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77" r:id="rId3"/>
    <p:sldId id="285" r:id="rId4"/>
    <p:sldId id="340" r:id="rId5"/>
    <p:sldId id="258" r:id="rId6"/>
    <p:sldId id="341" r:id="rId7"/>
    <p:sldId id="342" r:id="rId8"/>
    <p:sldId id="343" r:id="rId9"/>
    <p:sldId id="290" r:id="rId10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CCD8C-2AF0-4FA5-BFF3-B118ACEEE234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97670-9BFB-46F5-AB67-96815E9881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159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It hasn’t happened because most of this hydro has small drops. Now imagine this drop, but using the full potential of the river instead of 10 to 20%, with no need for this expensive engineering, a simpler way.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91EDF-4A48-498A-844B-BC2E0C1B8A1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853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 I’m Penny Carruthers, of Carruthers Renewables Ltd, inventor and patent holder of the Carruthers Waterwheel.</a:t>
            </a:r>
          </a:p>
          <a:p>
            <a:r>
              <a:rPr lang="en-GB" dirty="0"/>
              <a:t>My wheel is the first hydro-turbine to work at high efficiency over the natural range of flows of a river, My Wheel is fish-friendly, easy to build, and simple to maintain and repair. All you need is a small drop in a big river, and a local mechanic for repairs, and you have stable, sustainable, renewable base-load electricity.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391EDF-4A48-498A-844B-BC2E0C1B8A13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9996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D18F6D-F7FA-4850-A59D-FBBD6E4B71B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927F3668-F3E8-4F53-95ED-A51221C9A45F}" type="datetimeFigureOut">
              <a:rPr lang="en-GB" smtClean="0"/>
              <a:t>19/08/2020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18F6D-F7FA-4850-A59D-FBBD6E4B71BC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927F3668-F3E8-4F53-95ED-A51221C9A45F}" type="datetimeFigureOut">
              <a:rPr lang="en-GB" smtClean="0"/>
              <a:t>19/08/2020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18F6D-F7FA-4850-A59D-FBBD6E4B71BC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1600" y="6356350"/>
            <a:ext cx="2847975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18F6D-F7FA-4850-A59D-FBBD6E4B71BC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927F3668-F3E8-4F53-95ED-A51221C9A45F}" type="datetimeFigureOut">
              <a:rPr lang="en-GB" smtClean="0"/>
              <a:t>19/08/2020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18F6D-F7FA-4850-A59D-FBBD6E4B71B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927F3668-F3E8-4F53-95ED-A51221C9A45F}" type="datetimeFigureOut">
              <a:rPr lang="en-GB" smtClean="0"/>
              <a:t>19/08/2020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18F6D-F7FA-4850-A59D-FBBD6E4B71B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b="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927F3668-F3E8-4F53-95ED-A51221C9A45F}" type="datetimeFigureOut">
              <a:rPr lang="en-GB" smtClean="0"/>
              <a:t>19/08/2020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18F6D-F7FA-4850-A59D-FBBD6E4B71B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927F3668-F3E8-4F53-95ED-A51221C9A45F}" type="datetimeFigureOut">
              <a:rPr lang="en-GB" smtClean="0"/>
              <a:t>19/08/2020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18F6D-F7FA-4850-A59D-FBBD6E4B71BC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927F3668-F3E8-4F53-95ED-A51221C9A45F}" type="datetimeFigureOut">
              <a:rPr lang="en-GB" smtClean="0"/>
              <a:t>19/08/2020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18F6D-F7FA-4850-A59D-FBBD6E4B71BC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927F3668-F3E8-4F53-95ED-A51221C9A45F}" type="datetimeFigureOut">
              <a:rPr lang="en-GB" smtClean="0"/>
              <a:t>19/08/2020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18F6D-F7FA-4850-A59D-FBBD6E4B71BC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927F3668-F3E8-4F53-95ED-A51221C9A45F}" type="datetimeFigureOut">
              <a:rPr lang="en-GB" smtClean="0"/>
              <a:t>19/08/2020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18F6D-F7FA-4850-A59D-FBBD6E4B71BC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tm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9" b="20083"/>
          <a:stretch/>
        </p:blipFill>
        <p:spPr>
          <a:xfrm flipH="1">
            <a:off x="7515440" y="4509121"/>
            <a:ext cx="1815390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8264" y="6401593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ED18F6D-F7FA-4850-A59D-FBBD6E4B71B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/>
          <p:cNvSpPr/>
          <p:nvPr/>
        </p:nvSpPr>
        <p:spPr>
          <a:xfrm>
            <a:off x="15135" y="6538912"/>
            <a:ext cx="7667360" cy="174208"/>
          </a:xfrm>
          <a:custGeom>
            <a:avLst/>
            <a:gdLst>
              <a:gd name="connsiteX0" fmla="*/ 0 w 7667360"/>
              <a:gd name="connsiteY0" fmla="*/ 247111 h 326444"/>
              <a:gd name="connsiteX1" fmla="*/ 650631 w 7667360"/>
              <a:gd name="connsiteY1" fmla="*/ 927 h 326444"/>
              <a:gd name="connsiteX2" fmla="*/ 1820008 w 7667360"/>
              <a:gd name="connsiteY2" fmla="*/ 326242 h 326444"/>
              <a:gd name="connsiteX3" fmla="*/ 3261946 w 7667360"/>
              <a:gd name="connsiteY3" fmla="*/ 53681 h 326444"/>
              <a:gd name="connsiteX4" fmla="*/ 4457700 w 7667360"/>
              <a:gd name="connsiteY4" fmla="*/ 317450 h 326444"/>
              <a:gd name="connsiteX5" fmla="*/ 5758962 w 7667360"/>
              <a:gd name="connsiteY5" fmla="*/ 27304 h 326444"/>
              <a:gd name="connsiteX6" fmla="*/ 7192108 w 7667360"/>
              <a:gd name="connsiteY6" fmla="*/ 282281 h 326444"/>
              <a:gd name="connsiteX7" fmla="*/ 7605346 w 7667360"/>
              <a:gd name="connsiteY7" fmla="*/ 176773 h 326444"/>
              <a:gd name="connsiteX8" fmla="*/ 7658100 w 7667360"/>
              <a:gd name="connsiteY8" fmla="*/ 159188 h 32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67360" h="326444">
                <a:moveTo>
                  <a:pt x="0" y="247111"/>
                </a:moveTo>
                <a:cubicBezTo>
                  <a:pt x="173648" y="117424"/>
                  <a:pt x="347296" y="-12262"/>
                  <a:pt x="650631" y="927"/>
                </a:cubicBezTo>
                <a:cubicBezTo>
                  <a:pt x="953966" y="14115"/>
                  <a:pt x="1384789" y="317450"/>
                  <a:pt x="1820008" y="326242"/>
                </a:cubicBezTo>
                <a:cubicBezTo>
                  <a:pt x="2255227" y="335034"/>
                  <a:pt x="2822331" y="55146"/>
                  <a:pt x="3261946" y="53681"/>
                </a:cubicBezTo>
                <a:cubicBezTo>
                  <a:pt x="3701561" y="52216"/>
                  <a:pt x="4041531" y="321846"/>
                  <a:pt x="4457700" y="317450"/>
                </a:cubicBezTo>
                <a:cubicBezTo>
                  <a:pt x="4873869" y="313054"/>
                  <a:pt x="5303227" y="33165"/>
                  <a:pt x="5758962" y="27304"/>
                </a:cubicBezTo>
                <a:cubicBezTo>
                  <a:pt x="6214697" y="21442"/>
                  <a:pt x="6884377" y="257370"/>
                  <a:pt x="7192108" y="282281"/>
                </a:cubicBezTo>
                <a:cubicBezTo>
                  <a:pt x="7499839" y="307193"/>
                  <a:pt x="7527681" y="197288"/>
                  <a:pt x="7605346" y="176773"/>
                </a:cubicBezTo>
                <a:cubicBezTo>
                  <a:pt x="7683011" y="156258"/>
                  <a:pt x="7670555" y="157723"/>
                  <a:pt x="7658100" y="159188"/>
                </a:cubicBezTo>
              </a:path>
            </a:pathLst>
          </a:custGeom>
          <a:noFill/>
          <a:ln w="1016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penelope@carruthersrenewables.co.uk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6B6A4-CFCB-477F-B8C8-5CE645DCB5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Hydropower Innovation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20AF70-36E3-4837-92A3-71F484B448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The Good the Bad and the Ugly</a:t>
            </a:r>
          </a:p>
        </p:txBody>
      </p:sp>
    </p:spTree>
    <p:extLst>
      <p:ext uri="{BB962C8B-B14F-4D97-AF65-F5344CB8AC3E}">
        <p14:creationId xmlns:p14="http://schemas.microsoft.com/office/powerpoint/2010/main" val="300351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560" y="-30032"/>
            <a:ext cx="13341460" cy="9991530"/>
          </a:xfrm>
          <a:prstGeom prst="rect">
            <a:avLst/>
          </a:prstGeom>
        </p:spPr>
      </p:pic>
      <p:pic>
        <p:nvPicPr>
          <p:cNvPr id="4" name="Picture 3" hidden="1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41730" y="-43887"/>
            <a:ext cx="11690306" cy="8447957"/>
          </a:xfrm>
          <a:prstGeom prst="rect">
            <a:avLst/>
          </a:prstGeom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Thrybergh</a:t>
            </a:r>
            <a:r>
              <a:rPr lang="en-GB" dirty="0"/>
              <a:t> Weir – near Rotherham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C54F71-4B15-4DFF-B4ED-2C72887FA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5898"/>
            <a:ext cx="7557911" cy="1504413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Very Low-Head Hydropower</a:t>
            </a:r>
          </a:p>
          <a:p>
            <a:pPr marL="427038" indent="-322263">
              <a:buClr>
                <a:srgbClr val="FF6600"/>
              </a:buClr>
              <a:buSzPct val="50000"/>
              <a:buFont typeface="Wingdings" charset="0"/>
              <a:buChar char=""/>
              <a:tabLst>
                <a:tab pos="427038" algn="l"/>
                <a:tab pos="801688" algn="l"/>
                <a:tab pos="1520825" algn="l"/>
                <a:tab pos="2239963" algn="l"/>
                <a:tab pos="2959100" algn="l"/>
                <a:tab pos="3678238" algn="l"/>
                <a:tab pos="4397375" algn="l"/>
                <a:tab pos="5116513" algn="l"/>
                <a:tab pos="5835650" algn="l"/>
                <a:tab pos="6554788" algn="l"/>
                <a:tab pos="7273925" algn="l"/>
                <a:tab pos="7993063" algn="l"/>
                <a:tab pos="8712200" algn="l"/>
                <a:tab pos="9431338" algn="l"/>
                <a:tab pos="10150475" algn="l"/>
                <a:tab pos="10869613" algn="l"/>
              </a:tabLst>
            </a:pPr>
            <a:r>
              <a:rPr lang="en-AU" dirty="0">
                <a:solidFill>
                  <a:srgbClr val="7F7F7F"/>
                </a:solidFill>
              </a:rPr>
              <a:t>Drops in rivers of less than 10m</a:t>
            </a:r>
          </a:p>
          <a:p>
            <a:pPr marL="427038" indent="-322263">
              <a:buClr>
                <a:srgbClr val="FF6600"/>
              </a:buClr>
              <a:buSzPct val="50000"/>
              <a:buFont typeface="Wingdings" charset="0"/>
              <a:buChar char=""/>
              <a:tabLst>
                <a:tab pos="427038" algn="l"/>
                <a:tab pos="801688" algn="l"/>
                <a:tab pos="1520825" algn="l"/>
                <a:tab pos="2239963" algn="l"/>
                <a:tab pos="2959100" algn="l"/>
                <a:tab pos="3678238" algn="l"/>
                <a:tab pos="4397375" algn="l"/>
                <a:tab pos="5116513" algn="l"/>
                <a:tab pos="5835650" algn="l"/>
                <a:tab pos="6554788" algn="l"/>
                <a:tab pos="7273925" algn="l"/>
                <a:tab pos="7993063" algn="l"/>
                <a:tab pos="8712200" algn="l"/>
                <a:tab pos="9431338" algn="l"/>
                <a:tab pos="10150475" algn="l"/>
                <a:tab pos="10869613" algn="l"/>
              </a:tabLst>
            </a:pPr>
            <a:r>
              <a:rPr lang="en-AU" dirty="0">
                <a:solidFill>
                  <a:srgbClr val="7F7F7F"/>
                </a:solidFill>
              </a:rPr>
              <a:t>Uneconomic using conventional technologies</a:t>
            </a:r>
          </a:p>
          <a:p>
            <a:pPr marL="427038" indent="-322263">
              <a:buClr>
                <a:srgbClr val="FF6600"/>
              </a:buClr>
              <a:buSzPct val="50000"/>
              <a:buFont typeface="Wingdings" charset="0"/>
              <a:buChar char=""/>
              <a:tabLst>
                <a:tab pos="427038" algn="l"/>
                <a:tab pos="801688" algn="l"/>
                <a:tab pos="1520825" algn="l"/>
                <a:tab pos="2239963" algn="l"/>
                <a:tab pos="2959100" algn="l"/>
                <a:tab pos="3678238" algn="l"/>
                <a:tab pos="4397375" algn="l"/>
                <a:tab pos="5116513" algn="l"/>
                <a:tab pos="5835650" algn="l"/>
                <a:tab pos="6554788" algn="l"/>
                <a:tab pos="7273925" algn="l"/>
                <a:tab pos="7993063" algn="l"/>
                <a:tab pos="8712200" algn="l"/>
                <a:tab pos="9431338" algn="l"/>
                <a:tab pos="10150475" algn="l"/>
                <a:tab pos="10869613" algn="l"/>
              </a:tabLst>
            </a:pPr>
            <a:r>
              <a:rPr lang="en-AU" dirty="0">
                <a:solidFill>
                  <a:srgbClr val="7F7F7F"/>
                </a:solidFill>
              </a:rPr>
              <a:t>Half the World’s Hydro-Power potential</a:t>
            </a: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506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03E1E9B-8CB4-46FC-B21E-ED82F0CAB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560" y="-43887"/>
            <a:ext cx="13341460" cy="9991530"/>
          </a:xfrm>
          <a:prstGeom prst="rect">
            <a:avLst/>
          </a:prstGeom>
        </p:spPr>
      </p:pic>
      <p:sp>
        <p:nvSpPr>
          <p:cNvPr id="4" name="Right Triangle 3">
            <a:extLst>
              <a:ext uri="{FF2B5EF4-FFF2-40B4-BE49-F238E27FC236}">
                <a16:creationId xmlns:a16="http://schemas.microsoft.com/office/drawing/2014/main" id="{47C5FD1B-7E78-4A31-92E3-638AB4BB6D4F}"/>
              </a:ext>
            </a:extLst>
          </p:cNvPr>
          <p:cNvSpPr/>
          <p:nvPr/>
        </p:nvSpPr>
        <p:spPr>
          <a:xfrm rot="5400000">
            <a:off x="67444" y="-67444"/>
            <a:ext cx="5157192" cy="5292080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C5FCDB6D-91B4-4A6A-9945-81263A419BFD}"/>
              </a:ext>
            </a:extLst>
          </p:cNvPr>
          <p:cNvSpPr/>
          <p:nvPr/>
        </p:nvSpPr>
        <p:spPr>
          <a:xfrm rot="14855620">
            <a:off x="978350" y="403645"/>
            <a:ext cx="1179646" cy="1300189"/>
          </a:xfrm>
          <a:prstGeom prst="halfFrame">
            <a:avLst>
              <a:gd name="adj1" fmla="val 15251"/>
              <a:gd name="adj2" fmla="val 14560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2F95E1-EFF2-48BD-A2DA-47279E01E210}"/>
              </a:ext>
            </a:extLst>
          </p:cNvPr>
          <p:cNvSpPr/>
          <p:nvPr/>
        </p:nvSpPr>
        <p:spPr>
          <a:xfrm>
            <a:off x="323528" y="1494076"/>
            <a:ext cx="549578" cy="253600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ylinder 6">
            <a:extLst>
              <a:ext uri="{FF2B5EF4-FFF2-40B4-BE49-F238E27FC236}">
                <a16:creationId xmlns:a16="http://schemas.microsoft.com/office/drawing/2014/main" id="{846208EF-EBFD-442D-AA38-5F178CBD324F}"/>
              </a:ext>
            </a:extLst>
          </p:cNvPr>
          <p:cNvSpPr/>
          <p:nvPr/>
        </p:nvSpPr>
        <p:spPr>
          <a:xfrm rot="5400000">
            <a:off x="416045" y="2863563"/>
            <a:ext cx="2304256" cy="792088"/>
          </a:xfrm>
          <a:prstGeom prst="can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657567-DFC9-49E3-931A-E0B38021AE97}"/>
              </a:ext>
            </a:extLst>
          </p:cNvPr>
          <p:cNvSpPr txBox="1"/>
          <p:nvPr/>
        </p:nvSpPr>
        <p:spPr>
          <a:xfrm>
            <a:off x="1691680" y="26064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Gabions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D95153-FCF5-498B-9DEC-BAF985E24F3E}"/>
              </a:ext>
            </a:extLst>
          </p:cNvPr>
          <p:cNvSpPr txBox="1"/>
          <p:nvPr/>
        </p:nvSpPr>
        <p:spPr>
          <a:xfrm>
            <a:off x="0" y="1124744"/>
            <a:ext cx="8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Flume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1BCB93-7581-4BA6-BDBB-44674F3B0B2C}"/>
              </a:ext>
            </a:extLst>
          </p:cNvPr>
          <p:cNvSpPr txBox="1"/>
          <p:nvPr/>
        </p:nvSpPr>
        <p:spPr>
          <a:xfrm>
            <a:off x="1172129" y="1751129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Carruthers Wheel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EAF9F02-E8D4-4E4A-BC1D-A18969458E30}"/>
              </a:ext>
            </a:extLst>
          </p:cNvPr>
          <p:cNvSpPr/>
          <p:nvPr/>
        </p:nvSpPr>
        <p:spPr>
          <a:xfrm>
            <a:off x="3635896" y="3412026"/>
            <a:ext cx="7105367" cy="6207130"/>
          </a:xfrm>
          <a:custGeom>
            <a:avLst/>
            <a:gdLst>
              <a:gd name="connsiteX0" fmla="*/ 849120 w 7105367"/>
              <a:gd name="connsiteY0" fmla="*/ 6183866 h 6207130"/>
              <a:gd name="connsiteX1" fmla="*/ 659549 w 7105367"/>
              <a:gd name="connsiteY1" fmla="*/ 4890325 h 6207130"/>
              <a:gd name="connsiteX2" fmla="*/ 503432 w 7105367"/>
              <a:gd name="connsiteY2" fmla="*/ 4076286 h 6207130"/>
              <a:gd name="connsiteX3" fmla="*/ 336164 w 7105367"/>
              <a:gd name="connsiteY3" fmla="*/ 3340305 h 6207130"/>
              <a:gd name="connsiteX4" fmla="*/ 302710 w 7105367"/>
              <a:gd name="connsiteY4" fmla="*/ 2816198 h 6207130"/>
              <a:gd name="connsiteX5" fmla="*/ 325012 w 7105367"/>
              <a:gd name="connsiteY5" fmla="*/ 2325544 h 6207130"/>
              <a:gd name="connsiteX6" fmla="*/ 202349 w 7105367"/>
              <a:gd name="connsiteY6" fmla="*/ 1991008 h 6207130"/>
              <a:gd name="connsiteX7" fmla="*/ 46232 w 7105367"/>
              <a:gd name="connsiteY7" fmla="*/ 1455749 h 6207130"/>
              <a:gd name="connsiteX8" fmla="*/ 1627 w 7105367"/>
              <a:gd name="connsiteY8" fmla="*/ 920491 h 6207130"/>
              <a:gd name="connsiteX9" fmla="*/ 90837 w 7105367"/>
              <a:gd name="connsiteY9" fmla="*/ 530198 h 6207130"/>
              <a:gd name="connsiteX10" fmla="*/ 358466 w 7105367"/>
              <a:gd name="connsiteY10" fmla="*/ 217964 h 6207130"/>
              <a:gd name="connsiteX11" fmla="*/ 614944 w 7105367"/>
              <a:gd name="connsiteY11" fmla="*/ 61847 h 6207130"/>
              <a:gd name="connsiteX12" fmla="*/ 1161354 w 7105367"/>
              <a:gd name="connsiteY12" fmla="*/ 39544 h 6207130"/>
              <a:gd name="connsiteX13" fmla="*/ 1685461 w 7105367"/>
              <a:gd name="connsiteY13" fmla="*/ 195661 h 6207130"/>
              <a:gd name="connsiteX14" fmla="*/ 1986544 w 7105367"/>
              <a:gd name="connsiteY14" fmla="*/ 251417 h 6207130"/>
              <a:gd name="connsiteX15" fmla="*/ 2153812 w 7105367"/>
              <a:gd name="connsiteY15" fmla="*/ 95300 h 6207130"/>
              <a:gd name="connsiteX16" fmla="*/ 2443744 w 7105367"/>
              <a:gd name="connsiteY16" fmla="*/ 139905 h 6207130"/>
              <a:gd name="connsiteX17" fmla="*/ 2867490 w 7105367"/>
              <a:gd name="connsiteY17" fmla="*/ 162208 h 6207130"/>
              <a:gd name="connsiteX18" fmla="*/ 3224329 w 7105367"/>
              <a:gd name="connsiteY18" fmla="*/ 173359 h 6207130"/>
              <a:gd name="connsiteX19" fmla="*/ 3692681 w 7105367"/>
              <a:gd name="connsiteY19" fmla="*/ 117603 h 6207130"/>
              <a:gd name="connsiteX20" fmla="*/ 4272544 w 7105367"/>
              <a:gd name="connsiteY20" fmla="*/ 95300 h 6207130"/>
              <a:gd name="connsiteX21" fmla="*/ 4852407 w 7105367"/>
              <a:gd name="connsiteY21" fmla="*/ 117603 h 6207130"/>
              <a:gd name="connsiteX22" fmla="*/ 7093803 w 7105367"/>
              <a:gd name="connsiteY22" fmla="*/ 1600715 h 6207130"/>
              <a:gd name="connsiteX23" fmla="*/ 5655295 w 7105367"/>
              <a:gd name="connsiteY23" fmla="*/ 4544637 h 6207130"/>
              <a:gd name="connsiteX24" fmla="*/ 4027217 w 7105367"/>
              <a:gd name="connsiteY24" fmla="*/ 5637456 h 6207130"/>
              <a:gd name="connsiteX25" fmla="*/ 849120 w 7105367"/>
              <a:gd name="connsiteY25" fmla="*/ 6183866 h 620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105367" h="6207130">
                <a:moveTo>
                  <a:pt x="849120" y="6183866"/>
                </a:moveTo>
                <a:cubicBezTo>
                  <a:pt x="287842" y="6059344"/>
                  <a:pt x="717164" y="5241588"/>
                  <a:pt x="659549" y="4890325"/>
                </a:cubicBezTo>
                <a:cubicBezTo>
                  <a:pt x="601934" y="4539062"/>
                  <a:pt x="557330" y="4334623"/>
                  <a:pt x="503432" y="4076286"/>
                </a:cubicBezTo>
                <a:cubicBezTo>
                  <a:pt x="449534" y="3817949"/>
                  <a:pt x="369618" y="3550320"/>
                  <a:pt x="336164" y="3340305"/>
                </a:cubicBezTo>
                <a:cubicBezTo>
                  <a:pt x="302710" y="3130290"/>
                  <a:pt x="304569" y="2985325"/>
                  <a:pt x="302710" y="2816198"/>
                </a:cubicBezTo>
                <a:cubicBezTo>
                  <a:pt x="300851" y="2647071"/>
                  <a:pt x="341739" y="2463076"/>
                  <a:pt x="325012" y="2325544"/>
                </a:cubicBezTo>
                <a:cubicBezTo>
                  <a:pt x="308285" y="2188012"/>
                  <a:pt x="248812" y="2135974"/>
                  <a:pt x="202349" y="1991008"/>
                </a:cubicBezTo>
                <a:cubicBezTo>
                  <a:pt x="155886" y="1846042"/>
                  <a:pt x="79686" y="1634168"/>
                  <a:pt x="46232" y="1455749"/>
                </a:cubicBezTo>
                <a:cubicBezTo>
                  <a:pt x="12778" y="1277330"/>
                  <a:pt x="-5807" y="1074749"/>
                  <a:pt x="1627" y="920491"/>
                </a:cubicBezTo>
                <a:cubicBezTo>
                  <a:pt x="9061" y="766233"/>
                  <a:pt x="31364" y="647286"/>
                  <a:pt x="90837" y="530198"/>
                </a:cubicBezTo>
                <a:cubicBezTo>
                  <a:pt x="150310" y="413110"/>
                  <a:pt x="271115" y="296022"/>
                  <a:pt x="358466" y="217964"/>
                </a:cubicBezTo>
                <a:cubicBezTo>
                  <a:pt x="445817" y="139906"/>
                  <a:pt x="481129" y="91584"/>
                  <a:pt x="614944" y="61847"/>
                </a:cubicBezTo>
                <a:cubicBezTo>
                  <a:pt x="748759" y="32110"/>
                  <a:pt x="982935" y="17242"/>
                  <a:pt x="1161354" y="39544"/>
                </a:cubicBezTo>
                <a:cubicBezTo>
                  <a:pt x="1339773" y="61846"/>
                  <a:pt x="1547929" y="160349"/>
                  <a:pt x="1685461" y="195661"/>
                </a:cubicBezTo>
                <a:cubicBezTo>
                  <a:pt x="1822993" y="230973"/>
                  <a:pt x="1908486" y="268144"/>
                  <a:pt x="1986544" y="251417"/>
                </a:cubicBezTo>
                <a:cubicBezTo>
                  <a:pt x="2064602" y="234690"/>
                  <a:pt x="2077612" y="113885"/>
                  <a:pt x="2153812" y="95300"/>
                </a:cubicBezTo>
                <a:cubicBezTo>
                  <a:pt x="2230012" y="76715"/>
                  <a:pt x="2324798" y="128754"/>
                  <a:pt x="2443744" y="139905"/>
                </a:cubicBezTo>
                <a:cubicBezTo>
                  <a:pt x="2562690" y="151056"/>
                  <a:pt x="2737393" y="156632"/>
                  <a:pt x="2867490" y="162208"/>
                </a:cubicBezTo>
                <a:cubicBezTo>
                  <a:pt x="2997588" y="167784"/>
                  <a:pt x="3086797" y="180793"/>
                  <a:pt x="3224329" y="173359"/>
                </a:cubicBezTo>
                <a:cubicBezTo>
                  <a:pt x="3361861" y="165925"/>
                  <a:pt x="3517979" y="130613"/>
                  <a:pt x="3692681" y="117603"/>
                </a:cubicBezTo>
                <a:cubicBezTo>
                  <a:pt x="3867384" y="104593"/>
                  <a:pt x="4079256" y="95300"/>
                  <a:pt x="4272544" y="95300"/>
                </a:cubicBezTo>
                <a:cubicBezTo>
                  <a:pt x="4465832" y="95300"/>
                  <a:pt x="4382197" y="-133299"/>
                  <a:pt x="4852407" y="117603"/>
                </a:cubicBezTo>
                <a:cubicBezTo>
                  <a:pt x="5322617" y="368505"/>
                  <a:pt x="6959988" y="862876"/>
                  <a:pt x="7093803" y="1600715"/>
                </a:cubicBezTo>
                <a:cubicBezTo>
                  <a:pt x="7227618" y="2338554"/>
                  <a:pt x="6166393" y="3871847"/>
                  <a:pt x="5655295" y="4544637"/>
                </a:cubicBezTo>
                <a:cubicBezTo>
                  <a:pt x="5144197" y="5217427"/>
                  <a:pt x="4833822" y="5369827"/>
                  <a:pt x="4027217" y="5637456"/>
                </a:cubicBezTo>
                <a:cubicBezTo>
                  <a:pt x="3220612" y="5905085"/>
                  <a:pt x="1410398" y="6308388"/>
                  <a:pt x="849120" y="6183866"/>
                </a:cubicBezTo>
                <a:close/>
              </a:path>
            </a:pathLst>
          </a:custGeom>
          <a:blipFill dpi="0" rotWithShape="1">
            <a:blip r:embed="rId6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Graphic 18" descr="Fish">
            <a:extLst>
              <a:ext uri="{FF2B5EF4-FFF2-40B4-BE49-F238E27FC236}">
                <a16:creationId xmlns:a16="http://schemas.microsoft.com/office/drawing/2014/main" id="{E9520631-653A-4054-A5D2-07E1F1B07C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4954870" y="1751129"/>
            <a:ext cx="914400" cy="914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425F2DA-9160-46FA-97D7-B948EB44D8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68173" y="3274963"/>
            <a:ext cx="914479" cy="914479"/>
          </a:xfrm>
          <a:prstGeom prst="rect">
            <a:avLst/>
          </a:prstGeom>
        </p:spPr>
      </p:pic>
      <p:pic>
        <p:nvPicPr>
          <p:cNvPr id="21" name="Graphic 20" descr="Fish">
            <a:extLst>
              <a:ext uri="{FF2B5EF4-FFF2-40B4-BE49-F238E27FC236}">
                <a16:creationId xmlns:a16="http://schemas.microsoft.com/office/drawing/2014/main" id="{1493C154-0BF6-4EAE-9C99-C8AF9047E2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4929" y="5733256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8D6403-3529-4125-8D0D-19AD71204CAD}"/>
              </a:ext>
            </a:extLst>
          </p:cNvPr>
          <p:cNvSpPr txBox="1"/>
          <p:nvPr/>
        </p:nvSpPr>
        <p:spPr>
          <a:xfrm>
            <a:off x="3548393" y="198284"/>
            <a:ext cx="2431001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Inflow System</a:t>
            </a:r>
          </a:p>
        </p:txBody>
      </p:sp>
    </p:spTree>
    <p:extLst>
      <p:ext uri="{BB962C8B-B14F-4D97-AF65-F5344CB8AC3E}">
        <p14:creationId xmlns:p14="http://schemas.microsoft.com/office/powerpoint/2010/main" val="143826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0.00903 L 0.14757 0.2835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5" y="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L 0.23768 0.2724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0.1316 0.4636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2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9601F28-8C1F-43BA-8D57-F7375E51E9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50525"/>
            <a:ext cx="8229600" cy="4550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48C844-DF8C-4623-BDC7-35C87A80E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Carruthers Wheel – 9m diameter example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CC89B7-B003-4F14-B077-4D0F2A623422}"/>
              </a:ext>
            </a:extLst>
          </p:cNvPr>
          <p:cNvSpPr txBox="1"/>
          <p:nvPr/>
        </p:nvSpPr>
        <p:spPr>
          <a:xfrm>
            <a:off x="457200" y="6051997"/>
            <a:ext cx="68750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https://www.icevirtuallibrary.com/doi/abs/10.1680/jcien.17.00051</a:t>
            </a:r>
          </a:p>
        </p:txBody>
      </p:sp>
    </p:spTree>
    <p:extLst>
      <p:ext uri="{BB962C8B-B14F-4D97-AF65-F5344CB8AC3E}">
        <p14:creationId xmlns:p14="http://schemas.microsoft.com/office/powerpoint/2010/main" val="2980099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B89F3-8461-42A8-8352-4AD60DF2D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Good-</a:t>
            </a:r>
            <a:br>
              <a:rPr lang="en-GB" dirty="0"/>
            </a:br>
            <a:r>
              <a:rPr lang="en-GB" dirty="0"/>
              <a:t>Huge potential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15C28-5994-4AF6-A198-B717CD706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Prior to 2017</a:t>
            </a:r>
          </a:p>
          <a:p>
            <a:r>
              <a:rPr lang="en-GB" dirty="0"/>
              <a:t>Seasonal baseload = very little stress on grid nodes</a:t>
            </a:r>
          </a:p>
          <a:p>
            <a:r>
              <a:rPr lang="en-GB" dirty="0"/>
              <a:t>Over 800 weirs in UK, profitable without </a:t>
            </a:r>
            <a:r>
              <a:rPr lang="en-GB" dirty="0" err="1"/>
              <a:t>FiTs</a:t>
            </a:r>
            <a:endParaRPr lang="en-GB" dirty="0"/>
          </a:p>
          <a:p>
            <a:r>
              <a:rPr lang="en-GB" dirty="0"/>
              <a:t>Larger number, profitable with </a:t>
            </a:r>
            <a:r>
              <a:rPr lang="en-GB" dirty="0" err="1"/>
              <a:t>FiTs</a:t>
            </a:r>
            <a:endParaRPr lang="en-GB" dirty="0"/>
          </a:p>
          <a:p>
            <a:r>
              <a:rPr lang="en-GB" dirty="0"/>
              <a:t>Even larger number of Natural cascades/waterfalls</a:t>
            </a:r>
          </a:p>
          <a:p>
            <a:pPr lvl="1"/>
            <a:r>
              <a:rPr lang="en-GB" dirty="0"/>
              <a:t>3GWhrs for 120yrs = 2 Hinkley Point C nuclear power plants @ 60yrs</a:t>
            </a:r>
          </a:p>
          <a:p>
            <a:pPr lvl="1"/>
            <a:r>
              <a:rPr lang="en-GB" dirty="0"/>
              <a:t>50kW to 1MW installations</a:t>
            </a:r>
          </a:p>
          <a:p>
            <a:pPr lvl="1"/>
            <a:r>
              <a:rPr lang="en-GB" dirty="0"/>
              <a:t>Off-grid potential</a:t>
            </a:r>
          </a:p>
          <a:p>
            <a:pPr lvl="1"/>
            <a:r>
              <a:rPr lang="en-GB" dirty="0"/>
              <a:t>Hydrogen generation</a:t>
            </a:r>
          </a:p>
          <a:p>
            <a:pPr lvl="1"/>
            <a:r>
              <a:rPr lang="en-GB" dirty="0"/>
              <a:t>Desalination</a:t>
            </a:r>
          </a:p>
          <a:p>
            <a:r>
              <a:rPr lang="en-GB" dirty="0"/>
              <a:t>Tidal mills – </a:t>
            </a:r>
            <a:r>
              <a:rPr lang="en-GB"/>
              <a:t>even bigger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0093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D5D41-DDDA-4B67-9006-E326ED7AA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Bad – </a:t>
            </a:r>
            <a:br>
              <a:rPr lang="en-GB" dirty="0"/>
            </a:br>
            <a:r>
              <a:rPr lang="en-GB" dirty="0"/>
              <a:t>Punitive Taxation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255B5-A6D8-41C2-8BC6-17C6B5ECE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42919"/>
          </a:xfrm>
        </p:spPr>
        <p:txBody>
          <a:bodyPr/>
          <a:lstStyle/>
          <a:p>
            <a:r>
              <a:rPr lang="en-GB" dirty="0" err="1"/>
              <a:t>Levelised</a:t>
            </a:r>
            <a:r>
              <a:rPr lang="en-GB" dirty="0"/>
              <a:t> Energy subsidies exclude business rates*</a:t>
            </a:r>
          </a:p>
          <a:p>
            <a:pPr lvl="1"/>
            <a:r>
              <a:rPr lang="en-GB" dirty="0"/>
              <a:t>3% Solar turnover</a:t>
            </a:r>
          </a:p>
          <a:p>
            <a:pPr lvl="1"/>
            <a:r>
              <a:rPr lang="en-GB" dirty="0"/>
              <a:t>5% Wind turnover</a:t>
            </a:r>
          </a:p>
          <a:p>
            <a:pPr lvl="1"/>
            <a:r>
              <a:rPr lang="en-GB" dirty="0"/>
              <a:t>24% Hydropower turnover</a:t>
            </a:r>
          </a:p>
          <a:p>
            <a:r>
              <a:rPr lang="en-GB" dirty="0"/>
              <a:t>Since 2017 business rate revaluation</a:t>
            </a:r>
          </a:p>
          <a:p>
            <a:pPr lvl="1"/>
            <a:r>
              <a:rPr lang="en-GB" dirty="0"/>
              <a:t>Profitable English projects bankrupt</a:t>
            </a:r>
          </a:p>
          <a:p>
            <a:pPr lvl="1"/>
            <a:r>
              <a:rPr lang="en-GB" dirty="0"/>
              <a:t>Reliefs granted in Scotland and Wales</a:t>
            </a:r>
          </a:p>
          <a:p>
            <a:pPr lvl="1"/>
            <a:r>
              <a:rPr lang="en-GB" dirty="0"/>
              <a:t>Financing no-longer available</a:t>
            </a:r>
          </a:p>
          <a:p>
            <a:pPr lvl="1"/>
            <a:r>
              <a:rPr lang="en-GB" dirty="0"/>
              <a:t>Most ongoing projects paused awaiting Appeal Court decisions</a:t>
            </a:r>
          </a:p>
          <a:p>
            <a:r>
              <a:rPr lang="en-GB" dirty="0"/>
              <a:t>Rich Scottish and Welsh landowners only</a:t>
            </a:r>
          </a:p>
          <a:p>
            <a:pPr lvl="1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A147E9-C22C-46C7-9974-2CA147138FAD}"/>
              </a:ext>
            </a:extLst>
          </p:cNvPr>
          <p:cNvSpPr txBox="1"/>
          <p:nvPr/>
        </p:nvSpPr>
        <p:spPr>
          <a:xfrm>
            <a:off x="457199" y="6233019"/>
            <a:ext cx="7151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* https://www.gov.scot/publications/report-small-scale-hydro-plant-machinery-review/</a:t>
            </a:r>
          </a:p>
        </p:txBody>
      </p:sp>
    </p:spTree>
    <p:extLst>
      <p:ext uri="{BB962C8B-B14F-4D97-AF65-F5344CB8AC3E}">
        <p14:creationId xmlns:p14="http://schemas.microsoft.com/office/powerpoint/2010/main" val="3364204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41F76-4E0C-4687-B487-EBE643B53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Ugly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1EDE0-FDF8-490F-B10D-FB636B137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Simplest solution – de-rate hydropower</a:t>
            </a:r>
          </a:p>
          <a:p>
            <a:r>
              <a:rPr lang="en-GB" dirty="0"/>
              <a:t>UK primary legislation</a:t>
            </a:r>
          </a:p>
          <a:p>
            <a:r>
              <a:rPr lang="en-GB" dirty="0"/>
              <a:t>Government do not view hydropower as innovative</a:t>
            </a:r>
          </a:p>
          <a:p>
            <a:pPr lvl="1"/>
            <a:r>
              <a:rPr lang="en-GB" dirty="0"/>
              <a:t>Excluded from Energy Catapult help and resources</a:t>
            </a:r>
          </a:p>
          <a:p>
            <a:pPr lvl="1"/>
            <a:r>
              <a:rPr lang="en-GB" dirty="0"/>
              <a:t>Too small a market to justify the effort</a:t>
            </a:r>
          </a:p>
        </p:txBody>
      </p:sp>
    </p:spTree>
    <p:extLst>
      <p:ext uri="{BB962C8B-B14F-4D97-AF65-F5344CB8AC3E}">
        <p14:creationId xmlns:p14="http://schemas.microsoft.com/office/powerpoint/2010/main" val="3895389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7A675-BDB2-4A89-A537-1CDD470FE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4230"/>
          </a:xfrm>
        </p:spPr>
        <p:txBody>
          <a:bodyPr/>
          <a:lstStyle/>
          <a:p>
            <a:r>
              <a:rPr lang="en-GB" sz="3600" dirty="0" err="1"/>
              <a:t>Köppen</a:t>
            </a:r>
            <a:r>
              <a:rPr lang="en-GB" sz="3600" dirty="0"/>
              <a:t>-Geiger climate classification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6091F2-0AFD-4462-AAE3-A9ACDD39B7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075" y="784230"/>
            <a:ext cx="8351240" cy="4473571"/>
          </a:xfrm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B9640B35-D420-469F-B33D-9EE7196A5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864" y="4321974"/>
            <a:ext cx="8632271" cy="24343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areas suitable for the Carruthers VLH System are,</a:t>
            </a:r>
          </a:p>
          <a:p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Thermal Climate Zones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Excellent – </a:t>
            </a:r>
            <a:r>
              <a:rPr lang="en-GB" sz="1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Blue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Zones, high rainfall either seasonal or monsoon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Very Good – </a:t>
            </a:r>
            <a:r>
              <a:rPr lang="en-GB" sz="1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Green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Zones, moderate rainfall mostly seasonal</a:t>
            </a:r>
          </a:p>
          <a:p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Arid Climate Zones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Do-able – </a:t>
            </a:r>
            <a:r>
              <a:rPr lang="en-GB" sz="1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Yellow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14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Purple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Zones,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viable – </a:t>
            </a:r>
            <a:r>
              <a:rPr lang="en-GB" sz="1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Orange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Grey Zones, excepting areas with rivers flowing through them, e.g. Nile and its tributaries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75968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CDA9A7-12E2-4AAA-88BB-775B5B5B31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GB" dirty="0"/>
              <a:t>Carruthers Renewables Ltd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3666571-E584-4C3F-AECD-2E2102AFC0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Penelope Carruthers MSc</a:t>
            </a:r>
          </a:p>
          <a:p>
            <a:r>
              <a:rPr lang="en-GB" dirty="0">
                <a:hlinkClick r:id="rId2"/>
              </a:rPr>
              <a:t>penelope@carruthersrenewables.co.uk</a:t>
            </a:r>
            <a:endParaRPr lang="en-GB" dirty="0"/>
          </a:p>
          <a:p>
            <a:r>
              <a:rPr lang="en-GB" dirty="0"/>
              <a:t>www.carruthersrenewables.co.uk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82632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R ltd 1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 ltd 1" id="{55F4277C-8241-4DA8-87F0-7B608BB84E9C}" vid="{D6A15A47-0FC3-4C02-B9F4-5FD20D7E26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 ltd 1</Template>
  <TotalTime>459</TotalTime>
  <Words>457</Words>
  <Application>Microsoft Office PowerPoint</Application>
  <PresentationFormat>On-screen Show (4:3)</PresentationFormat>
  <Paragraphs>61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Century Gothic</vt:lpstr>
      <vt:lpstr>Courier New</vt:lpstr>
      <vt:lpstr>Palatino Linotype</vt:lpstr>
      <vt:lpstr>Symbol</vt:lpstr>
      <vt:lpstr>Wingdings</vt:lpstr>
      <vt:lpstr>CR ltd 1</vt:lpstr>
      <vt:lpstr>Hydropower Innovation</vt:lpstr>
      <vt:lpstr>Thrybergh Weir – near Rotherham</vt:lpstr>
      <vt:lpstr>PowerPoint Presentation</vt:lpstr>
      <vt:lpstr>The Carruthers Wheel – 9m diameter example</vt:lpstr>
      <vt:lpstr>The Good- Huge potential</vt:lpstr>
      <vt:lpstr>The Bad –  Punitive Taxation</vt:lpstr>
      <vt:lpstr>The Ugly</vt:lpstr>
      <vt:lpstr>Köppen-Geiger climate classification </vt:lpstr>
      <vt:lpstr>Carruthers Renewables Ltd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Hydropower Innovation</dc:title>
  <dc:creator>Penny Carruthers</dc:creator>
  <cp:lastModifiedBy>Penny Carruthers</cp:lastModifiedBy>
  <cp:revision>14</cp:revision>
  <dcterms:created xsi:type="dcterms:W3CDTF">2020-08-13T11:09:52Z</dcterms:created>
  <dcterms:modified xsi:type="dcterms:W3CDTF">2020-08-19T12:57:03Z</dcterms:modified>
</cp:coreProperties>
</file>