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sldIdLst>
    <p:sldId id="258" r:id="rId3"/>
    <p:sldId id="270" r:id="rId4"/>
    <p:sldId id="272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4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983BD5-121B-443A-B0C9-E80EFA92ABB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8C7128E-FADC-44DC-8EE6-71C9CC705863}">
      <dgm:prSet phldrT="[Text]" custT="1"/>
      <dgm:spPr/>
      <dgm:t>
        <a:bodyPr/>
        <a:lstStyle/>
        <a:p>
          <a:r>
            <a:rPr lang="en-GB" sz="2200" i="1" dirty="0"/>
            <a:t>CFDs</a:t>
          </a:r>
        </a:p>
      </dgm:t>
    </dgm:pt>
    <dgm:pt modelId="{46EF5D66-4906-47AF-8B8C-B18B57A4E106}" type="parTrans" cxnId="{CDFF739F-29D0-420F-8FE0-7AA2C635E3E1}">
      <dgm:prSet/>
      <dgm:spPr/>
      <dgm:t>
        <a:bodyPr/>
        <a:lstStyle/>
        <a:p>
          <a:endParaRPr lang="en-GB"/>
        </a:p>
      </dgm:t>
    </dgm:pt>
    <dgm:pt modelId="{9EE1CCF2-1B6C-4C40-830D-7D35DF8FBF01}" type="sibTrans" cxnId="{CDFF739F-29D0-420F-8FE0-7AA2C635E3E1}">
      <dgm:prSet/>
      <dgm:spPr/>
      <dgm:t>
        <a:bodyPr/>
        <a:lstStyle/>
        <a:p>
          <a:endParaRPr lang="en-GB"/>
        </a:p>
      </dgm:t>
    </dgm:pt>
    <dgm:pt modelId="{FA0AE796-1CE1-47DF-8275-14C377053E40}">
      <dgm:prSet phldrT="[Text]" custT="1"/>
      <dgm:spPr/>
      <dgm:t>
        <a:bodyPr/>
        <a:lstStyle/>
        <a:p>
          <a:r>
            <a:rPr lang="en-GB" sz="1700" dirty="0"/>
            <a:t>Great to see onshore projects eligible again</a:t>
          </a:r>
        </a:p>
      </dgm:t>
    </dgm:pt>
    <dgm:pt modelId="{BBCF49DB-DD41-431C-AC5B-25E14D594F73}" type="parTrans" cxnId="{0EF8EB01-BAAC-40F5-964A-89A54B296B63}">
      <dgm:prSet/>
      <dgm:spPr/>
      <dgm:t>
        <a:bodyPr/>
        <a:lstStyle/>
        <a:p>
          <a:endParaRPr lang="en-GB"/>
        </a:p>
      </dgm:t>
    </dgm:pt>
    <dgm:pt modelId="{C552C6B1-50FD-4F3E-8EBC-DD560275E4F5}" type="sibTrans" cxnId="{0EF8EB01-BAAC-40F5-964A-89A54B296B63}">
      <dgm:prSet/>
      <dgm:spPr/>
      <dgm:t>
        <a:bodyPr/>
        <a:lstStyle/>
        <a:p>
          <a:endParaRPr lang="en-GB"/>
        </a:p>
      </dgm:t>
    </dgm:pt>
    <dgm:pt modelId="{778F6402-BEF9-4E40-B4B9-E0B25675BBBA}">
      <dgm:prSet phldrT="[Text]" custT="1"/>
      <dgm:spPr/>
      <dgm:t>
        <a:bodyPr/>
        <a:lstStyle/>
        <a:p>
          <a:r>
            <a:rPr lang="en-GB" sz="1700" dirty="0"/>
            <a:t>Need clarity on budgets, delivery years and eligibility of onshore beyond AR4</a:t>
          </a:r>
        </a:p>
      </dgm:t>
    </dgm:pt>
    <dgm:pt modelId="{4E75883C-309A-419F-8A45-A65CED779C48}" type="parTrans" cxnId="{F40993BE-BE9A-4FE9-87E2-47FCFEEA71AE}">
      <dgm:prSet/>
      <dgm:spPr/>
      <dgm:t>
        <a:bodyPr/>
        <a:lstStyle/>
        <a:p>
          <a:endParaRPr lang="en-GB"/>
        </a:p>
      </dgm:t>
    </dgm:pt>
    <dgm:pt modelId="{6F0FAF9A-E51B-4F34-ABEA-B3E045622534}" type="sibTrans" cxnId="{F40993BE-BE9A-4FE9-87E2-47FCFEEA71AE}">
      <dgm:prSet/>
      <dgm:spPr/>
      <dgm:t>
        <a:bodyPr/>
        <a:lstStyle/>
        <a:p>
          <a:endParaRPr lang="en-GB"/>
        </a:p>
      </dgm:t>
    </dgm:pt>
    <dgm:pt modelId="{2B444796-5E25-43FF-9385-F293F0FE55C0}" type="pres">
      <dgm:prSet presAssocID="{AC983BD5-121B-443A-B0C9-E80EFA92ABB1}" presName="Name0" presStyleCnt="0">
        <dgm:presLayoutVars>
          <dgm:dir/>
          <dgm:animLvl val="lvl"/>
          <dgm:resizeHandles val="exact"/>
        </dgm:presLayoutVars>
      </dgm:prSet>
      <dgm:spPr/>
    </dgm:pt>
    <dgm:pt modelId="{E991D6B0-4C3D-482A-B37E-D38099CC428B}" type="pres">
      <dgm:prSet presAssocID="{98C7128E-FADC-44DC-8EE6-71C9CC705863}" presName="linNode" presStyleCnt="0"/>
      <dgm:spPr/>
    </dgm:pt>
    <dgm:pt modelId="{F0A2DAD1-D651-4A07-8C6B-7BBA53881D7A}" type="pres">
      <dgm:prSet presAssocID="{98C7128E-FADC-44DC-8EE6-71C9CC705863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CA49B455-B259-467B-9CFE-0DEF27593047}" type="pres">
      <dgm:prSet presAssocID="{98C7128E-FADC-44DC-8EE6-71C9CC705863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0EF8EB01-BAAC-40F5-964A-89A54B296B63}" srcId="{98C7128E-FADC-44DC-8EE6-71C9CC705863}" destId="{FA0AE796-1CE1-47DF-8275-14C377053E40}" srcOrd="0" destOrd="0" parTransId="{BBCF49DB-DD41-431C-AC5B-25E14D594F73}" sibTransId="{C552C6B1-50FD-4F3E-8EBC-DD560275E4F5}"/>
    <dgm:cxn modelId="{8B95123A-C3E7-40C2-A791-28BBB3EEA7B1}" type="presOf" srcId="{AC983BD5-121B-443A-B0C9-E80EFA92ABB1}" destId="{2B444796-5E25-43FF-9385-F293F0FE55C0}" srcOrd="0" destOrd="0" presId="urn:microsoft.com/office/officeart/2005/8/layout/vList5"/>
    <dgm:cxn modelId="{04A3DF4D-9760-49E8-9ECD-693832A61BE5}" type="presOf" srcId="{778F6402-BEF9-4E40-B4B9-E0B25675BBBA}" destId="{CA49B455-B259-467B-9CFE-0DEF27593047}" srcOrd="0" destOrd="1" presId="urn:microsoft.com/office/officeart/2005/8/layout/vList5"/>
    <dgm:cxn modelId="{CDFF739F-29D0-420F-8FE0-7AA2C635E3E1}" srcId="{AC983BD5-121B-443A-B0C9-E80EFA92ABB1}" destId="{98C7128E-FADC-44DC-8EE6-71C9CC705863}" srcOrd="0" destOrd="0" parTransId="{46EF5D66-4906-47AF-8B8C-B18B57A4E106}" sibTransId="{9EE1CCF2-1B6C-4C40-830D-7D35DF8FBF01}"/>
    <dgm:cxn modelId="{F40993BE-BE9A-4FE9-87E2-47FCFEEA71AE}" srcId="{98C7128E-FADC-44DC-8EE6-71C9CC705863}" destId="{778F6402-BEF9-4E40-B4B9-E0B25675BBBA}" srcOrd="1" destOrd="0" parTransId="{4E75883C-309A-419F-8A45-A65CED779C48}" sibTransId="{6F0FAF9A-E51B-4F34-ABEA-B3E045622534}"/>
    <dgm:cxn modelId="{F96AD7EE-A649-4D85-97FE-62B623824570}" type="presOf" srcId="{98C7128E-FADC-44DC-8EE6-71C9CC705863}" destId="{F0A2DAD1-D651-4A07-8C6B-7BBA53881D7A}" srcOrd="0" destOrd="0" presId="urn:microsoft.com/office/officeart/2005/8/layout/vList5"/>
    <dgm:cxn modelId="{C7C614FA-C366-49B0-943B-B2AC975F5287}" type="presOf" srcId="{FA0AE796-1CE1-47DF-8275-14C377053E40}" destId="{CA49B455-B259-467B-9CFE-0DEF27593047}" srcOrd="0" destOrd="0" presId="urn:microsoft.com/office/officeart/2005/8/layout/vList5"/>
    <dgm:cxn modelId="{9D244A7D-5940-4D8E-9B3D-540B6966CE03}" type="presParOf" srcId="{2B444796-5E25-43FF-9385-F293F0FE55C0}" destId="{E991D6B0-4C3D-482A-B37E-D38099CC428B}" srcOrd="0" destOrd="0" presId="urn:microsoft.com/office/officeart/2005/8/layout/vList5"/>
    <dgm:cxn modelId="{24E8A244-CC4D-4471-8B26-D67438E09A4D}" type="presParOf" srcId="{E991D6B0-4C3D-482A-B37E-D38099CC428B}" destId="{F0A2DAD1-D651-4A07-8C6B-7BBA53881D7A}" srcOrd="0" destOrd="0" presId="urn:microsoft.com/office/officeart/2005/8/layout/vList5"/>
    <dgm:cxn modelId="{21E50ADB-AA2C-44D3-9EDF-7491561CA333}" type="presParOf" srcId="{E991D6B0-4C3D-482A-B37E-D38099CC428B}" destId="{CA49B455-B259-467B-9CFE-0DEF2759304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983BD5-121B-443A-B0C9-E80EFA92ABB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8C7128E-FADC-44DC-8EE6-71C9CC705863}">
      <dgm:prSet phldrT="[Text]" custT="1"/>
      <dgm:spPr/>
      <dgm:t>
        <a:bodyPr/>
        <a:lstStyle/>
        <a:p>
          <a:r>
            <a:rPr lang="en-GB" sz="2200" i="1" dirty="0"/>
            <a:t>Carbon Price</a:t>
          </a:r>
        </a:p>
      </dgm:t>
    </dgm:pt>
    <dgm:pt modelId="{46EF5D66-4906-47AF-8B8C-B18B57A4E106}" type="parTrans" cxnId="{CDFF739F-29D0-420F-8FE0-7AA2C635E3E1}">
      <dgm:prSet/>
      <dgm:spPr/>
      <dgm:t>
        <a:bodyPr/>
        <a:lstStyle/>
        <a:p>
          <a:endParaRPr lang="en-GB"/>
        </a:p>
      </dgm:t>
    </dgm:pt>
    <dgm:pt modelId="{9EE1CCF2-1B6C-4C40-830D-7D35DF8FBF01}" type="sibTrans" cxnId="{CDFF739F-29D0-420F-8FE0-7AA2C635E3E1}">
      <dgm:prSet/>
      <dgm:spPr/>
      <dgm:t>
        <a:bodyPr/>
        <a:lstStyle/>
        <a:p>
          <a:endParaRPr lang="en-GB"/>
        </a:p>
      </dgm:t>
    </dgm:pt>
    <dgm:pt modelId="{FA0AE796-1CE1-47DF-8275-14C377053E40}">
      <dgm:prSet phldrT="[Text]"/>
      <dgm:spPr/>
      <dgm:t>
        <a:bodyPr/>
        <a:lstStyle/>
        <a:p>
          <a:r>
            <a:rPr lang="en-GB" dirty="0"/>
            <a:t>Investors are looking for a clear long term price trajectory</a:t>
          </a:r>
        </a:p>
      </dgm:t>
    </dgm:pt>
    <dgm:pt modelId="{BBCF49DB-DD41-431C-AC5B-25E14D594F73}" type="parTrans" cxnId="{0EF8EB01-BAAC-40F5-964A-89A54B296B63}">
      <dgm:prSet/>
      <dgm:spPr/>
      <dgm:t>
        <a:bodyPr/>
        <a:lstStyle/>
        <a:p>
          <a:endParaRPr lang="en-GB"/>
        </a:p>
      </dgm:t>
    </dgm:pt>
    <dgm:pt modelId="{C552C6B1-50FD-4F3E-8EBC-DD560275E4F5}" type="sibTrans" cxnId="{0EF8EB01-BAAC-40F5-964A-89A54B296B63}">
      <dgm:prSet/>
      <dgm:spPr/>
      <dgm:t>
        <a:bodyPr/>
        <a:lstStyle/>
        <a:p>
          <a:endParaRPr lang="en-GB"/>
        </a:p>
      </dgm:t>
    </dgm:pt>
    <dgm:pt modelId="{0AD691A1-CBB9-4AA8-8C64-E29B1B8E4F42}">
      <dgm:prSet/>
      <dgm:spPr/>
      <dgm:t>
        <a:bodyPr/>
        <a:lstStyle/>
        <a:p>
          <a:r>
            <a:rPr lang="en-GB" dirty="0"/>
            <a:t>Zero Carbon Commission calling for £80/tonne by 2030</a:t>
          </a:r>
        </a:p>
      </dgm:t>
    </dgm:pt>
    <dgm:pt modelId="{4DBA87AD-68ED-49FB-8798-C2E8B01BEE49}" type="parTrans" cxnId="{7830DF55-E238-4CA2-8558-1D41A6147892}">
      <dgm:prSet/>
      <dgm:spPr/>
      <dgm:t>
        <a:bodyPr/>
        <a:lstStyle/>
        <a:p>
          <a:endParaRPr lang="en-GB"/>
        </a:p>
      </dgm:t>
    </dgm:pt>
    <dgm:pt modelId="{BABA8107-2790-4249-87C0-96D0293ED391}" type="sibTrans" cxnId="{7830DF55-E238-4CA2-8558-1D41A6147892}">
      <dgm:prSet/>
      <dgm:spPr/>
      <dgm:t>
        <a:bodyPr/>
        <a:lstStyle/>
        <a:p>
          <a:endParaRPr lang="en-GB"/>
        </a:p>
      </dgm:t>
    </dgm:pt>
    <dgm:pt modelId="{2B444796-5E25-43FF-9385-F293F0FE55C0}" type="pres">
      <dgm:prSet presAssocID="{AC983BD5-121B-443A-B0C9-E80EFA92ABB1}" presName="Name0" presStyleCnt="0">
        <dgm:presLayoutVars>
          <dgm:dir/>
          <dgm:animLvl val="lvl"/>
          <dgm:resizeHandles val="exact"/>
        </dgm:presLayoutVars>
      </dgm:prSet>
      <dgm:spPr/>
    </dgm:pt>
    <dgm:pt modelId="{E991D6B0-4C3D-482A-B37E-D38099CC428B}" type="pres">
      <dgm:prSet presAssocID="{98C7128E-FADC-44DC-8EE6-71C9CC705863}" presName="linNode" presStyleCnt="0"/>
      <dgm:spPr/>
    </dgm:pt>
    <dgm:pt modelId="{F0A2DAD1-D651-4A07-8C6B-7BBA53881D7A}" type="pres">
      <dgm:prSet presAssocID="{98C7128E-FADC-44DC-8EE6-71C9CC705863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CA49B455-B259-467B-9CFE-0DEF27593047}" type="pres">
      <dgm:prSet presAssocID="{98C7128E-FADC-44DC-8EE6-71C9CC705863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0EF8EB01-BAAC-40F5-964A-89A54B296B63}" srcId="{98C7128E-FADC-44DC-8EE6-71C9CC705863}" destId="{FA0AE796-1CE1-47DF-8275-14C377053E40}" srcOrd="0" destOrd="0" parTransId="{BBCF49DB-DD41-431C-AC5B-25E14D594F73}" sibTransId="{C552C6B1-50FD-4F3E-8EBC-DD560275E4F5}"/>
    <dgm:cxn modelId="{923AAC30-8613-4DA6-99AF-3A47FE7A0469}" type="presOf" srcId="{0AD691A1-CBB9-4AA8-8C64-E29B1B8E4F42}" destId="{CA49B455-B259-467B-9CFE-0DEF27593047}" srcOrd="0" destOrd="1" presId="urn:microsoft.com/office/officeart/2005/8/layout/vList5"/>
    <dgm:cxn modelId="{8B95123A-C3E7-40C2-A791-28BBB3EEA7B1}" type="presOf" srcId="{AC983BD5-121B-443A-B0C9-E80EFA92ABB1}" destId="{2B444796-5E25-43FF-9385-F293F0FE55C0}" srcOrd="0" destOrd="0" presId="urn:microsoft.com/office/officeart/2005/8/layout/vList5"/>
    <dgm:cxn modelId="{7830DF55-E238-4CA2-8558-1D41A6147892}" srcId="{98C7128E-FADC-44DC-8EE6-71C9CC705863}" destId="{0AD691A1-CBB9-4AA8-8C64-E29B1B8E4F42}" srcOrd="1" destOrd="0" parTransId="{4DBA87AD-68ED-49FB-8798-C2E8B01BEE49}" sibTransId="{BABA8107-2790-4249-87C0-96D0293ED391}"/>
    <dgm:cxn modelId="{CDFF739F-29D0-420F-8FE0-7AA2C635E3E1}" srcId="{AC983BD5-121B-443A-B0C9-E80EFA92ABB1}" destId="{98C7128E-FADC-44DC-8EE6-71C9CC705863}" srcOrd="0" destOrd="0" parTransId="{46EF5D66-4906-47AF-8B8C-B18B57A4E106}" sibTransId="{9EE1CCF2-1B6C-4C40-830D-7D35DF8FBF01}"/>
    <dgm:cxn modelId="{F96AD7EE-A649-4D85-97FE-62B623824570}" type="presOf" srcId="{98C7128E-FADC-44DC-8EE6-71C9CC705863}" destId="{F0A2DAD1-D651-4A07-8C6B-7BBA53881D7A}" srcOrd="0" destOrd="0" presId="urn:microsoft.com/office/officeart/2005/8/layout/vList5"/>
    <dgm:cxn modelId="{C7C614FA-C366-49B0-943B-B2AC975F5287}" type="presOf" srcId="{FA0AE796-1CE1-47DF-8275-14C377053E40}" destId="{CA49B455-B259-467B-9CFE-0DEF27593047}" srcOrd="0" destOrd="0" presId="urn:microsoft.com/office/officeart/2005/8/layout/vList5"/>
    <dgm:cxn modelId="{9D244A7D-5940-4D8E-9B3D-540B6966CE03}" type="presParOf" srcId="{2B444796-5E25-43FF-9385-F293F0FE55C0}" destId="{E991D6B0-4C3D-482A-B37E-D38099CC428B}" srcOrd="0" destOrd="0" presId="urn:microsoft.com/office/officeart/2005/8/layout/vList5"/>
    <dgm:cxn modelId="{24E8A244-CC4D-4471-8B26-D67438E09A4D}" type="presParOf" srcId="{E991D6B0-4C3D-482A-B37E-D38099CC428B}" destId="{F0A2DAD1-D651-4A07-8C6B-7BBA53881D7A}" srcOrd="0" destOrd="0" presId="urn:microsoft.com/office/officeart/2005/8/layout/vList5"/>
    <dgm:cxn modelId="{21E50ADB-AA2C-44D3-9EDF-7491561CA333}" type="presParOf" srcId="{E991D6B0-4C3D-482A-B37E-D38099CC428B}" destId="{CA49B455-B259-467B-9CFE-0DEF2759304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90427E-542B-47F5-B850-1A1DF5FE3F0B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46B1375-0DFD-46A5-9782-E2D44878B842}">
      <dgm:prSet phldrT="[Text]" custT="1"/>
      <dgm:spPr/>
      <dgm:t>
        <a:bodyPr/>
        <a:lstStyle/>
        <a:p>
          <a:r>
            <a:rPr lang="en-GB" sz="2000" dirty="0"/>
            <a:t>Dispatching Renewables</a:t>
          </a:r>
        </a:p>
      </dgm:t>
    </dgm:pt>
    <dgm:pt modelId="{FB0B51FC-959D-4A1E-950C-828E465DE0BB}" type="parTrans" cxnId="{2C3412EC-6310-4EEC-9B1A-58B9585C20AF}">
      <dgm:prSet/>
      <dgm:spPr/>
      <dgm:t>
        <a:bodyPr/>
        <a:lstStyle/>
        <a:p>
          <a:endParaRPr lang="en-GB"/>
        </a:p>
      </dgm:t>
    </dgm:pt>
    <dgm:pt modelId="{83E44806-4EF5-4558-AD2D-A0814AA7F366}" type="sibTrans" cxnId="{2C3412EC-6310-4EEC-9B1A-58B9585C20AF}">
      <dgm:prSet/>
      <dgm:spPr/>
      <dgm:t>
        <a:bodyPr/>
        <a:lstStyle/>
        <a:p>
          <a:endParaRPr lang="en-GB"/>
        </a:p>
      </dgm:t>
    </dgm:pt>
    <dgm:pt modelId="{4BD88E25-10F4-4658-9435-7A433AB3D879}">
      <dgm:prSet phldrT="[Text]" custT="1"/>
      <dgm:spPr/>
      <dgm:t>
        <a:bodyPr/>
        <a:lstStyle/>
        <a:p>
          <a:r>
            <a:rPr lang="en-GB" sz="2000" dirty="0"/>
            <a:t>Solar plus Storage</a:t>
          </a:r>
        </a:p>
      </dgm:t>
    </dgm:pt>
    <dgm:pt modelId="{6019D03F-4256-4C9C-A4FA-19CF171974FA}" type="parTrans" cxnId="{AD06535B-F30C-4F79-A662-FA4770DB95A6}">
      <dgm:prSet/>
      <dgm:spPr/>
      <dgm:t>
        <a:bodyPr/>
        <a:lstStyle/>
        <a:p>
          <a:endParaRPr lang="en-GB"/>
        </a:p>
      </dgm:t>
    </dgm:pt>
    <dgm:pt modelId="{A7F2E536-D2DB-4EB0-A9F0-A85D39C3CCA9}" type="sibTrans" cxnId="{AD06535B-F30C-4F79-A662-FA4770DB95A6}">
      <dgm:prSet/>
      <dgm:spPr/>
      <dgm:t>
        <a:bodyPr/>
        <a:lstStyle/>
        <a:p>
          <a:endParaRPr lang="en-GB"/>
        </a:p>
      </dgm:t>
    </dgm:pt>
    <dgm:pt modelId="{25017E55-D139-43AA-AF74-DAE30DCFB136}">
      <dgm:prSet phldrT="[Text]" custT="1"/>
      <dgm:spPr/>
      <dgm:t>
        <a:bodyPr/>
        <a:lstStyle/>
        <a:p>
          <a:r>
            <a:rPr lang="en-GB" sz="2000" dirty="0"/>
            <a:t>Balancing Mechanism</a:t>
          </a:r>
        </a:p>
      </dgm:t>
    </dgm:pt>
    <dgm:pt modelId="{63EF3A64-319D-4712-86C1-C626B042B376}" type="parTrans" cxnId="{89A04F6A-9377-43A7-B907-7530E2E42B7C}">
      <dgm:prSet/>
      <dgm:spPr/>
      <dgm:t>
        <a:bodyPr/>
        <a:lstStyle/>
        <a:p>
          <a:endParaRPr lang="en-GB"/>
        </a:p>
      </dgm:t>
    </dgm:pt>
    <dgm:pt modelId="{49F26672-D3EB-4C67-B395-85F0D82C21A3}" type="sibTrans" cxnId="{89A04F6A-9377-43A7-B907-7530E2E42B7C}">
      <dgm:prSet/>
      <dgm:spPr/>
      <dgm:t>
        <a:bodyPr/>
        <a:lstStyle/>
        <a:p>
          <a:endParaRPr lang="en-GB"/>
        </a:p>
      </dgm:t>
    </dgm:pt>
    <dgm:pt modelId="{B12E466F-3CB9-4FEF-890D-DF2A3E30F8AB}">
      <dgm:prSet phldrT="[Text]" custT="1"/>
      <dgm:spPr/>
      <dgm:t>
        <a:bodyPr/>
        <a:lstStyle/>
        <a:p>
          <a:r>
            <a:rPr lang="en-GB" sz="2000" dirty="0"/>
            <a:t>ODFM</a:t>
          </a:r>
        </a:p>
      </dgm:t>
    </dgm:pt>
    <dgm:pt modelId="{5B9B601A-A201-490C-8FB7-E95CD2BBD2DA}" type="parTrans" cxnId="{77B9D48D-E2EC-4E30-A1D9-C5EF46F5E900}">
      <dgm:prSet/>
      <dgm:spPr/>
      <dgm:t>
        <a:bodyPr/>
        <a:lstStyle/>
        <a:p>
          <a:endParaRPr lang="en-GB"/>
        </a:p>
      </dgm:t>
    </dgm:pt>
    <dgm:pt modelId="{DCC49795-1ABE-4417-9A09-6E96AB4F8DC7}" type="sibTrans" cxnId="{77B9D48D-E2EC-4E30-A1D9-C5EF46F5E900}">
      <dgm:prSet/>
      <dgm:spPr/>
      <dgm:t>
        <a:bodyPr/>
        <a:lstStyle/>
        <a:p>
          <a:endParaRPr lang="en-GB"/>
        </a:p>
      </dgm:t>
    </dgm:pt>
    <dgm:pt modelId="{53A53FBB-FCA0-4A0C-98EB-F24F7F23A1D0}">
      <dgm:prSet phldrT="[Text]" custT="1"/>
      <dgm:spPr/>
      <dgm:t>
        <a:bodyPr/>
        <a:lstStyle/>
        <a:p>
          <a:r>
            <a:rPr lang="en-GB" sz="2000" dirty="0"/>
            <a:t>Power Available</a:t>
          </a:r>
        </a:p>
      </dgm:t>
    </dgm:pt>
    <dgm:pt modelId="{0BB5A8D3-0992-4D7A-8BB8-29A027050376}" type="parTrans" cxnId="{FCD5B1A8-C85B-4FCC-86DC-99371DB4B797}">
      <dgm:prSet/>
      <dgm:spPr/>
      <dgm:t>
        <a:bodyPr/>
        <a:lstStyle/>
        <a:p>
          <a:endParaRPr lang="en-GB"/>
        </a:p>
      </dgm:t>
    </dgm:pt>
    <dgm:pt modelId="{CA8302AF-AC3F-480E-A6C9-5B4BD79A434E}" type="sibTrans" cxnId="{FCD5B1A8-C85B-4FCC-86DC-99371DB4B797}">
      <dgm:prSet/>
      <dgm:spPr/>
      <dgm:t>
        <a:bodyPr/>
        <a:lstStyle/>
        <a:p>
          <a:endParaRPr lang="en-GB"/>
        </a:p>
      </dgm:t>
    </dgm:pt>
    <dgm:pt modelId="{A6EDFF16-6749-4832-A669-30E70BB20F0B}">
      <dgm:prSet phldrT="[Text]" custT="1"/>
      <dgm:spPr/>
      <dgm:t>
        <a:bodyPr/>
        <a:lstStyle/>
        <a:p>
          <a:r>
            <a:rPr lang="en-GB" sz="2000" dirty="0"/>
            <a:t>Life Extension</a:t>
          </a:r>
        </a:p>
      </dgm:t>
    </dgm:pt>
    <dgm:pt modelId="{D84F36AC-55E4-4DC4-9787-5B39121329C0}" type="parTrans" cxnId="{770BDD63-8B67-49D2-B81A-95A2CA6CE72D}">
      <dgm:prSet/>
      <dgm:spPr/>
      <dgm:t>
        <a:bodyPr/>
        <a:lstStyle/>
        <a:p>
          <a:endParaRPr lang="en-GB"/>
        </a:p>
      </dgm:t>
    </dgm:pt>
    <dgm:pt modelId="{78168F6D-F253-4CF2-A04C-1BF194769706}" type="sibTrans" cxnId="{770BDD63-8B67-49D2-B81A-95A2CA6CE72D}">
      <dgm:prSet/>
      <dgm:spPr/>
      <dgm:t>
        <a:bodyPr/>
        <a:lstStyle/>
        <a:p>
          <a:endParaRPr lang="en-GB"/>
        </a:p>
      </dgm:t>
    </dgm:pt>
    <dgm:pt modelId="{CF98396A-5ABD-43D4-939C-3C617E6B2B23}" type="pres">
      <dgm:prSet presAssocID="{EF90427E-542B-47F5-B850-1A1DF5FE3F0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541B797-5B8C-41CB-B7B1-780483D7ABB8}" type="pres">
      <dgm:prSet presAssocID="{146B1375-0DFD-46A5-9782-E2D44878B842}" presName="root" presStyleCnt="0"/>
      <dgm:spPr/>
    </dgm:pt>
    <dgm:pt modelId="{4DE91D14-29E1-463E-ACBE-8E68F0AFB797}" type="pres">
      <dgm:prSet presAssocID="{146B1375-0DFD-46A5-9782-E2D44878B842}" presName="rootComposite" presStyleCnt="0"/>
      <dgm:spPr/>
    </dgm:pt>
    <dgm:pt modelId="{7EB1CAAE-9AFB-4764-94DF-EAA701B3FC71}" type="pres">
      <dgm:prSet presAssocID="{146B1375-0DFD-46A5-9782-E2D44878B842}" presName="rootText" presStyleLbl="node1" presStyleIdx="0" presStyleCnt="1" custScaleX="284312"/>
      <dgm:spPr/>
    </dgm:pt>
    <dgm:pt modelId="{EBAC84AC-8930-4B0A-9B07-8F93CE58B2BD}" type="pres">
      <dgm:prSet presAssocID="{146B1375-0DFD-46A5-9782-E2D44878B842}" presName="rootConnector" presStyleLbl="node1" presStyleIdx="0" presStyleCnt="1"/>
      <dgm:spPr/>
    </dgm:pt>
    <dgm:pt modelId="{43CB4999-BC75-4E68-A045-7F740F090DCE}" type="pres">
      <dgm:prSet presAssocID="{146B1375-0DFD-46A5-9782-E2D44878B842}" presName="childShape" presStyleCnt="0"/>
      <dgm:spPr/>
    </dgm:pt>
    <dgm:pt modelId="{71414E8E-CF63-42B2-A3FE-B8456B64D57E}" type="pres">
      <dgm:prSet presAssocID="{6019D03F-4256-4C9C-A4FA-19CF171974FA}" presName="Name13" presStyleLbl="parChTrans1D2" presStyleIdx="0" presStyleCnt="5"/>
      <dgm:spPr/>
    </dgm:pt>
    <dgm:pt modelId="{8D34EEEA-896E-4A7D-9E3C-948799A40DAC}" type="pres">
      <dgm:prSet presAssocID="{4BD88E25-10F4-4658-9435-7A433AB3D879}" presName="childText" presStyleLbl="bgAcc1" presStyleIdx="0" presStyleCnt="5" custScaleX="285137">
        <dgm:presLayoutVars>
          <dgm:bulletEnabled val="1"/>
        </dgm:presLayoutVars>
      </dgm:prSet>
      <dgm:spPr/>
    </dgm:pt>
    <dgm:pt modelId="{707C1F18-A414-49E2-A93D-A69170E8B6F0}" type="pres">
      <dgm:prSet presAssocID="{63EF3A64-319D-4712-86C1-C626B042B376}" presName="Name13" presStyleLbl="parChTrans1D2" presStyleIdx="1" presStyleCnt="5"/>
      <dgm:spPr/>
    </dgm:pt>
    <dgm:pt modelId="{02DEE21E-5699-4DB2-81A0-47A091E87667}" type="pres">
      <dgm:prSet presAssocID="{25017E55-D139-43AA-AF74-DAE30DCFB136}" presName="childText" presStyleLbl="bgAcc1" presStyleIdx="1" presStyleCnt="5" custScaleX="284439">
        <dgm:presLayoutVars>
          <dgm:bulletEnabled val="1"/>
        </dgm:presLayoutVars>
      </dgm:prSet>
      <dgm:spPr/>
    </dgm:pt>
    <dgm:pt modelId="{ED260A4A-1E4C-46AF-8FF1-834BA73B48C6}" type="pres">
      <dgm:prSet presAssocID="{5B9B601A-A201-490C-8FB7-E95CD2BBD2DA}" presName="Name13" presStyleLbl="parChTrans1D2" presStyleIdx="2" presStyleCnt="5"/>
      <dgm:spPr/>
    </dgm:pt>
    <dgm:pt modelId="{99E803A5-B783-4D42-8214-75843F35C44B}" type="pres">
      <dgm:prSet presAssocID="{B12E466F-3CB9-4FEF-890D-DF2A3E30F8AB}" presName="childText" presStyleLbl="bgAcc1" presStyleIdx="2" presStyleCnt="5" custScaleX="281456">
        <dgm:presLayoutVars>
          <dgm:bulletEnabled val="1"/>
        </dgm:presLayoutVars>
      </dgm:prSet>
      <dgm:spPr/>
    </dgm:pt>
    <dgm:pt modelId="{8030926C-79F9-4E6C-B8DC-D184061541B5}" type="pres">
      <dgm:prSet presAssocID="{0BB5A8D3-0992-4D7A-8BB8-29A027050376}" presName="Name13" presStyleLbl="parChTrans1D2" presStyleIdx="3" presStyleCnt="5"/>
      <dgm:spPr/>
    </dgm:pt>
    <dgm:pt modelId="{B4852D01-9E2B-466F-AF5B-9FBC7AC81770}" type="pres">
      <dgm:prSet presAssocID="{53A53FBB-FCA0-4A0C-98EB-F24F7F23A1D0}" presName="childText" presStyleLbl="bgAcc1" presStyleIdx="3" presStyleCnt="5" custScaleX="281456">
        <dgm:presLayoutVars>
          <dgm:bulletEnabled val="1"/>
        </dgm:presLayoutVars>
      </dgm:prSet>
      <dgm:spPr/>
    </dgm:pt>
    <dgm:pt modelId="{36A3F0A9-325E-4215-BC97-FF1997BE887E}" type="pres">
      <dgm:prSet presAssocID="{D84F36AC-55E4-4DC4-9787-5B39121329C0}" presName="Name13" presStyleLbl="parChTrans1D2" presStyleIdx="4" presStyleCnt="5"/>
      <dgm:spPr/>
    </dgm:pt>
    <dgm:pt modelId="{05D42629-D423-4980-88D7-69423D47AF17}" type="pres">
      <dgm:prSet presAssocID="{A6EDFF16-6749-4832-A669-30E70BB20F0B}" presName="childText" presStyleLbl="bgAcc1" presStyleIdx="4" presStyleCnt="5" custScaleX="281456">
        <dgm:presLayoutVars>
          <dgm:bulletEnabled val="1"/>
        </dgm:presLayoutVars>
      </dgm:prSet>
      <dgm:spPr/>
    </dgm:pt>
  </dgm:ptLst>
  <dgm:cxnLst>
    <dgm:cxn modelId="{38A6F303-4C1F-46BF-A0AB-965E9B986B14}" type="presOf" srcId="{146B1375-0DFD-46A5-9782-E2D44878B842}" destId="{EBAC84AC-8930-4B0A-9B07-8F93CE58B2BD}" srcOrd="1" destOrd="0" presId="urn:microsoft.com/office/officeart/2005/8/layout/hierarchy3"/>
    <dgm:cxn modelId="{BFAF662A-59F5-4462-80AE-BC2227F0D78F}" type="presOf" srcId="{B12E466F-3CB9-4FEF-890D-DF2A3E30F8AB}" destId="{99E803A5-B783-4D42-8214-75843F35C44B}" srcOrd="0" destOrd="0" presId="urn:microsoft.com/office/officeart/2005/8/layout/hierarchy3"/>
    <dgm:cxn modelId="{FE469B2B-EDD0-4204-B672-67F68C7E0564}" type="presOf" srcId="{5B9B601A-A201-490C-8FB7-E95CD2BBD2DA}" destId="{ED260A4A-1E4C-46AF-8FF1-834BA73B48C6}" srcOrd="0" destOrd="0" presId="urn:microsoft.com/office/officeart/2005/8/layout/hierarchy3"/>
    <dgm:cxn modelId="{AD06535B-F30C-4F79-A662-FA4770DB95A6}" srcId="{146B1375-0DFD-46A5-9782-E2D44878B842}" destId="{4BD88E25-10F4-4658-9435-7A433AB3D879}" srcOrd="0" destOrd="0" parTransId="{6019D03F-4256-4C9C-A4FA-19CF171974FA}" sibTransId="{A7F2E536-D2DB-4EB0-A9F0-A85D39C3CCA9}"/>
    <dgm:cxn modelId="{770BDD63-8B67-49D2-B81A-95A2CA6CE72D}" srcId="{146B1375-0DFD-46A5-9782-E2D44878B842}" destId="{A6EDFF16-6749-4832-A669-30E70BB20F0B}" srcOrd="4" destOrd="0" parTransId="{D84F36AC-55E4-4DC4-9787-5B39121329C0}" sibTransId="{78168F6D-F253-4CF2-A04C-1BF194769706}"/>
    <dgm:cxn modelId="{1CB60549-0F42-45EF-B9C5-CF9E6AD57FE9}" type="presOf" srcId="{4BD88E25-10F4-4658-9435-7A433AB3D879}" destId="{8D34EEEA-896E-4A7D-9E3C-948799A40DAC}" srcOrd="0" destOrd="0" presId="urn:microsoft.com/office/officeart/2005/8/layout/hierarchy3"/>
    <dgm:cxn modelId="{89A04F6A-9377-43A7-B907-7530E2E42B7C}" srcId="{146B1375-0DFD-46A5-9782-E2D44878B842}" destId="{25017E55-D139-43AA-AF74-DAE30DCFB136}" srcOrd="1" destOrd="0" parTransId="{63EF3A64-319D-4712-86C1-C626B042B376}" sibTransId="{49F26672-D3EB-4C67-B395-85F0D82C21A3}"/>
    <dgm:cxn modelId="{F265F26C-9231-4E18-98B7-5AAFE7A367DD}" type="presOf" srcId="{EF90427E-542B-47F5-B850-1A1DF5FE3F0B}" destId="{CF98396A-5ABD-43D4-939C-3C617E6B2B23}" srcOrd="0" destOrd="0" presId="urn:microsoft.com/office/officeart/2005/8/layout/hierarchy3"/>
    <dgm:cxn modelId="{A634A056-AD06-4667-8722-EBBCE8AC2EDF}" type="presOf" srcId="{25017E55-D139-43AA-AF74-DAE30DCFB136}" destId="{02DEE21E-5699-4DB2-81A0-47A091E87667}" srcOrd="0" destOrd="0" presId="urn:microsoft.com/office/officeart/2005/8/layout/hierarchy3"/>
    <dgm:cxn modelId="{1C6A437C-6804-4E2D-8DE9-9EEB94F1EA6C}" type="presOf" srcId="{53A53FBB-FCA0-4A0C-98EB-F24F7F23A1D0}" destId="{B4852D01-9E2B-466F-AF5B-9FBC7AC81770}" srcOrd="0" destOrd="0" presId="urn:microsoft.com/office/officeart/2005/8/layout/hierarchy3"/>
    <dgm:cxn modelId="{2B9BF77C-B30B-4F38-B4AB-ABCCBD3146B8}" type="presOf" srcId="{63EF3A64-319D-4712-86C1-C626B042B376}" destId="{707C1F18-A414-49E2-A93D-A69170E8B6F0}" srcOrd="0" destOrd="0" presId="urn:microsoft.com/office/officeart/2005/8/layout/hierarchy3"/>
    <dgm:cxn modelId="{B57A8E8D-0E96-4233-B633-65836A72A66B}" type="presOf" srcId="{6019D03F-4256-4C9C-A4FA-19CF171974FA}" destId="{71414E8E-CF63-42B2-A3FE-B8456B64D57E}" srcOrd="0" destOrd="0" presId="urn:microsoft.com/office/officeart/2005/8/layout/hierarchy3"/>
    <dgm:cxn modelId="{77B9D48D-E2EC-4E30-A1D9-C5EF46F5E900}" srcId="{146B1375-0DFD-46A5-9782-E2D44878B842}" destId="{B12E466F-3CB9-4FEF-890D-DF2A3E30F8AB}" srcOrd="2" destOrd="0" parTransId="{5B9B601A-A201-490C-8FB7-E95CD2BBD2DA}" sibTransId="{DCC49795-1ABE-4417-9A09-6E96AB4F8DC7}"/>
    <dgm:cxn modelId="{8211F1A0-99AC-4FDC-8D62-A388D996FCDE}" type="presOf" srcId="{A6EDFF16-6749-4832-A669-30E70BB20F0B}" destId="{05D42629-D423-4980-88D7-69423D47AF17}" srcOrd="0" destOrd="0" presId="urn:microsoft.com/office/officeart/2005/8/layout/hierarchy3"/>
    <dgm:cxn modelId="{FCD5B1A8-C85B-4FCC-86DC-99371DB4B797}" srcId="{146B1375-0DFD-46A5-9782-E2D44878B842}" destId="{53A53FBB-FCA0-4A0C-98EB-F24F7F23A1D0}" srcOrd="3" destOrd="0" parTransId="{0BB5A8D3-0992-4D7A-8BB8-29A027050376}" sibTransId="{CA8302AF-AC3F-480E-A6C9-5B4BD79A434E}"/>
    <dgm:cxn modelId="{4FAE0CAE-168B-4EF5-AC53-C5CAD5451A56}" type="presOf" srcId="{D84F36AC-55E4-4DC4-9787-5B39121329C0}" destId="{36A3F0A9-325E-4215-BC97-FF1997BE887E}" srcOrd="0" destOrd="0" presId="urn:microsoft.com/office/officeart/2005/8/layout/hierarchy3"/>
    <dgm:cxn modelId="{73CA8EC1-FD7D-4A9B-8147-64CC6818F499}" type="presOf" srcId="{146B1375-0DFD-46A5-9782-E2D44878B842}" destId="{7EB1CAAE-9AFB-4764-94DF-EAA701B3FC71}" srcOrd="0" destOrd="0" presId="urn:microsoft.com/office/officeart/2005/8/layout/hierarchy3"/>
    <dgm:cxn modelId="{95B7E0E7-7846-4790-9835-7318DCF0BA0A}" type="presOf" srcId="{0BB5A8D3-0992-4D7A-8BB8-29A027050376}" destId="{8030926C-79F9-4E6C-B8DC-D184061541B5}" srcOrd="0" destOrd="0" presId="urn:microsoft.com/office/officeart/2005/8/layout/hierarchy3"/>
    <dgm:cxn modelId="{2C3412EC-6310-4EEC-9B1A-58B9585C20AF}" srcId="{EF90427E-542B-47F5-B850-1A1DF5FE3F0B}" destId="{146B1375-0DFD-46A5-9782-E2D44878B842}" srcOrd="0" destOrd="0" parTransId="{FB0B51FC-959D-4A1E-950C-828E465DE0BB}" sibTransId="{83E44806-4EF5-4558-AD2D-A0814AA7F366}"/>
    <dgm:cxn modelId="{D4975705-7B56-4230-9CB8-BF4F38DDD85B}" type="presParOf" srcId="{CF98396A-5ABD-43D4-939C-3C617E6B2B23}" destId="{6541B797-5B8C-41CB-B7B1-780483D7ABB8}" srcOrd="0" destOrd="0" presId="urn:microsoft.com/office/officeart/2005/8/layout/hierarchy3"/>
    <dgm:cxn modelId="{88423658-A559-45C5-BD5C-0AC91D61F434}" type="presParOf" srcId="{6541B797-5B8C-41CB-B7B1-780483D7ABB8}" destId="{4DE91D14-29E1-463E-ACBE-8E68F0AFB797}" srcOrd="0" destOrd="0" presId="urn:microsoft.com/office/officeart/2005/8/layout/hierarchy3"/>
    <dgm:cxn modelId="{DF03C46C-0D9F-4BB2-9DE7-7C978AF7E98B}" type="presParOf" srcId="{4DE91D14-29E1-463E-ACBE-8E68F0AFB797}" destId="{7EB1CAAE-9AFB-4764-94DF-EAA701B3FC71}" srcOrd="0" destOrd="0" presId="urn:microsoft.com/office/officeart/2005/8/layout/hierarchy3"/>
    <dgm:cxn modelId="{6243A01F-1608-4FA5-84F3-96A0B425D547}" type="presParOf" srcId="{4DE91D14-29E1-463E-ACBE-8E68F0AFB797}" destId="{EBAC84AC-8930-4B0A-9B07-8F93CE58B2BD}" srcOrd="1" destOrd="0" presId="urn:microsoft.com/office/officeart/2005/8/layout/hierarchy3"/>
    <dgm:cxn modelId="{728A2DC9-AE0C-43EC-B6BC-5DE90770FE1B}" type="presParOf" srcId="{6541B797-5B8C-41CB-B7B1-780483D7ABB8}" destId="{43CB4999-BC75-4E68-A045-7F740F090DCE}" srcOrd="1" destOrd="0" presId="urn:microsoft.com/office/officeart/2005/8/layout/hierarchy3"/>
    <dgm:cxn modelId="{EB8E6C03-1D19-486E-A731-58E3774ECCC8}" type="presParOf" srcId="{43CB4999-BC75-4E68-A045-7F740F090DCE}" destId="{71414E8E-CF63-42B2-A3FE-B8456B64D57E}" srcOrd="0" destOrd="0" presId="urn:microsoft.com/office/officeart/2005/8/layout/hierarchy3"/>
    <dgm:cxn modelId="{D255BBA6-D2C9-4C7C-B715-E604D250DB1E}" type="presParOf" srcId="{43CB4999-BC75-4E68-A045-7F740F090DCE}" destId="{8D34EEEA-896E-4A7D-9E3C-948799A40DAC}" srcOrd="1" destOrd="0" presId="urn:microsoft.com/office/officeart/2005/8/layout/hierarchy3"/>
    <dgm:cxn modelId="{7C5F42C8-DB6E-4662-B76A-559524D64208}" type="presParOf" srcId="{43CB4999-BC75-4E68-A045-7F740F090DCE}" destId="{707C1F18-A414-49E2-A93D-A69170E8B6F0}" srcOrd="2" destOrd="0" presId="urn:microsoft.com/office/officeart/2005/8/layout/hierarchy3"/>
    <dgm:cxn modelId="{B2975A81-ACFB-4578-87E4-A877E964967D}" type="presParOf" srcId="{43CB4999-BC75-4E68-A045-7F740F090DCE}" destId="{02DEE21E-5699-4DB2-81A0-47A091E87667}" srcOrd="3" destOrd="0" presId="urn:microsoft.com/office/officeart/2005/8/layout/hierarchy3"/>
    <dgm:cxn modelId="{600978F0-6189-488E-A01F-E1C23259B57E}" type="presParOf" srcId="{43CB4999-BC75-4E68-A045-7F740F090DCE}" destId="{ED260A4A-1E4C-46AF-8FF1-834BA73B48C6}" srcOrd="4" destOrd="0" presId="urn:microsoft.com/office/officeart/2005/8/layout/hierarchy3"/>
    <dgm:cxn modelId="{176A8F84-174A-4884-BECC-88702A847DB0}" type="presParOf" srcId="{43CB4999-BC75-4E68-A045-7F740F090DCE}" destId="{99E803A5-B783-4D42-8214-75843F35C44B}" srcOrd="5" destOrd="0" presId="urn:microsoft.com/office/officeart/2005/8/layout/hierarchy3"/>
    <dgm:cxn modelId="{3F0BA8B7-4804-4283-BAD7-D04B4270A4AB}" type="presParOf" srcId="{43CB4999-BC75-4E68-A045-7F740F090DCE}" destId="{8030926C-79F9-4E6C-B8DC-D184061541B5}" srcOrd="6" destOrd="0" presId="urn:microsoft.com/office/officeart/2005/8/layout/hierarchy3"/>
    <dgm:cxn modelId="{628B6F70-D095-4EF4-B6B5-4CC518849223}" type="presParOf" srcId="{43CB4999-BC75-4E68-A045-7F740F090DCE}" destId="{B4852D01-9E2B-466F-AF5B-9FBC7AC81770}" srcOrd="7" destOrd="0" presId="urn:microsoft.com/office/officeart/2005/8/layout/hierarchy3"/>
    <dgm:cxn modelId="{95D141D6-09D1-4C5E-8A76-A067165C445B}" type="presParOf" srcId="{43CB4999-BC75-4E68-A045-7F740F090DCE}" destId="{36A3F0A9-325E-4215-BC97-FF1997BE887E}" srcOrd="8" destOrd="0" presId="urn:microsoft.com/office/officeart/2005/8/layout/hierarchy3"/>
    <dgm:cxn modelId="{1E617818-23B7-450B-87D6-9B789B2CF462}" type="presParOf" srcId="{43CB4999-BC75-4E68-A045-7F740F090DCE}" destId="{05D42629-D423-4980-88D7-69423D47AF17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9B455-B259-467B-9CFE-0DEF27593047}">
      <dsp:nvSpPr>
        <dsp:cNvPr id="0" name=""/>
        <dsp:cNvSpPr/>
      </dsp:nvSpPr>
      <dsp:spPr>
        <a:xfrm rot="5400000">
          <a:off x="6092835" y="-2545326"/>
          <a:ext cx="824689" cy="612252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Great to see onshore projects eligible again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Need clarity on budgets, delivery years and eligibility of onshore beyond AR4</a:t>
          </a:r>
        </a:p>
      </dsp:txBody>
      <dsp:txXfrm rot="-5400000">
        <a:off x="3443919" y="143848"/>
        <a:ext cx="6082264" cy="744173"/>
      </dsp:txXfrm>
    </dsp:sp>
    <dsp:sp modelId="{F0A2DAD1-D651-4A07-8C6B-7BBA53881D7A}">
      <dsp:nvSpPr>
        <dsp:cNvPr id="0" name=""/>
        <dsp:cNvSpPr/>
      </dsp:nvSpPr>
      <dsp:spPr>
        <a:xfrm>
          <a:off x="0" y="503"/>
          <a:ext cx="3443919" cy="10308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i="1" kern="1200" dirty="0"/>
            <a:t>CFDs</a:t>
          </a:r>
        </a:p>
      </dsp:txBody>
      <dsp:txXfrm>
        <a:off x="50323" y="50826"/>
        <a:ext cx="3343273" cy="930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9B455-B259-467B-9CFE-0DEF27593047}">
      <dsp:nvSpPr>
        <dsp:cNvPr id="0" name=""/>
        <dsp:cNvSpPr/>
      </dsp:nvSpPr>
      <dsp:spPr>
        <a:xfrm rot="5400000">
          <a:off x="6092432" y="-2545326"/>
          <a:ext cx="825496" cy="612252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Investors are looking for a clear long term price trajectory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Zero Carbon Commission calling for £80/tonne by 2030</a:t>
          </a:r>
        </a:p>
      </dsp:txBody>
      <dsp:txXfrm rot="-5400000">
        <a:off x="3443920" y="143483"/>
        <a:ext cx="6082225" cy="744902"/>
      </dsp:txXfrm>
    </dsp:sp>
    <dsp:sp modelId="{F0A2DAD1-D651-4A07-8C6B-7BBA53881D7A}">
      <dsp:nvSpPr>
        <dsp:cNvPr id="0" name=""/>
        <dsp:cNvSpPr/>
      </dsp:nvSpPr>
      <dsp:spPr>
        <a:xfrm>
          <a:off x="0" y="0"/>
          <a:ext cx="3443919" cy="10318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i="1" kern="1200" dirty="0"/>
            <a:t>Carbon Price</a:t>
          </a:r>
        </a:p>
      </dsp:txBody>
      <dsp:txXfrm>
        <a:off x="50372" y="50372"/>
        <a:ext cx="3343175" cy="9311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1CAAE-9AFB-4764-94DF-EAA701B3FC71}">
      <dsp:nvSpPr>
        <dsp:cNvPr id="0" name=""/>
        <dsp:cNvSpPr/>
      </dsp:nvSpPr>
      <dsp:spPr>
        <a:xfrm>
          <a:off x="1539337" y="1415"/>
          <a:ext cx="3717021" cy="653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Dispatching Renewables</a:t>
          </a:r>
        </a:p>
      </dsp:txBody>
      <dsp:txXfrm>
        <a:off x="1558483" y="20561"/>
        <a:ext cx="3678729" cy="615395"/>
      </dsp:txXfrm>
    </dsp:sp>
    <dsp:sp modelId="{71414E8E-CF63-42B2-A3FE-B8456B64D57E}">
      <dsp:nvSpPr>
        <dsp:cNvPr id="0" name=""/>
        <dsp:cNvSpPr/>
      </dsp:nvSpPr>
      <dsp:spPr>
        <a:xfrm>
          <a:off x="1911040" y="655102"/>
          <a:ext cx="371702" cy="490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265"/>
              </a:lnTo>
              <a:lnTo>
                <a:pt x="371702" y="490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4EEEA-896E-4A7D-9E3C-948799A40DAC}">
      <dsp:nvSpPr>
        <dsp:cNvPr id="0" name=""/>
        <dsp:cNvSpPr/>
      </dsp:nvSpPr>
      <dsp:spPr>
        <a:xfrm>
          <a:off x="2282742" y="818524"/>
          <a:ext cx="2982245" cy="6536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Solar plus Storage</a:t>
          </a:r>
        </a:p>
      </dsp:txBody>
      <dsp:txXfrm>
        <a:off x="2301888" y="837670"/>
        <a:ext cx="2943953" cy="615395"/>
      </dsp:txXfrm>
    </dsp:sp>
    <dsp:sp modelId="{707C1F18-A414-49E2-A93D-A69170E8B6F0}">
      <dsp:nvSpPr>
        <dsp:cNvPr id="0" name=""/>
        <dsp:cNvSpPr/>
      </dsp:nvSpPr>
      <dsp:spPr>
        <a:xfrm>
          <a:off x="1911040" y="655102"/>
          <a:ext cx="371702" cy="1307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7374"/>
              </a:lnTo>
              <a:lnTo>
                <a:pt x="371702" y="13073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EE21E-5699-4DB2-81A0-47A091E87667}">
      <dsp:nvSpPr>
        <dsp:cNvPr id="0" name=""/>
        <dsp:cNvSpPr/>
      </dsp:nvSpPr>
      <dsp:spPr>
        <a:xfrm>
          <a:off x="2282742" y="1635633"/>
          <a:ext cx="2974945" cy="6536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Balancing Mechanism</a:t>
          </a:r>
        </a:p>
      </dsp:txBody>
      <dsp:txXfrm>
        <a:off x="2301888" y="1654779"/>
        <a:ext cx="2936653" cy="615395"/>
      </dsp:txXfrm>
    </dsp:sp>
    <dsp:sp modelId="{ED260A4A-1E4C-46AF-8FF1-834BA73B48C6}">
      <dsp:nvSpPr>
        <dsp:cNvPr id="0" name=""/>
        <dsp:cNvSpPr/>
      </dsp:nvSpPr>
      <dsp:spPr>
        <a:xfrm>
          <a:off x="1911040" y="655102"/>
          <a:ext cx="371702" cy="2124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4483"/>
              </a:lnTo>
              <a:lnTo>
                <a:pt x="371702" y="21244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E803A5-B783-4D42-8214-75843F35C44B}">
      <dsp:nvSpPr>
        <dsp:cNvPr id="0" name=""/>
        <dsp:cNvSpPr/>
      </dsp:nvSpPr>
      <dsp:spPr>
        <a:xfrm>
          <a:off x="2282742" y="2452741"/>
          <a:ext cx="2943746" cy="6536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ODFM</a:t>
          </a:r>
        </a:p>
      </dsp:txBody>
      <dsp:txXfrm>
        <a:off x="2301888" y="2471887"/>
        <a:ext cx="2905454" cy="615395"/>
      </dsp:txXfrm>
    </dsp:sp>
    <dsp:sp modelId="{8030926C-79F9-4E6C-B8DC-D184061541B5}">
      <dsp:nvSpPr>
        <dsp:cNvPr id="0" name=""/>
        <dsp:cNvSpPr/>
      </dsp:nvSpPr>
      <dsp:spPr>
        <a:xfrm>
          <a:off x="1911040" y="655102"/>
          <a:ext cx="371702" cy="2941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1591"/>
              </a:lnTo>
              <a:lnTo>
                <a:pt x="371702" y="29415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852D01-9E2B-466F-AF5B-9FBC7AC81770}">
      <dsp:nvSpPr>
        <dsp:cNvPr id="0" name=""/>
        <dsp:cNvSpPr/>
      </dsp:nvSpPr>
      <dsp:spPr>
        <a:xfrm>
          <a:off x="2282742" y="3269850"/>
          <a:ext cx="2943746" cy="6536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Power Available</a:t>
          </a:r>
        </a:p>
      </dsp:txBody>
      <dsp:txXfrm>
        <a:off x="2301888" y="3288996"/>
        <a:ext cx="2905454" cy="615395"/>
      </dsp:txXfrm>
    </dsp:sp>
    <dsp:sp modelId="{36A3F0A9-325E-4215-BC97-FF1997BE887E}">
      <dsp:nvSpPr>
        <dsp:cNvPr id="0" name=""/>
        <dsp:cNvSpPr/>
      </dsp:nvSpPr>
      <dsp:spPr>
        <a:xfrm>
          <a:off x="1911040" y="655102"/>
          <a:ext cx="371702" cy="3758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8700"/>
              </a:lnTo>
              <a:lnTo>
                <a:pt x="371702" y="37587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42629-D423-4980-88D7-69423D47AF17}">
      <dsp:nvSpPr>
        <dsp:cNvPr id="0" name=""/>
        <dsp:cNvSpPr/>
      </dsp:nvSpPr>
      <dsp:spPr>
        <a:xfrm>
          <a:off x="2282742" y="4086959"/>
          <a:ext cx="2943746" cy="6536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Life Extension</a:t>
          </a:r>
        </a:p>
      </dsp:txBody>
      <dsp:txXfrm>
        <a:off x="2301888" y="4106105"/>
        <a:ext cx="2905454" cy="615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7622B-751E-4462-A715-3B417411A08B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A4345-6562-445D-AE09-211F60BE6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811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ABA7BAF0-412B-44DF-B273-45C05AB7D2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1D1871DB-4D92-4FC3-80FA-CDF6183687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>
              <a:cs typeface="Arial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189562FE-3719-4BDB-9857-A4A97C1FC6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93" indent="-28572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913" indent="-22858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77" indent="-22858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243" indent="-22858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408" indent="-2285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572" indent="-2285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738" indent="-2285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903" indent="-2285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919D28-1A9F-49EA-85B5-546247B167D9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A4345-6562-445D-AE09-211F60BE63C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91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ont 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873BD5C-854D-408D-AE5A-10124BB26E62}"/>
              </a:ext>
            </a:extLst>
          </p:cNvPr>
          <p:cNvSpPr/>
          <p:nvPr userDrawn="1"/>
        </p:nvSpPr>
        <p:spPr>
          <a:xfrm>
            <a:off x="0" y="-2673"/>
            <a:ext cx="12192000" cy="688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A9131EF-3B66-4687-B476-109D4CF6D46D}"/>
              </a:ext>
            </a:extLst>
          </p:cNvPr>
          <p:cNvCxnSpPr/>
          <p:nvPr userDrawn="1"/>
        </p:nvCxnSpPr>
        <p:spPr>
          <a:xfrm>
            <a:off x="1822449" y="4531784"/>
            <a:ext cx="8686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2">
            <a:extLst>
              <a:ext uri="{FF2B5EF4-FFF2-40B4-BE49-F238E27FC236}">
                <a16:creationId xmlns:a16="http://schemas.microsoft.com/office/drawing/2014/main" id="{7C4CC27C-8D03-407C-872E-EF42D26730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6803" y="3225804"/>
            <a:ext cx="7658100" cy="94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FDA960-3298-4580-BFA0-03F5555EE4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010" y="5330574"/>
            <a:ext cx="1804800" cy="13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2800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2B6D1926-E37F-4EF8-80DA-FA4AE876CD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04194"/>
            <a:ext cx="10899648" cy="362055"/>
          </a:xfrm>
          <a:prstGeom prst="rect">
            <a:avLst/>
          </a:prstGeom>
        </p:spPr>
        <p:txBody>
          <a:bodyPr lIns="360000">
            <a:noAutofit/>
          </a:bodyPr>
          <a:lstStyle>
            <a:lvl1pPr algn="l"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3BC18B2-A7D4-44C5-A617-C4B1B2D61B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82400" y="6415622"/>
            <a:ext cx="508000" cy="366183"/>
          </a:xfrm>
          <a:prstGeom prst="rect">
            <a:avLst/>
          </a:prstGeom>
        </p:spPr>
        <p:txBody>
          <a:bodyPr/>
          <a:lstStyle>
            <a:lvl1pPr algn="r">
              <a:defRPr sz="1067">
                <a:solidFill>
                  <a:srgbClr val="6A737B"/>
                </a:solidFill>
                <a:latin typeface="+mj-lt"/>
              </a:defRPr>
            </a:lvl1pPr>
          </a:lstStyle>
          <a:p>
            <a:pPr>
              <a:defRPr/>
            </a:pPr>
            <a:fld id="{D781A3D0-94F4-433B-807F-7B6F6CFF0DB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1C1A8F-EBE6-4C6C-8396-7AD252A2ED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4131" y="1031214"/>
            <a:ext cx="6530236" cy="44425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45588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36D455-7C1F-41D5-853E-DA5409948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CC2EC-B853-43A1-B91F-82D35CD47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C43F1-E2D3-4B4A-BEFF-A8A7187E1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D0F11-186C-42A4-AF4A-0F7B9B2112F0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D39F1-07B6-46A2-9CA5-DDFCF7999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5143A-E987-41C0-9C86-FC444EC1A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296BA-F886-48A0-9FC1-1766FDEF7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47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F2A71F6-3D9A-4212-8FE8-0449E79C3E8B}"/>
              </a:ext>
            </a:extLst>
          </p:cNvPr>
          <p:cNvSpPr/>
          <p:nvPr userDrawn="1"/>
        </p:nvSpPr>
        <p:spPr>
          <a:xfrm>
            <a:off x="0" y="6777568"/>
            <a:ext cx="12192000" cy="93133"/>
          </a:xfrm>
          <a:prstGeom prst="rect">
            <a:avLst/>
          </a:prstGeom>
          <a:solidFill>
            <a:srgbClr val="F37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E8C5851-0D14-4D60-9B63-B115B46D7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415622"/>
            <a:ext cx="508000" cy="366183"/>
          </a:xfrm>
          <a:prstGeom prst="rect">
            <a:avLst/>
          </a:prstGeom>
        </p:spPr>
        <p:txBody>
          <a:bodyPr/>
          <a:lstStyle>
            <a:lvl1pPr algn="r">
              <a:defRPr sz="1067">
                <a:solidFill>
                  <a:srgbClr val="6A737B"/>
                </a:solidFill>
                <a:latin typeface="+mj-lt"/>
              </a:defRPr>
            </a:lvl1pPr>
          </a:lstStyle>
          <a:p>
            <a:pPr>
              <a:defRPr/>
            </a:pPr>
            <a:fld id="{D781A3D0-94F4-433B-807F-7B6F6CFF0DB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02E04F-FDBD-4FFD-91D2-155B8135E74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3326" y="0"/>
            <a:ext cx="928679" cy="58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73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1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3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46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61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342866" indent="-34286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5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Text Box 11">
            <a:extLst>
              <a:ext uri="{FF2B5EF4-FFF2-40B4-BE49-F238E27FC236}">
                <a16:creationId xmlns:a16="http://schemas.microsoft.com/office/drawing/2014/main" id="{B7B9ADC8-EC6E-48A5-AD75-E9C020C30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7681" y="346133"/>
            <a:ext cx="11927417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GB" altLang="en-US" sz="2800" b="1" dirty="0">
                <a:solidFill>
                  <a:schemeClr val="accent2"/>
                </a:solidFill>
                <a:latin typeface="Trebuchet MS"/>
              </a:rPr>
              <a:t>All-Energy: A future generation mix dominated by renewables</a:t>
            </a:r>
          </a:p>
          <a:p>
            <a:pPr algn="r">
              <a:spcBef>
                <a:spcPct val="0"/>
              </a:spcBef>
              <a:spcAft>
                <a:spcPts val="600"/>
              </a:spcAft>
              <a:buNone/>
            </a:pPr>
            <a:endParaRPr lang="en-GB" dirty="0"/>
          </a:p>
          <a:p>
            <a:pPr algn="r">
              <a:spcBef>
                <a:spcPct val="0"/>
              </a:spcBef>
              <a:spcAft>
                <a:spcPts val="600"/>
              </a:spcAft>
              <a:buNone/>
            </a:pPr>
            <a:endParaRPr lang="en-GB" dirty="0"/>
          </a:p>
          <a:p>
            <a:pPr algn="r">
              <a:spcBef>
                <a:spcPct val="0"/>
              </a:spcBef>
              <a:spcAft>
                <a:spcPts val="600"/>
              </a:spcAft>
              <a:buNone/>
            </a:pPr>
            <a:r>
              <a:rPr lang="en-GB" dirty="0"/>
              <a:t>Stuart Lunn</a:t>
            </a:r>
          </a:p>
          <a:p>
            <a:pPr algn="r">
              <a:spcBef>
                <a:spcPct val="0"/>
              </a:spcBef>
              <a:spcAft>
                <a:spcPts val="600"/>
              </a:spcAft>
              <a:buNone/>
            </a:pPr>
            <a:r>
              <a:rPr lang="en-GB" sz="2000" i="1" dirty="0"/>
              <a:t>August 2020</a:t>
            </a:r>
          </a:p>
        </p:txBody>
      </p:sp>
    </p:spTree>
    <p:extLst>
      <p:ext uri="{BB962C8B-B14F-4D97-AF65-F5344CB8AC3E}">
        <p14:creationId xmlns:p14="http://schemas.microsoft.com/office/powerpoint/2010/main" val="378565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1DD2452-7890-4A99-9DE6-2D56D6AA03D2}"/>
              </a:ext>
            </a:extLst>
          </p:cNvPr>
          <p:cNvGrpSpPr/>
          <p:nvPr/>
        </p:nvGrpSpPr>
        <p:grpSpPr>
          <a:xfrm>
            <a:off x="151785" y="558917"/>
            <a:ext cx="11393505" cy="5451996"/>
            <a:chOff x="496864" y="805543"/>
            <a:chExt cx="11393505" cy="408449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777DE12-7121-47F8-838C-D51B03B56471}"/>
                </a:ext>
              </a:extLst>
            </p:cNvPr>
            <p:cNvSpPr txBox="1"/>
            <p:nvPr/>
          </p:nvSpPr>
          <p:spPr>
            <a:xfrm>
              <a:off x="496864" y="1177728"/>
              <a:ext cx="11393505" cy="37123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GB" sz="1400" dirty="0">
                <a:solidFill>
                  <a:schemeClr val="tx2"/>
                </a:solidFill>
              </a:endParaRPr>
            </a:p>
            <a:p>
              <a:endParaRPr lang="en-GB" sz="1400" dirty="0">
                <a:solidFill>
                  <a:schemeClr val="tx2"/>
                </a:solidFill>
              </a:endParaRPr>
            </a:p>
            <a:p>
              <a:r>
                <a:rPr lang="en-GB" sz="1400" dirty="0">
                  <a:solidFill>
                    <a:schemeClr val="tx2"/>
                  </a:solidFill>
                </a:rPr>
                <a:t>	</a:t>
              </a:r>
            </a:p>
            <a:p>
              <a:endParaRPr lang="en-GB" dirty="0"/>
            </a:p>
            <a:p>
              <a:r>
                <a:rPr lang="en-GB" dirty="0"/>
                <a:t> 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6DDA94C-8FEA-4765-8486-77CED1BCDE7D}"/>
                </a:ext>
              </a:extLst>
            </p:cNvPr>
            <p:cNvSpPr txBox="1"/>
            <p:nvPr/>
          </p:nvSpPr>
          <p:spPr>
            <a:xfrm>
              <a:off x="724428" y="805543"/>
              <a:ext cx="11165941" cy="29975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chemeClr val="bg1"/>
                  </a:solidFill>
                </a:rPr>
                <a:t>Ambitious and Positive Targets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B6AA2B-3EC0-4F07-A1AE-17FC5D882F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1A3D0-94F4-433B-807F-7B6F6CFF0DB7}" type="slidenum">
              <a:rPr lang="en-US" altLang="en-US" sz="1400" smtClean="0"/>
              <a:pPr>
                <a:defRPr/>
              </a:pPr>
              <a:t>2</a:t>
            </a:fld>
            <a:endParaRPr lang="en-US" altLang="en-US" sz="1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856515-60C2-4E58-A8C3-001AE5D66534}"/>
              </a:ext>
            </a:extLst>
          </p:cNvPr>
          <p:cNvSpPr txBox="1"/>
          <p:nvPr/>
        </p:nvSpPr>
        <p:spPr>
          <a:xfrm>
            <a:off x="803324" y="1359923"/>
            <a:ext cx="10096323" cy="1177245"/>
          </a:xfrm>
          <a:prstGeom prst="rect">
            <a:avLst/>
          </a:prstGeom>
          <a:noFill/>
          <a:ln w="158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bg2"/>
                </a:solidFill>
              </a:rPr>
              <a:t>Onshore wind capacity needs to expand by at least 1GW a year to achieve our net zero emissions target, reaching 35GW by 2035. This would require approximately 29GW to be installed by 2030</a:t>
            </a:r>
          </a:p>
          <a:p>
            <a:r>
              <a:rPr lang="en-GB" sz="1050" dirty="0">
                <a:solidFill>
                  <a:schemeClr val="tx2"/>
                </a:solidFill>
              </a:rPr>
              <a:t>Committee on Climate Change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6CD00B-C05A-4D69-B4B3-5B5B1129705D}"/>
              </a:ext>
            </a:extLst>
          </p:cNvPr>
          <p:cNvSpPr txBox="1"/>
          <p:nvPr/>
        </p:nvSpPr>
        <p:spPr>
          <a:xfrm>
            <a:off x="392316" y="3906966"/>
            <a:ext cx="4885854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GB" sz="2000" dirty="0"/>
          </a:p>
          <a:p>
            <a:pPr lvl="1"/>
            <a:r>
              <a:rPr lang="en-GB" sz="2000" i="1" dirty="0"/>
              <a:t>“Zero marginal cost generation will provide up to 71% of generation output in 2030, and up to 80% in 2050”</a:t>
            </a:r>
          </a:p>
          <a:p>
            <a:pPr lvl="1"/>
            <a:endParaRPr lang="en-GB" sz="1400" i="1" dirty="0">
              <a:solidFill>
                <a:schemeClr val="tx2"/>
              </a:solidFill>
            </a:endParaRPr>
          </a:p>
          <a:p>
            <a:pPr lvl="1"/>
            <a:r>
              <a:rPr lang="en-GB" sz="1400" i="1" dirty="0">
                <a:solidFill>
                  <a:schemeClr val="tx2"/>
                </a:solidFill>
              </a:rPr>
              <a:t>National Grid – Future Energy Scenarios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13ECA0-614D-4AA8-A65E-92812AEA3E81}"/>
              </a:ext>
            </a:extLst>
          </p:cNvPr>
          <p:cNvSpPr txBox="1"/>
          <p:nvPr/>
        </p:nvSpPr>
        <p:spPr>
          <a:xfrm>
            <a:off x="803325" y="2736863"/>
            <a:ext cx="10096322" cy="553998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bg2"/>
                </a:solidFill>
              </a:rPr>
              <a:t>Our world-leading offshore wind industry will reach 40GW by 2030</a:t>
            </a:r>
          </a:p>
          <a:p>
            <a:r>
              <a:rPr lang="en-GB" sz="1000" dirty="0">
                <a:solidFill>
                  <a:schemeClr val="tx2"/>
                </a:solidFill>
              </a:rPr>
              <a:t>UK Government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92E26C-34F2-4D9E-A5F2-46B4EF0FA3F3}"/>
              </a:ext>
            </a:extLst>
          </p:cNvPr>
          <p:cNvGrpSpPr/>
          <p:nvPr/>
        </p:nvGrpSpPr>
        <p:grpSpPr>
          <a:xfrm>
            <a:off x="5481591" y="3628695"/>
            <a:ext cx="5418057" cy="2820734"/>
            <a:chOff x="5481591" y="3628695"/>
            <a:chExt cx="5418057" cy="282073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A498B42-B6AC-40D7-A183-EBC82F48E59E}"/>
                </a:ext>
              </a:extLst>
            </p:cNvPr>
            <p:cNvGrpSpPr/>
            <p:nvPr/>
          </p:nvGrpSpPr>
          <p:grpSpPr>
            <a:xfrm>
              <a:off x="5481591" y="3628695"/>
              <a:ext cx="5418057" cy="2820734"/>
              <a:chOff x="803326" y="3671771"/>
              <a:chExt cx="4465079" cy="2820734"/>
            </a:xfrm>
          </p:grpSpPr>
          <p:pic>
            <p:nvPicPr>
              <p:cNvPr id="12" name="Picture 2">
                <a:extLst>
                  <a:ext uri="{FF2B5EF4-FFF2-40B4-BE49-F238E27FC236}">
                    <a16:creationId xmlns:a16="http://schemas.microsoft.com/office/drawing/2014/main" id="{2749F7B0-D5FF-4DF8-925D-C37E0AADAD7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3326" y="3671771"/>
                <a:ext cx="4465079" cy="282073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</a:ln>
            </p:spPr>
          </p:pic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28552DB-11A3-46CF-B517-1E1DE3881626}"/>
                  </a:ext>
                </a:extLst>
              </p:cNvPr>
              <p:cNvSpPr/>
              <p:nvPr/>
            </p:nvSpPr>
            <p:spPr>
              <a:xfrm>
                <a:off x="1771048" y="6314173"/>
                <a:ext cx="2608447" cy="10144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FD5F9D2-216D-4056-9201-722125A37260}"/>
                </a:ext>
              </a:extLst>
            </p:cNvPr>
            <p:cNvSpPr/>
            <p:nvPr/>
          </p:nvSpPr>
          <p:spPr>
            <a:xfrm>
              <a:off x="5748950" y="3848216"/>
              <a:ext cx="199177" cy="20621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91374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B6AA2B-3EC0-4F07-A1AE-17FC5D882F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1A3D0-94F4-433B-807F-7B6F6CFF0DB7}" type="slidenum">
              <a:rPr lang="en-US" altLang="en-US" sz="1400" smtClean="0"/>
              <a:pPr>
                <a:defRPr/>
              </a:pPr>
              <a:t>3</a:t>
            </a:fld>
            <a:endParaRPr lang="en-US" altLang="en-US" sz="14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DD2452-7890-4A99-9DE6-2D56D6AA03D2}"/>
              </a:ext>
            </a:extLst>
          </p:cNvPr>
          <p:cNvGrpSpPr/>
          <p:nvPr/>
        </p:nvGrpSpPr>
        <p:grpSpPr>
          <a:xfrm>
            <a:off x="365537" y="505555"/>
            <a:ext cx="10861058" cy="5702024"/>
            <a:chOff x="456759" y="656856"/>
            <a:chExt cx="10861058" cy="325210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6DDA94C-8FEA-4765-8486-77CED1BCDE7D}"/>
                </a:ext>
              </a:extLst>
            </p:cNvPr>
            <p:cNvSpPr txBox="1"/>
            <p:nvPr/>
          </p:nvSpPr>
          <p:spPr>
            <a:xfrm>
              <a:off x="456759" y="656856"/>
              <a:ext cx="10402783" cy="2282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chemeClr val="bg1"/>
                  </a:solidFill>
                </a:rPr>
                <a:t>Policies for a Net Zero World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777DE12-7121-47F8-838C-D51B03B56471}"/>
                </a:ext>
              </a:extLst>
            </p:cNvPr>
            <p:cNvSpPr txBox="1"/>
            <p:nvPr/>
          </p:nvSpPr>
          <p:spPr>
            <a:xfrm>
              <a:off x="915034" y="1432771"/>
              <a:ext cx="10402783" cy="24761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</p:txBody>
        </p:sp>
      </p:grp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CFBD647-FBB7-497D-96BE-E8F13D4531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069756"/>
              </p:ext>
            </p:extLst>
          </p:nvPr>
        </p:nvGraphicFramePr>
        <p:xfrm>
          <a:off x="915032" y="1376733"/>
          <a:ext cx="9566442" cy="1031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5A300353-D85F-4F95-BBD8-FE4DD8A98A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6698090"/>
              </p:ext>
            </p:extLst>
          </p:nvPr>
        </p:nvGraphicFramePr>
        <p:xfrm>
          <a:off x="915032" y="2446340"/>
          <a:ext cx="9566442" cy="1031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4" name="Group 23">
            <a:extLst>
              <a:ext uri="{FF2B5EF4-FFF2-40B4-BE49-F238E27FC236}">
                <a16:creationId xmlns:a16="http://schemas.microsoft.com/office/drawing/2014/main" id="{E96913FB-24B6-43B7-B850-4936A6CA0E04}"/>
              </a:ext>
            </a:extLst>
          </p:cNvPr>
          <p:cNvGrpSpPr/>
          <p:nvPr/>
        </p:nvGrpSpPr>
        <p:grpSpPr>
          <a:xfrm>
            <a:off x="4358952" y="3605865"/>
            <a:ext cx="6122522" cy="946310"/>
            <a:chOff x="3443919" y="1362113"/>
            <a:chExt cx="6122522" cy="946310"/>
          </a:xfrm>
        </p:grpSpPr>
        <p:sp>
          <p:nvSpPr>
            <p:cNvPr id="25" name="Rectangle: Top Corners Rounded 24">
              <a:extLst>
                <a:ext uri="{FF2B5EF4-FFF2-40B4-BE49-F238E27FC236}">
                  <a16:creationId xmlns:a16="http://schemas.microsoft.com/office/drawing/2014/main" id="{5945AE9B-F341-4250-B9E1-AEBFBEBDB303}"/>
                </a:ext>
              </a:extLst>
            </p:cNvPr>
            <p:cNvSpPr/>
            <p:nvPr/>
          </p:nvSpPr>
          <p:spPr>
            <a:xfrm rot="5400000">
              <a:off x="6032025" y="-1225993"/>
              <a:ext cx="946310" cy="6122522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ectangle: Top Corners Rounded 4">
              <a:extLst>
                <a:ext uri="{FF2B5EF4-FFF2-40B4-BE49-F238E27FC236}">
                  <a16:creationId xmlns:a16="http://schemas.microsoft.com/office/drawing/2014/main" id="{3BF65D56-55CF-468B-BE8A-E93286059876}"/>
                </a:ext>
              </a:extLst>
            </p:cNvPr>
            <p:cNvSpPr txBox="1"/>
            <p:nvPr/>
          </p:nvSpPr>
          <p:spPr>
            <a:xfrm>
              <a:off x="3443920" y="1408307"/>
              <a:ext cx="6076327" cy="8539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700" kern="1200" dirty="0"/>
                <a:t>Green Hydrogen from wind and solar</a:t>
              </a: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700" kern="1200" dirty="0"/>
                <a:t>Electric vehicle charging</a:t>
              </a: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700" kern="1200" dirty="0"/>
                <a:t>Clear investment signals for flexible low carbon generation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ED9B4AC-D38F-4FB6-8B61-3E572406ADBA}"/>
              </a:ext>
            </a:extLst>
          </p:cNvPr>
          <p:cNvGrpSpPr/>
          <p:nvPr/>
        </p:nvGrpSpPr>
        <p:grpSpPr>
          <a:xfrm>
            <a:off x="915033" y="3563085"/>
            <a:ext cx="3443919" cy="1031870"/>
            <a:chOff x="0" y="0"/>
            <a:chExt cx="3443919" cy="1031870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D6A7BA0A-4C48-4683-B0BE-8077DCF4507E}"/>
                </a:ext>
              </a:extLst>
            </p:cNvPr>
            <p:cNvSpPr/>
            <p:nvPr/>
          </p:nvSpPr>
          <p:spPr>
            <a:xfrm>
              <a:off x="0" y="0"/>
              <a:ext cx="3443919" cy="103187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: Rounded Corners 6">
              <a:extLst>
                <a:ext uri="{FF2B5EF4-FFF2-40B4-BE49-F238E27FC236}">
                  <a16:creationId xmlns:a16="http://schemas.microsoft.com/office/drawing/2014/main" id="{6E108B77-B785-416F-80C2-43C16B7A1F08}"/>
                </a:ext>
              </a:extLst>
            </p:cNvPr>
            <p:cNvSpPr txBox="1"/>
            <p:nvPr/>
          </p:nvSpPr>
          <p:spPr>
            <a:xfrm>
              <a:off x="50372" y="50372"/>
              <a:ext cx="3343175" cy="9311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200" i="1" kern="1200" dirty="0"/>
                <a:t>Demand and Flexibility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0FD2E56-5F51-41C2-AFEC-7A461FFAE3BF}"/>
              </a:ext>
            </a:extLst>
          </p:cNvPr>
          <p:cNvGrpSpPr/>
          <p:nvPr/>
        </p:nvGrpSpPr>
        <p:grpSpPr>
          <a:xfrm>
            <a:off x="4358951" y="4769149"/>
            <a:ext cx="6122522" cy="825496"/>
            <a:chOff x="3443919" y="103187"/>
            <a:chExt cx="6122522" cy="825496"/>
          </a:xfrm>
        </p:grpSpPr>
        <p:sp>
          <p:nvSpPr>
            <p:cNvPr id="34" name="Rectangle: Top Corners Rounded 33">
              <a:extLst>
                <a:ext uri="{FF2B5EF4-FFF2-40B4-BE49-F238E27FC236}">
                  <a16:creationId xmlns:a16="http://schemas.microsoft.com/office/drawing/2014/main" id="{1A6520EA-C7DA-49CC-817B-899930763265}"/>
                </a:ext>
              </a:extLst>
            </p:cNvPr>
            <p:cNvSpPr/>
            <p:nvPr/>
          </p:nvSpPr>
          <p:spPr>
            <a:xfrm rot="5400000">
              <a:off x="6092432" y="-2545326"/>
              <a:ext cx="825496" cy="6122522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Rectangle: Top Corners Rounded 4">
              <a:extLst>
                <a:ext uri="{FF2B5EF4-FFF2-40B4-BE49-F238E27FC236}">
                  <a16:creationId xmlns:a16="http://schemas.microsoft.com/office/drawing/2014/main" id="{D8E06E47-0AF2-482D-9DD2-3BB41FD9FD5E}"/>
                </a:ext>
              </a:extLst>
            </p:cNvPr>
            <p:cNvSpPr txBox="1"/>
            <p:nvPr/>
          </p:nvSpPr>
          <p:spPr>
            <a:xfrm>
              <a:off x="3443920" y="143483"/>
              <a:ext cx="6082225" cy="7449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600" kern="1200" dirty="0"/>
                <a:t>CCC Calling for 35 GW of onshore wind by 2035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600" kern="1200" dirty="0"/>
                <a:t>Investors want clarity on pipeline of investment opportunities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E1A20AD-2FFB-4E3C-AC8D-E16D4989FC73}"/>
              </a:ext>
            </a:extLst>
          </p:cNvPr>
          <p:cNvGrpSpPr/>
          <p:nvPr/>
        </p:nvGrpSpPr>
        <p:grpSpPr>
          <a:xfrm>
            <a:off x="915032" y="4665962"/>
            <a:ext cx="3443919" cy="1031870"/>
            <a:chOff x="0" y="0"/>
            <a:chExt cx="3443919" cy="1031870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0C16159F-1F38-4531-9BF5-C01535D3CB2D}"/>
                </a:ext>
              </a:extLst>
            </p:cNvPr>
            <p:cNvSpPr/>
            <p:nvPr/>
          </p:nvSpPr>
          <p:spPr>
            <a:xfrm>
              <a:off x="0" y="0"/>
              <a:ext cx="3443919" cy="103187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ectangle: Rounded Corners 6">
              <a:extLst>
                <a:ext uri="{FF2B5EF4-FFF2-40B4-BE49-F238E27FC236}">
                  <a16:creationId xmlns:a16="http://schemas.microsoft.com/office/drawing/2014/main" id="{496C54F6-12DE-48FE-8B8C-CC655FB6D0EA}"/>
                </a:ext>
              </a:extLst>
            </p:cNvPr>
            <p:cNvSpPr txBox="1"/>
            <p:nvPr/>
          </p:nvSpPr>
          <p:spPr>
            <a:xfrm>
              <a:off x="50372" y="50372"/>
              <a:ext cx="3343175" cy="9311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200" i="1" kern="1200" dirty="0"/>
                <a:t>Onshore Targets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039694DA-710D-41D0-9511-DD747D7E8702}"/>
              </a:ext>
            </a:extLst>
          </p:cNvPr>
          <p:cNvSpPr txBox="1"/>
          <p:nvPr/>
        </p:nvSpPr>
        <p:spPr>
          <a:xfrm>
            <a:off x="524808" y="5739927"/>
            <a:ext cx="99104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2"/>
              </a:solidFill>
            </a:endParaRPr>
          </a:p>
          <a:p>
            <a:r>
              <a:rPr lang="en-GB" i="1" dirty="0">
                <a:solidFill>
                  <a:schemeClr val="tx2"/>
                </a:solidFill>
              </a:rPr>
              <a:t>Our energy markets will need to evolve to meet the net zero challenge; </a:t>
            </a:r>
          </a:p>
          <a:p>
            <a:r>
              <a:rPr lang="en-GB" i="1" dirty="0">
                <a:solidFill>
                  <a:schemeClr val="tx2"/>
                </a:solidFill>
              </a:rPr>
              <a:t>but generators must also evolve and adapt to this new world…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85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11" grpId="0">
        <p:bldAsOne/>
      </p:bldGraphic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B6AA2B-3EC0-4F07-A1AE-17FC5D882F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1A3D0-94F4-433B-807F-7B6F6CFF0DB7}" type="slidenum">
              <a:rPr lang="en-US" altLang="en-US" sz="1400" smtClean="0"/>
              <a:pPr>
                <a:defRPr/>
              </a:pPr>
              <a:t>4</a:t>
            </a:fld>
            <a:endParaRPr lang="en-US" altLang="en-US" sz="14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DD2452-7890-4A99-9DE6-2D56D6AA03D2}"/>
              </a:ext>
            </a:extLst>
          </p:cNvPr>
          <p:cNvGrpSpPr/>
          <p:nvPr/>
        </p:nvGrpSpPr>
        <p:grpSpPr>
          <a:xfrm>
            <a:off x="278590" y="574292"/>
            <a:ext cx="10402784" cy="834675"/>
            <a:chOff x="496863" y="805543"/>
            <a:chExt cx="10402784" cy="98977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6DDA94C-8FEA-4765-8486-77CED1BCDE7D}"/>
                </a:ext>
              </a:extLst>
            </p:cNvPr>
            <p:cNvSpPr txBox="1"/>
            <p:nvPr/>
          </p:nvSpPr>
          <p:spPr>
            <a:xfrm>
              <a:off x="496864" y="805543"/>
              <a:ext cx="10402783" cy="474461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chemeClr val="bg1"/>
                  </a:solidFill>
                </a:rPr>
                <a:t>Operating Strategies for a Net Zero World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777DE12-7121-47F8-838C-D51B03B56471}"/>
                </a:ext>
              </a:extLst>
            </p:cNvPr>
            <p:cNvSpPr txBox="1"/>
            <p:nvPr/>
          </p:nvSpPr>
          <p:spPr>
            <a:xfrm>
              <a:off x="496863" y="1174874"/>
              <a:ext cx="10402783" cy="62044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GB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2"/>
                </a:solidFill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0762788F-4914-48B2-8DE4-B7C87661D2BF}"/>
              </a:ext>
            </a:extLst>
          </p:cNvPr>
          <p:cNvSpPr/>
          <p:nvPr/>
        </p:nvSpPr>
        <p:spPr>
          <a:xfrm>
            <a:off x="6659079" y="4511134"/>
            <a:ext cx="3545305" cy="1560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E8D3A6-B695-49D6-B4F1-86371C5E60E5}"/>
              </a:ext>
            </a:extLst>
          </p:cNvPr>
          <p:cNvSpPr/>
          <p:nvPr/>
        </p:nvSpPr>
        <p:spPr>
          <a:xfrm>
            <a:off x="391427" y="1398417"/>
            <a:ext cx="101771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The transition to net zero will require new operating strategies for renewable generators...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1CC1DD-6FF6-44D6-8ED3-F7C772DF67CD}"/>
              </a:ext>
            </a:extLst>
          </p:cNvPr>
          <p:cNvSpPr txBox="1"/>
          <p:nvPr/>
        </p:nvSpPr>
        <p:spPr>
          <a:xfrm>
            <a:off x="5343908" y="5019824"/>
            <a:ext cx="6381750" cy="861774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bg2"/>
                </a:solidFill>
              </a:rPr>
              <a:t>“RES breaks ground on dispatchable PV project that shows a flexible path for San Antonio”</a:t>
            </a:r>
          </a:p>
          <a:p>
            <a:r>
              <a:rPr lang="en-GB" sz="1000" dirty="0">
                <a:solidFill>
                  <a:schemeClr val="tx2"/>
                </a:solidFill>
              </a:rPr>
              <a:t>Energy Storage News</a:t>
            </a:r>
          </a:p>
        </p:txBody>
      </p:sp>
      <p:pic>
        <p:nvPicPr>
          <p:cNvPr id="18" name="Picture 17" descr="A picture containing outdoor, water, sitting, boat&#10;&#10;Description automatically generated">
            <a:extLst>
              <a:ext uri="{FF2B5EF4-FFF2-40B4-BE49-F238E27FC236}">
                <a16:creationId xmlns:a16="http://schemas.microsoft.com/office/drawing/2014/main" id="{28222817-D5B5-4661-BB9D-68D3FB808D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908" y="2405888"/>
            <a:ext cx="6381750" cy="2390775"/>
          </a:xfrm>
          <a:prstGeom prst="rect">
            <a:avLst/>
          </a:prstGeom>
        </p:spPr>
      </p:pic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C065B354-0CF6-494D-8E21-A083FF6EDB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1310053"/>
              </p:ext>
            </p:extLst>
          </p:nvPr>
        </p:nvGraphicFramePr>
        <p:xfrm>
          <a:off x="-981410" y="1832982"/>
          <a:ext cx="6804326" cy="4742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075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Graphic spid="19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RES Colors">
      <a:dk1>
        <a:sysClr val="windowText" lastClr="000000"/>
      </a:dk1>
      <a:lt1>
        <a:sysClr val="window" lastClr="FFFFFF"/>
      </a:lt1>
      <a:dk2>
        <a:srgbClr val="6A737B"/>
      </a:dk2>
      <a:lt2>
        <a:srgbClr val="F37421"/>
      </a:lt2>
      <a:accent1>
        <a:srgbClr val="0076C0"/>
      </a:accent1>
      <a:accent2>
        <a:srgbClr val="79BDE8"/>
      </a:accent2>
      <a:accent3>
        <a:srgbClr val="7686C2"/>
      </a:accent3>
      <a:accent4>
        <a:srgbClr val="78A22F"/>
      </a:accent4>
      <a:accent5>
        <a:srgbClr val="C0CE31"/>
      </a:accent5>
      <a:accent6>
        <a:srgbClr val="FDB813"/>
      </a:accent6>
      <a:hlink>
        <a:srgbClr val="F37421"/>
      </a:hlink>
      <a:folHlink>
        <a:srgbClr val="F37421"/>
      </a:folHlink>
    </a:clrScheme>
    <a:fontScheme name="RES Fo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273</Words>
  <Application>Microsoft Office PowerPoint</Application>
  <PresentationFormat>Widescreen</PresentationFormat>
  <Paragraphs>82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Anderson</dc:creator>
  <cp:lastModifiedBy>Stuart Lunn</cp:lastModifiedBy>
  <cp:revision>38</cp:revision>
  <dcterms:created xsi:type="dcterms:W3CDTF">2020-08-03T15:31:45Z</dcterms:created>
  <dcterms:modified xsi:type="dcterms:W3CDTF">2020-08-19T15:33:37Z</dcterms:modified>
</cp:coreProperties>
</file>