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650" r:id="rId3"/>
    <p:sldId id="928" r:id="rId4"/>
    <p:sldId id="924" r:id="rId5"/>
    <p:sldId id="927" r:id="rId6"/>
    <p:sldId id="929" r:id="rId7"/>
    <p:sldId id="453" r:id="rId8"/>
  </p:sldIdLst>
  <p:sldSz cx="16259175" cy="9145588"/>
  <p:notesSz cx="6669088" cy="9802813"/>
  <p:defaultTextStyle>
    <a:defPPr>
      <a:defRPr lang="en-US"/>
    </a:defPPr>
    <a:lvl1pPr algn="l" defTabSz="1450975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1pPr>
    <a:lvl2pPr marL="725488" indent="-268288" algn="l" defTabSz="1450975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2pPr>
    <a:lvl3pPr marL="1450975" indent="-536575" algn="l" defTabSz="1450975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3pPr>
    <a:lvl4pPr marL="2176463" indent="-804863" algn="l" defTabSz="1450975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4pPr>
    <a:lvl5pPr marL="2901950" indent="-1073150" algn="l" defTabSz="1450975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STER COVER" id="{64A8ED8D-747E-454A-B796-354E4CA875C4}">
          <p14:sldIdLst>
            <p14:sldId id="650"/>
          </p14:sldIdLst>
        </p14:section>
        <p14:section name="Marine Energy" id="{91231BCC-243A-467D-BAFC-12B396CE94FA}">
          <p14:sldIdLst>
            <p14:sldId id="928"/>
            <p14:sldId id="924"/>
            <p14:sldId id="927"/>
            <p14:sldId id="929"/>
          </p14:sldIdLst>
        </p14:section>
        <p14:section name="end" id="{582F49B2-0E78-4946-A44A-A97A0C536C00}">
          <p14:sldIdLst>
            <p14:sldId id="4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1">
          <p15:clr>
            <a:srgbClr val="A4A3A4"/>
          </p15:clr>
        </p15:guide>
        <p15:guide id="2" pos="5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9567"/>
    <a:srgbClr val="989568"/>
    <a:srgbClr val="DADADA"/>
    <a:srgbClr val="FDECEA"/>
    <a:srgbClr val="000000"/>
    <a:srgbClr val="EC1F27"/>
    <a:srgbClr val="EE7601"/>
    <a:srgbClr val="BC0069"/>
    <a:srgbClr val="009BA7"/>
    <a:srgbClr val="008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3" autoAdjust="0"/>
    <p:restoredTop sz="86649" autoAdjust="0"/>
  </p:normalViewPr>
  <p:slideViewPr>
    <p:cSldViewPr snapToGrid="0">
      <p:cViewPr varScale="1">
        <p:scale>
          <a:sx n="48" d="100"/>
          <a:sy n="48" d="100"/>
        </p:scale>
        <p:origin x="960" y="36"/>
      </p:cViewPr>
      <p:guideLst>
        <p:guide orient="horz" pos="2881"/>
        <p:guide pos="5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4765"/>
    </p:cViewPr>
  </p:sorterViewPr>
  <p:notesViewPr>
    <p:cSldViewPr snapToGrid="0">
      <p:cViewPr>
        <p:scale>
          <a:sx n="100" d="100"/>
          <a:sy n="100" d="100"/>
        </p:scale>
        <p:origin x="-3468" y="-72"/>
      </p:cViewPr>
      <p:guideLst>
        <p:guide orient="horz" pos="3088"/>
        <p:guide pos="210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425C8-03E6-443B-88EC-B243EEE5BA5B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10971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10971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5783B-2C96-40A5-B4C1-3CD2B5834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973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390525"/>
            <a:ext cx="6532562" cy="36750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73874" y="4433545"/>
            <a:ext cx="5931446" cy="441126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82932" y="9123300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451610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514886" y="9123300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451610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98956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7B1EA6-0A2D-4535-9659-CC48387138F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908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rgbClr val="444444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rgbClr val="444444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rgbClr val="444444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rgbClr val="444444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rgbClr val="444444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B1EA6-0A2D-4535-9659-CC48387138F0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327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B1EA6-0A2D-4535-9659-CC48387138F0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237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B1EA6-0A2D-4535-9659-CC48387138F0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54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543" y="4526910"/>
            <a:ext cx="840002" cy="74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73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 Full width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125663" y="928771"/>
            <a:ext cx="14133512" cy="709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/>
            </a:lvl1pPr>
          </a:lstStyle>
          <a:p>
            <a:pPr lvl="0"/>
            <a:r>
              <a:rPr lang="en-GB" dirty="0" smtClean="0"/>
              <a:t>HEADING APPEARS HERE</a:t>
            </a:r>
            <a:endParaRPr lang="en-GB" dirty="0"/>
          </a:p>
        </p:txBody>
      </p:sp>
      <p:pic>
        <p:nvPicPr>
          <p:cNvPr id="54" name="Picture 5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35826"/>
            <a:ext cx="1638673" cy="76471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- image left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8579964" y="2458184"/>
            <a:ext cx="6760120" cy="6139906"/>
          </a:xfrm>
          <a:prstGeom prst="rect">
            <a:avLst/>
          </a:prstGeom>
        </p:spPr>
        <p:txBody>
          <a:bodyPr wrap="square" lIns="90000" tIns="360000" rIns="90000" bIns="360000" numCol="1" anchor="t" anchorCtr="0">
            <a:noAutofit/>
          </a:bodyPr>
          <a:lstStyle>
            <a:lvl1pPr marL="457200" marR="0" indent="-457200" algn="l" defTabSz="147478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 sz="2900" baseline="0"/>
            </a:lvl1pPr>
            <a:lvl2pPr>
              <a:buClr>
                <a:srgbClr val="C00000"/>
              </a:buClr>
              <a:defRPr sz="3600"/>
            </a:lvl2pPr>
            <a:lvl3pPr>
              <a:buClr>
                <a:srgbClr val="C00000"/>
              </a:buClr>
              <a:defRPr sz="3600"/>
            </a:lvl3pPr>
            <a:lvl4pPr>
              <a:buClr>
                <a:srgbClr val="C00000"/>
              </a:buClr>
              <a:defRPr sz="3600"/>
            </a:lvl4pPr>
            <a:lvl5pPr>
              <a:buClr>
                <a:srgbClr val="C00000"/>
              </a:buClr>
              <a:defRPr sz="3600"/>
            </a:lvl5pPr>
          </a:lstStyle>
          <a:p>
            <a:pPr lvl="0"/>
            <a:r>
              <a:rPr lang="en-US" dirty="0" smtClean="0"/>
              <a:t>Bullet point list example.</a:t>
            </a:r>
          </a:p>
          <a:p>
            <a:pPr marL="457200" marR="0" lvl="0" indent="-457200" algn="l" defTabSz="14509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/>
            </a:pP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125663" y="928772"/>
            <a:ext cx="13228068" cy="1254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/>
            </a:lvl1pPr>
          </a:lstStyle>
          <a:p>
            <a:pPr lvl="0"/>
            <a:r>
              <a:rPr lang="en-GB" dirty="0" smtClean="0"/>
              <a:t>HEADING APPEARS HERE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35826"/>
            <a:ext cx="1638673" cy="764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27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0/50 - vertical - Pink">
    <p:bg>
      <p:bgPr>
        <a:solidFill>
          <a:srgbClr val="FDEC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208962" y="0"/>
            <a:ext cx="8050212" cy="9144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/>
            </a:lvl1pPr>
          </a:lstStyle>
          <a:p>
            <a:endParaRPr lang="en-GB" dirty="0" smtClean="0"/>
          </a:p>
          <a:p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Insert picture here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129645" y="2458184"/>
            <a:ext cx="5999941" cy="6126257"/>
          </a:xfrm>
          <a:prstGeom prst="rect">
            <a:avLst/>
          </a:prstGeom>
        </p:spPr>
        <p:txBody>
          <a:bodyPr wrap="square" lIns="90000" tIns="360000" rIns="90000" bIns="360000" numCol="1" anchor="t" anchorCtr="0">
            <a:noAutofit/>
          </a:bodyPr>
          <a:lstStyle>
            <a:lvl1pPr marL="457200" marR="0" indent="-457200" algn="l" defTabSz="147478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 sz="2900" baseline="0"/>
            </a:lvl1pPr>
            <a:lvl2pPr>
              <a:buClr>
                <a:srgbClr val="C00000"/>
              </a:buClr>
              <a:defRPr sz="3600"/>
            </a:lvl2pPr>
            <a:lvl3pPr>
              <a:buClr>
                <a:srgbClr val="C00000"/>
              </a:buClr>
              <a:defRPr sz="3600"/>
            </a:lvl3pPr>
            <a:lvl4pPr>
              <a:buClr>
                <a:srgbClr val="C00000"/>
              </a:buClr>
              <a:defRPr sz="3600"/>
            </a:lvl4pPr>
            <a:lvl5pPr>
              <a:buClr>
                <a:srgbClr val="C00000"/>
              </a:buClr>
              <a:defRPr sz="3600"/>
            </a:lvl5pPr>
          </a:lstStyle>
          <a:p>
            <a:pPr lvl="0"/>
            <a:r>
              <a:rPr lang="en-US" dirty="0" smtClean="0"/>
              <a:t>Bullet point list example.</a:t>
            </a:r>
          </a:p>
          <a:p>
            <a:pPr marL="457200" marR="0" lvl="0" indent="-457200" algn="l" defTabSz="14509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/>
            </a:pP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125663" y="928772"/>
            <a:ext cx="5216833" cy="13231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/>
            </a:lvl1pPr>
          </a:lstStyle>
          <a:p>
            <a:pPr lvl="0"/>
            <a:r>
              <a:rPr lang="en-GB" dirty="0" smtClean="0"/>
              <a:t>HEADING APPEARS HERE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35826"/>
            <a:ext cx="1638673" cy="764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23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50/50 - vertical - Pink">
    <p:bg>
      <p:bgPr>
        <a:solidFill>
          <a:srgbClr val="1D1D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243888" y="0"/>
            <a:ext cx="8050212" cy="9144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GB" dirty="0" smtClean="0"/>
          </a:p>
          <a:p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Insert picture here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129645" y="2458184"/>
            <a:ext cx="5999941" cy="6126257"/>
          </a:xfrm>
          <a:prstGeom prst="rect">
            <a:avLst/>
          </a:prstGeom>
        </p:spPr>
        <p:txBody>
          <a:bodyPr wrap="square" lIns="90000" tIns="360000" rIns="90000" bIns="360000" numCol="1" anchor="t" anchorCtr="0">
            <a:noAutofit/>
          </a:bodyPr>
          <a:lstStyle>
            <a:lvl1pPr marL="457200" marR="0" indent="-457200" algn="l" defTabSz="147478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 sz="2900" baseline="0">
                <a:solidFill>
                  <a:schemeClr val="bg1"/>
                </a:solidFill>
              </a:defRPr>
            </a:lvl1pPr>
            <a:lvl2pPr>
              <a:buClr>
                <a:srgbClr val="C00000"/>
              </a:buClr>
              <a:defRPr sz="3600"/>
            </a:lvl2pPr>
            <a:lvl3pPr>
              <a:buClr>
                <a:srgbClr val="C00000"/>
              </a:buClr>
              <a:defRPr sz="3600"/>
            </a:lvl3pPr>
            <a:lvl4pPr>
              <a:buClr>
                <a:srgbClr val="C00000"/>
              </a:buClr>
              <a:defRPr sz="3600"/>
            </a:lvl4pPr>
            <a:lvl5pPr>
              <a:buClr>
                <a:srgbClr val="C00000"/>
              </a:buClr>
              <a:defRPr sz="3600"/>
            </a:lvl5pPr>
          </a:lstStyle>
          <a:p>
            <a:pPr lvl="0"/>
            <a:r>
              <a:rPr lang="en-US" dirty="0" smtClean="0"/>
              <a:t>Bullet point list example.</a:t>
            </a:r>
          </a:p>
          <a:p>
            <a:pPr marL="457200" marR="0" lvl="0" indent="-457200" algn="l" defTabSz="14509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/>
            </a:pP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125663" y="928772"/>
            <a:ext cx="5216833" cy="13231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HEADING APPEARS HERE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35826"/>
            <a:ext cx="1638673" cy="764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98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- full width slide">
    <p:bg>
      <p:bgPr>
        <a:solidFill>
          <a:srgbClr val="1D1D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6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Dragon-full width slide">
    <p:bg>
      <p:bgPr>
        <a:solidFill>
          <a:srgbClr val="1D1D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1041" y="7976598"/>
            <a:ext cx="863796" cy="69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72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Dragon-full width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1041" y="7976598"/>
            <a:ext cx="863796" cy="69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1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615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45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6259175" cy="914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35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- Full width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129645" y="2470245"/>
            <a:ext cx="12077675" cy="6196082"/>
          </a:xfrm>
          <a:prstGeom prst="rect">
            <a:avLst/>
          </a:prstGeom>
        </p:spPr>
        <p:txBody>
          <a:bodyPr tIns="360000" bIns="360000" anchor="t" anchorCtr="0"/>
          <a:lstStyle>
            <a:lvl1pPr marL="457200" marR="0" indent="-457200" algn="l" defTabSz="14509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 sz="2900" baseline="0"/>
            </a:lvl1pPr>
            <a:lvl2pPr>
              <a:buClr>
                <a:srgbClr val="C00000"/>
              </a:buClr>
              <a:defRPr sz="3600"/>
            </a:lvl2pPr>
            <a:lvl3pPr>
              <a:buClr>
                <a:srgbClr val="C00000"/>
              </a:buClr>
              <a:defRPr sz="3600"/>
            </a:lvl3pPr>
            <a:lvl4pPr>
              <a:buClr>
                <a:srgbClr val="C00000"/>
              </a:buClr>
              <a:defRPr sz="3600"/>
            </a:lvl4pPr>
            <a:lvl5pPr>
              <a:buClr>
                <a:srgbClr val="C00000"/>
              </a:buClr>
              <a:defRPr sz="3600"/>
            </a:lvl5pPr>
          </a:lstStyle>
          <a:p>
            <a:pPr lvl="0"/>
            <a:r>
              <a:rPr lang="en-US" dirty="0" smtClean="0"/>
              <a:t>Type over this text – Do not delete the bullet.</a:t>
            </a:r>
          </a:p>
          <a:p>
            <a:pPr lvl="0"/>
            <a:endParaRPr lang="en-US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125663" y="928771"/>
            <a:ext cx="14133512" cy="709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/>
            </a:lvl1pPr>
          </a:lstStyle>
          <a:p>
            <a:pPr lvl="0"/>
            <a:r>
              <a:rPr lang="en-GB" dirty="0" smtClean="0"/>
              <a:t>HEADING APPEARS HERE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35826"/>
            <a:ext cx="1638673" cy="764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60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ullet - Full width - Pink">
    <p:bg>
      <p:bgPr>
        <a:solidFill>
          <a:srgbClr val="FDEC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129645" y="2470245"/>
            <a:ext cx="12077675" cy="6196082"/>
          </a:xfrm>
          <a:prstGeom prst="rect">
            <a:avLst/>
          </a:prstGeom>
        </p:spPr>
        <p:txBody>
          <a:bodyPr tIns="360000" bIns="360000" anchor="t" anchorCtr="0"/>
          <a:lstStyle>
            <a:lvl1pPr marL="457200" marR="0" indent="-457200" algn="l" defTabSz="14509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 sz="2900" baseline="0"/>
            </a:lvl1pPr>
            <a:lvl2pPr>
              <a:buClr>
                <a:srgbClr val="C00000"/>
              </a:buClr>
              <a:defRPr sz="3600"/>
            </a:lvl2pPr>
            <a:lvl3pPr>
              <a:buClr>
                <a:srgbClr val="C00000"/>
              </a:buClr>
              <a:defRPr sz="3600"/>
            </a:lvl3pPr>
            <a:lvl4pPr>
              <a:buClr>
                <a:srgbClr val="C00000"/>
              </a:buClr>
              <a:defRPr sz="3600"/>
            </a:lvl4pPr>
            <a:lvl5pPr>
              <a:buClr>
                <a:srgbClr val="C00000"/>
              </a:buClr>
              <a:defRPr sz="3600"/>
            </a:lvl5pPr>
          </a:lstStyle>
          <a:p>
            <a:pPr lvl="0"/>
            <a:r>
              <a:rPr lang="en-US" dirty="0" smtClean="0"/>
              <a:t>Type over this text – Don’t delete the bullet.</a:t>
            </a:r>
          </a:p>
          <a:p>
            <a:pPr lvl="0"/>
            <a:endParaRPr lang="en-US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125663" y="928771"/>
            <a:ext cx="14133512" cy="709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/>
            </a:lvl1pPr>
          </a:lstStyle>
          <a:p>
            <a:pPr lvl="0"/>
            <a:r>
              <a:rPr lang="en-GB" dirty="0" smtClean="0"/>
              <a:t>HEADING APPEARS HERE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35826"/>
            <a:ext cx="1638673" cy="764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86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- Full width - black">
    <p:bg>
      <p:bgPr>
        <a:solidFill>
          <a:srgbClr val="1D1D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129645" y="2470245"/>
            <a:ext cx="12077675" cy="6196082"/>
          </a:xfrm>
          <a:prstGeom prst="rect">
            <a:avLst/>
          </a:prstGeom>
        </p:spPr>
        <p:txBody>
          <a:bodyPr tIns="360000" bIns="360000" anchor="t" anchorCtr="0"/>
          <a:lstStyle>
            <a:lvl1pPr marL="457200" marR="0" indent="-457200" algn="l" defTabSz="14509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 sz="2900" baseline="0">
                <a:solidFill>
                  <a:schemeClr val="bg1"/>
                </a:solidFill>
              </a:defRPr>
            </a:lvl1pPr>
            <a:lvl2pPr>
              <a:buClr>
                <a:srgbClr val="C00000"/>
              </a:buClr>
              <a:defRPr sz="3600"/>
            </a:lvl2pPr>
            <a:lvl3pPr>
              <a:buClr>
                <a:srgbClr val="C00000"/>
              </a:buClr>
              <a:defRPr sz="3600"/>
            </a:lvl3pPr>
            <a:lvl4pPr>
              <a:buClr>
                <a:srgbClr val="C00000"/>
              </a:buClr>
              <a:defRPr sz="3600"/>
            </a:lvl4pPr>
            <a:lvl5pPr>
              <a:buClr>
                <a:srgbClr val="C00000"/>
              </a:buClr>
              <a:defRPr sz="3600"/>
            </a:lvl5pPr>
          </a:lstStyle>
          <a:p>
            <a:pPr lvl="0"/>
            <a:r>
              <a:rPr lang="en-US" dirty="0" smtClean="0"/>
              <a:t>Type over this text – Do not delete the bullet.</a:t>
            </a:r>
          </a:p>
          <a:p>
            <a:pPr lvl="0"/>
            <a:endParaRPr lang="en-US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125663" y="928771"/>
            <a:ext cx="14133512" cy="709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HEADING APPEARS HERE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35826"/>
            <a:ext cx="1638673" cy="764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41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G Bullet - Full width - black">
    <p:bg>
      <p:bgPr>
        <a:solidFill>
          <a:srgbClr val="1D1D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129645" y="2470245"/>
            <a:ext cx="12077675" cy="6196082"/>
          </a:xfrm>
          <a:prstGeom prst="rect">
            <a:avLst/>
          </a:prstGeom>
        </p:spPr>
        <p:txBody>
          <a:bodyPr wrap="square" lIns="90000" tIns="360000" bIns="360000" anchor="t" anchorCtr="0"/>
          <a:lstStyle>
            <a:lvl1pPr marL="576000" marR="0" indent="-576000" algn="l" defTabSz="14509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 sz="5400" baseline="0">
                <a:solidFill>
                  <a:schemeClr val="bg1"/>
                </a:solidFill>
              </a:defRPr>
            </a:lvl1pPr>
            <a:lvl2pPr>
              <a:buClr>
                <a:srgbClr val="C00000"/>
              </a:buClr>
              <a:defRPr sz="3600"/>
            </a:lvl2pPr>
            <a:lvl3pPr>
              <a:buClr>
                <a:srgbClr val="C00000"/>
              </a:buClr>
              <a:defRPr sz="3600"/>
            </a:lvl3pPr>
            <a:lvl4pPr>
              <a:buClr>
                <a:srgbClr val="C00000"/>
              </a:buClr>
              <a:defRPr sz="3600"/>
            </a:lvl4pPr>
            <a:lvl5pPr>
              <a:buClr>
                <a:srgbClr val="C00000"/>
              </a:buClr>
              <a:defRPr sz="3600"/>
            </a:lvl5pPr>
          </a:lstStyle>
          <a:p>
            <a:pPr lvl="0"/>
            <a:r>
              <a:rPr lang="en-US" dirty="0" smtClean="0"/>
              <a:t>Type over this text – Do not delete the bullet.</a:t>
            </a:r>
          </a:p>
          <a:p>
            <a:pPr lvl="0"/>
            <a:endParaRPr lang="en-US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125663" y="928771"/>
            <a:ext cx="14133512" cy="709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HEADING APPEARS HERE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35826"/>
            <a:ext cx="1638673" cy="764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0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- 2 colum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129645" y="2458184"/>
            <a:ext cx="5999941" cy="6126257"/>
          </a:xfrm>
          <a:prstGeom prst="rect">
            <a:avLst/>
          </a:prstGeom>
        </p:spPr>
        <p:txBody>
          <a:bodyPr wrap="square" lIns="90000" tIns="360000" rIns="90000" bIns="360000" numCol="1" anchor="t" anchorCtr="0">
            <a:noAutofit/>
          </a:bodyPr>
          <a:lstStyle>
            <a:lvl1pPr marL="457200" marR="0" indent="-457200" algn="l" defTabSz="147478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 sz="2900" baseline="0"/>
            </a:lvl1pPr>
            <a:lvl2pPr>
              <a:buClr>
                <a:srgbClr val="C00000"/>
              </a:buClr>
              <a:defRPr sz="3600"/>
            </a:lvl2pPr>
            <a:lvl3pPr>
              <a:buClr>
                <a:srgbClr val="C00000"/>
              </a:buClr>
              <a:defRPr sz="3600"/>
            </a:lvl3pPr>
            <a:lvl4pPr>
              <a:buClr>
                <a:srgbClr val="C00000"/>
              </a:buClr>
              <a:defRPr sz="3600"/>
            </a:lvl4pPr>
            <a:lvl5pPr>
              <a:buClr>
                <a:srgbClr val="C00000"/>
              </a:buClr>
              <a:defRPr sz="3600"/>
            </a:lvl5pPr>
          </a:lstStyle>
          <a:p>
            <a:pPr lvl="0"/>
            <a:r>
              <a:rPr lang="en-US" dirty="0" smtClean="0"/>
              <a:t>Bullet point list column 1.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125663" y="928771"/>
            <a:ext cx="14133512" cy="709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/>
            </a:lvl1pPr>
          </a:lstStyle>
          <a:p>
            <a:pPr lvl="0"/>
            <a:r>
              <a:rPr lang="en-GB" dirty="0" smtClean="0"/>
              <a:t>HEADING APPEARS HERE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35826"/>
            <a:ext cx="1638673" cy="7647142"/>
          </a:xfrm>
          <a:prstGeom prst="rect">
            <a:avLst/>
          </a:prstGeom>
        </p:spPr>
      </p:pic>
      <p:sp>
        <p:nvSpPr>
          <p:cNvPr id="9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8614607" y="2460459"/>
            <a:ext cx="5999941" cy="6126257"/>
          </a:xfrm>
          <a:prstGeom prst="rect">
            <a:avLst/>
          </a:prstGeom>
        </p:spPr>
        <p:txBody>
          <a:bodyPr wrap="square" lIns="90000" tIns="360000" rIns="90000" bIns="360000" numCol="1" anchor="t" anchorCtr="0">
            <a:noAutofit/>
          </a:bodyPr>
          <a:lstStyle>
            <a:lvl1pPr marL="457200" marR="0" indent="-457200" algn="l" defTabSz="147478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 sz="2900" baseline="0"/>
            </a:lvl1pPr>
            <a:lvl2pPr>
              <a:buClr>
                <a:srgbClr val="C00000"/>
              </a:buClr>
              <a:defRPr sz="3600"/>
            </a:lvl2pPr>
            <a:lvl3pPr>
              <a:buClr>
                <a:srgbClr val="C00000"/>
              </a:buClr>
              <a:defRPr sz="3600"/>
            </a:lvl3pPr>
            <a:lvl4pPr>
              <a:buClr>
                <a:srgbClr val="C00000"/>
              </a:buClr>
              <a:defRPr sz="3600"/>
            </a:lvl4pPr>
            <a:lvl5pPr>
              <a:buClr>
                <a:srgbClr val="C00000"/>
              </a:buClr>
              <a:defRPr sz="3600"/>
            </a:lvl5pPr>
          </a:lstStyle>
          <a:p>
            <a:pPr lvl="0"/>
            <a:r>
              <a:rPr lang="en-US" dirty="0" smtClean="0"/>
              <a:t>Bullet point list column 2.</a:t>
            </a:r>
          </a:p>
        </p:txBody>
      </p:sp>
    </p:spTree>
    <p:extLst>
      <p:ext uri="{BB962C8B-B14F-4D97-AF65-F5344CB8AC3E}">
        <p14:creationId xmlns:p14="http://schemas.microsoft.com/office/powerpoint/2010/main" val="176665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 - 2 column - Pink">
    <p:bg>
      <p:bgPr>
        <a:solidFill>
          <a:srgbClr val="FDEC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129645" y="2458184"/>
            <a:ext cx="5999941" cy="6126257"/>
          </a:xfrm>
          <a:prstGeom prst="rect">
            <a:avLst/>
          </a:prstGeom>
        </p:spPr>
        <p:txBody>
          <a:bodyPr wrap="square" lIns="90000" tIns="360000" rIns="90000" bIns="360000" numCol="1" anchor="t" anchorCtr="0">
            <a:noAutofit/>
          </a:bodyPr>
          <a:lstStyle>
            <a:lvl1pPr marL="457200" marR="0" indent="-457200" algn="l" defTabSz="147478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 sz="2900" baseline="0"/>
            </a:lvl1pPr>
            <a:lvl2pPr>
              <a:buClr>
                <a:srgbClr val="C00000"/>
              </a:buClr>
              <a:defRPr sz="3600"/>
            </a:lvl2pPr>
            <a:lvl3pPr>
              <a:buClr>
                <a:srgbClr val="C00000"/>
              </a:buClr>
              <a:defRPr sz="3600"/>
            </a:lvl3pPr>
            <a:lvl4pPr>
              <a:buClr>
                <a:srgbClr val="C00000"/>
              </a:buClr>
              <a:defRPr sz="3600"/>
            </a:lvl4pPr>
            <a:lvl5pPr>
              <a:buClr>
                <a:srgbClr val="C00000"/>
              </a:buClr>
              <a:defRPr sz="3600"/>
            </a:lvl5pPr>
          </a:lstStyle>
          <a:p>
            <a:pPr lvl="0"/>
            <a:r>
              <a:rPr lang="en-US" dirty="0" smtClean="0"/>
              <a:t>Bullet point list column 1.</a:t>
            </a:r>
          </a:p>
          <a:p>
            <a:pPr lvl="0"/>
            <a:endParaRPr lang="en-US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125663" y="928771"/>
            <a:ext cx="14133512" cy="709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/>
            </a:lvl1pPr>
          </a:lstStyle>
          <a:p>
            <a:pPr lvl="0"/>
            <a:r>
              <a:rPr lang="en-GB" dirty="0" smtClean="0"/>
              <a:t>HEADING APPEARS HERE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35826"/>
            <a:ext cx="1638673" cy="7647142"/>
          </a:xfrm>
          <a:prstGeom prst="rect">
            <a:avLst/>
          </a:prstGeom>
        </p:spPr>
      </p:pic>
      <p:sp>
        <p:nvSpPr>
          <p:cNvPr id="9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8617666" y="2468696"/>
            <a:ext cx="5999941" cy="6126257"/>
          </a:xfrm>
          <a:prstGeom prst="rect">
            <a:avLst/>
          </a:prstGeom>
        </p:spPr>
        <p:txBody>
          <a:bodyPr wrap="square" lIns="90000" tIns="360000" rIns="90000" bIns="360000" numCol="1" anchor="t" anchorCtr="0">
            <a:noAutofit/>
          </a:bodyPr>
          <a:lstStyle>
            <a:lvl1pPr marL="457200" marR="0" indent="-457200" algn="l" defTabSz="147478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 sz="2900" baseline="0"/>
            </a:lvl1pPr>
            <a:lvl2pPr>
              <a:buClr>
                <a:srgbClr val="C00000"/>
              </a:buClr>
              <a:defRPr sz="3600"/>
            </a:lvl2pPr>
            <a:lvl3pPr>
              <a:buClr>
                <a:srgbClr val="C00000"/>
              </a:buClr>
              <a:defRPr sz="3600"/>
            </a:lvl3pPr>
            <a:lvl4pPr>
              <a:buClr>
                <a:srgbClr val="C00000"/>
              </a:buClr>
              <a:defRPr sz="3600"/>
            </a:lvl4pPr>
            <a:lvl5pPr>
              <a:buClr>
                <a:srgbClr val="C00000"/>
              </a:buClr>
              <a:defRPr sz="3600"/>
            </a:lvl5pPr>
          </a:lstStyle>
          <a:p>
            <a:pPr lvl="0"/>
            <a:r>
              <a:rPr lang="en-US" dirty="0" smtClean="0"/>
              <a:t>Bullet point list column 2.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294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- 2 column - Black">
    <p:bg>
      <p:bgPr>
        <a:solidFill>
          <a:srgbClr val="1D1D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129645" y="2458184"/>
            <a:ext cx="5999941" cy="6126257"/>
          </a:xfrm>
          <a:prstGeom prst="rect">
            <a:avLst/>
          </a:prstGeom>
        </p:spPr>
        <p:txBody>
          <a:bodyPr wrap="square" lIns="90000" tIns="360000" rIns="90000" bIns="360000" numCol="1" anchor="t" anchorCtr="0">
            <a:noAutofit/>
          </a:bodyPr>
          <a:lstStyle>
            <a:lvl1pPr marL="457200" marR="0" indent="-457200" algn="l" defTabSz="147478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 sz="2900" baseline="0">
                <a:solidFill>
                  <a:schemeClr val="bg1"/>
                </a:solidFill>
              </a:defRPr>
            </a:lvl1pPr>
            <a:lvl2pPr>
              <a:buClr>
                <a:srgbClr val="C00000"/>
              </a:buClr>
              <a:defRPr sz="3600"/>
            </a:lvl2pPr>
            <a:lvl3pPr>
              <a:buClr>
                <a:srgbClr val="C00000"/>
              </a:buClr>
              <a:defRPr sz="3600"/>
            </a:lvl3pPr>
            <a:lvl4pPr>
              <a:buClr>
                <a:srgbClr val="C00000"/>
              </a:buClr>
              <a:defRPr sz="3600"/>
            </a:lvl4pPr>
            <a:lvl5pPr>
              <a:buClr>
                <a:srgbClr val="C00000"/>
              </a:buClr>
              <a:defRPr sz="3600"/>
            </a:lvl5pPr>
          </a:lstStyle>
          <a:p>
            <a:pPr lvl="0"/>
            <a:r>
              <a:rPr lang="en-US" dirty="0" smtClean="0"/>
              <a:t>Bullet point list column 1.</a:t>
            </a:r>
          </a:p>
          <a:p>
            <a:pPr marL="457200" marR="0" lvl="0" indent="-457200" algn="l" defTabSz="14509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/>
            </a:pP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125663" y="928771"/>
            <a:ext cx="14133512" cy="709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HEADING APPEARS HERE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35826"/>
            <a:ext cx="1638673" cy="7647142"/>
          </a:xfrm>
          <a:prstGeom prst="rect">
            <a:avLst/>
          </a:prstGeom>
        </p:spPr>
      </p:pic>
      <p:sp>
        <p:nvSpPr>
          <p:cNvPr id="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8600958" y="2433879"/>
            <a:ext cx="5999941" cy="6126257"/>
          </a:xfrm>
          <a:prstGeom prst="rect">
            <a:avLst/>
          </a:prstGeom>
        </p:spPr>
        <p:txBody>
          <a:bodyPr wrap="square" lIns="90000" tIns="360000" rIns="90000" bIns="360000" numCol="1" anchor="t" anchorCtr="0">
            <a:noAutofit/>
          </a:bodyPr>
          <a:lstStyle>
            <a:lvl1pPr marL="457200" marR="0" indent="-457200" algn="l" defTabSz="147478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 sz="2900" baseline="0">
                <a:solidFill>
                  <a:schemeClr val="bg1"/>
                </a:solidFill>
              </a:defRPr>
            </a:lvl1pPr>
            <a:lvl2pPr>
              <a:buClr>
                <a:srgbClr val="C00000"/>
              </a:buClr>
              <a:defRPr sz="3600"/>
            </a:lvl2pPr>
            <a:lvl3pPr>
              <a:buClr>
                <a:srgbClr val="C00000"/>
              </a:buClr>
              <a:defRPr sz="3600"/>
            </a:lvl3pPr>
            <a:lvl4pPr>
              <a:buClr>
                <a:srgbClr val="C00000"/>
              </a:buClr>
              <a:defRPr sz="3600"/>
            </a:lvl4pPr>
            <a:lvl5pPr>
              <a:buClr>
                <a:srgbClr val="C00000"/>
              </a:buClr>
              <a:defRPr sz="3600"/>
            </a:lvl5pPr>
          </a:lstStyle>
          <a:p>
            <a:pPr lvl="0"/>
            <a:r>
              <a:rPr lang="en-US" dirty="0" smtClean="0"/>
              <a:t>Bullet point list column 2.</a:t>
            </a:r>
          </a:p>
          <a:p>
            <a:pPr marL="457200" marR="0" lvl="0" indent="-457200" algn="l" defTabSz="14509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/>
            </a:pPr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539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- vertical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208962" y="0"/>
            <a:ext cx="8050212" cy="9144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/>
            </a:lvl1pPr>
          </a:lstStyle>
          <a:p>
            <a:endParaRPr lang="en-GB" dirty="0" smtClean="0"/>
          </a:p>
          <a:p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Insert picture here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129645" y="2458184"/>
            <a:ext cx="5999941" cy="6126257"/>
          </a:xfrm>
          <a:prstGeom prst="rect">
            <a:avLst/>
          </a:prstGeom>
        </p:spPr>
        <p:txBody>
          <a:bodyPr wrap="square" lIns="90000" tIns="360000" rIns="90000" bIns="360000" numCol="1" anchor="t" anchorCtr="0">
            <a:noAutofit/>
          </a:bodyPr>
          <a:lstStyle>
            <a:lvl1pPr marL="457200" marR="0" indent="-457200" algn="l" defTabSz="1474788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 sz="2900" baseline="0"/>
            </a:lvl1pPr>
            <a:lvl2pPr>
              <a:buClr>
                <a:srgbClr val="C00000"/>
              </a:buClr>
              <a:defRPr sz="3600"/>
            </a:lvl2pPr>
            <a:lvl3pPr>
              <a:buClr>
                <a:srgbClr val="C00000"/>
              </a:buClr>
              <a:defRPr sz="3600"/>
            </a:lvl3pPr>
            <a:lvl4pPr>
              <a:buClr>
                <a:srgbClr val="C00000"/>
              </a:buClr>
              <a:defRPr sz="3600"/>
            </a:lvl4pPr>
            <a:lvl5pPr>
              <a:buClr>
                <a:srgbClr val="C00000"/>
              </a:buClr>
              <a:defRPr sz="3600"/>
            </a:lvl5pPr>
          </a:lstStyle>
          <a:p>
            <a:pPr lvl="0"/>
            <a:r>
              <a:rPr lang="en-US" dirty="0" smtClean="0"/>
              <a:t>Bullet point list example.</a:t>
            </a:r>
          </a:p>
          <a:p>
            <a:pPr marL="457200" marR="0" lvl="0" indent="-457200" algn="l" defTabSz="14509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/>
            </a:pP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125663" y="928772"/>
            <a:ext cx="5216833" cy="13231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cap="all" baseline="0"/>
            </a:lvl1pPr>
          </a:lstStyle>
          <a:p>
            <a:pPr lvl="0"/>
            <a:r>
              <a:rPr lang="en-GB" dirty="0" smtClean="0"/>
              <a:t>HEADING APPEARS HERE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35826"/>
            <a:ext cx="1638673" cy="764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99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gination OFF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2414" y="8052815"/>
            <a:ext cx="266761" cy="622442"/>
          </a:xfrm>
          <a:prstGeom prst="rect">
            <a:avLst/>
          </a:prstGeom>
        </p:spPr>
      </p:pic>
      <p:grpSp>
        <p:nvGrpSpPr>
          <p:cNvPr id="7" name="pagination ON"/>
          <p:cNvGrpSpPr/>
          <p:nvPr userDrawn="1"/>
        </p:nvGrpSpPr>
        <p:grpSpPr>
          <a:xfrm>
            <a:off x="16259175" y="8052815"/>
            <a:ext cx="2350035" cy="622442"/>
            <a:chOff x="13909139" y="8052815"/>
            <a:chExt cx="2350035" cy="622442"/>
          </a:xfrm>
        </p:grpSpPr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09139" y="8052815"/>
              <a:ext cx="2350035" cy="622442"/>
            </a:xfrm>
            <a:prstGeom prst="rect">
              <a:avLst/>
            </a:prstGeom>
          </p:spPr>
        </p:pic>
        <p:sp>
          <p:nvSpPr>
            <p:cNvPr id="3" name="Rectangle 2">
              <a:hlinkClick r:id="" action="ppaction://hlinkshowjump?jump=previousslide"/>
            </p:cNvPr>
            <p:cNvSpPr/>
            <p:nvPr userDrawn="1"/>
          </p:nvSpPr>
          <p:spPr>
            <a:xfrm>
              <a:off x="14182725" y="8052815"/>
              <a:ext cx="428625" cy="62244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hlinkClick r:id="" action="ppaction://hlinkshowjump?jump=nextslide"/>
            </p:cNvPr>
            <p:cNvSpPr/>
            <p:nvPr userDrawn="1"/>
          </p:nvSpPr>
          <p:spPr>
            <a:xfrm>
              <a:off x="15373349" y="8052815"/>
              <a:ext cx="428625" cy="62244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hlinkClick r:id="" action="ppaction://hlinkshowjump?jump=firstslide"/>
            </p:cNvPr>
            <p:cNvSpPr/>
            <p:nvPr userDrawn="1"/>
          </p:nvSpPr>
          <p:spPr>
            <a:xfrm>
              <a:off x="14611350" y="8052815"/>
              <a:ext cx="761999" cy="62244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8" r:id="rId2"/>
    <p:sldLayoutId id="2147483659" r:id="rId3"/>
    <p:sldLayoutId id="2147483657" r:id="rId4"/>
    <p:sldLayoutId id="2147483670" r:id="rId5"/>
    <p:sldLayoutId id="2147483655" r:id="rId6"/>
    <p:sldLayoutId id="2147483660" r:id="rId7"/>
    <p:sldLayoutId id="2147483662" r:id="rId8"/>
    <p:sldLayoutId id="2147483656" r:id="rId9"/>
    <p:sldLayoutId id="2147483665" r:id="rId10"/>
    <p:sldLayoutId id="2147483661" r:id="rId11"/>
    <p:sldLayoutId id="2147483663" r:id="rId12"/>
    <p:sldLayoutId id="2147483671" r:id="rId13"/>
    <p:sldLayoutId id="2147483672" r:id="rId14"/>
    <p:sldLayoutId id="2147483673" r:id="rId15"/>
    <p:sldLayoutId id="2147483667" r:id="rId16"/>
    <p:sldLayoutId id="2147483666" r:id="rId17"/>
    <p:sldLayoutId id="2147483669" r:id="rId18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2 3.05556E-6 L -0.14247 3.05556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2 3.05556E-6 L 0.25 3.05556E-6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ctr" defTabSz="1450975" rtl="0" eaLnBrk="0" fontAlgn="base" hangingPunct="0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50975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rial" charset="0"/>
        </a:defRPr>
      </a:lvl2pPr>
      <a:lvl3pPr algn="ctr" defTabSz="1450975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rial" charset="0"/>
        </a:defRPr>
      </a:lvl3pPr>
      <a:lvl4pPr algn="ctr" defTabSz="1450975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rial" charset="0"/>
        </a:defRPr>
      </a:lvl4pPr>
      <a:lvl5pPr algn="ctr" defTabSz="1450975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rial" charset="0"/>
        </a:defRPr>
      </a:lvl5pPr>
      <a:lvl6pPr marL="457200" algn="ctr" defTabSz="1450975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rial" charset="0"/>
        </a:defRPr>
      </a:lvl6pPr>
      <a:lvl7pPr marL="914400" algn="ctr" defTabSz="1450975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rial" charset="0"/>
        </a:defRPr>
      </a:lvl7pPr>
      <a:lvl8pPr marL="1371600" algn="ctr" defTabSz="1450975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rial" charset="0"/>
        </a:defRPr>
      </a:lvl8pPr>
      <a:lvl9pPr marL="1828800" algn="ctr" defTabSz="1450975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Arial" charset="0"/>
        </a:defRPr>
      </a:lvl9pPr>
    </p:titleStyle>
    <p:bodyStyle>
      <a:lvl1pPr marL="542925" indent="-542925" algn="l" defTabSz="14509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77925" indent="-452438" algn="l" defTabSz="14509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4513" indent="-361950" algn="l" defTabSz="14509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0000" indent="-361950" algn="l" defTabSz="14509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488" indent="-361950" algn="l" defTabSz="14509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1928" indent="-362903" algn="l" defTabSz="14516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17733" indent="-362903" algn="l" defTabSz="14516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3538" indent="-362903" algn="l" defTabSz="14516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69343" indent="-362903" algn="l" defTabSz="14516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5805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1610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7415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3220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29025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4830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0635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06440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ull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9" y="3176"/>
            <a:ext cx="16253176" cy="914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1335" y="7582808"/>
            <a:ext cx="2731122" cy="1092449"/>
          </a:xfrm>
          <a:prstGeom prst="rect">
            <a:avLst/>
          </a:prstGeom>
        </p:spPr>
      </p:pic>
      <p:sp>
        <p:nvSpPr>
          <p:cNvPr id="6" name="Text Placeholder 2"/>
          <p:cNvSpPr txBox="1">
            <a:spLocks/>
          </p:cNvSpPr>
          <p:nvPr/>
        </p:nvSpPr>
        <p:spPr>
          <a:xfrm>
            <a:off x="659361" y="760814"/>
            <a:ext cx="14946451" cy="1906186"/>
          </a:xfrm>
          <a:prstGeom prst="rect">
            <a:avLst/>
          </a:prstGeom>
        </p:spPr>
        <p:txBody>
          <a:bodyPr/>
          <a:lstStyle>
            <a:lvl1pPr marL="542925" indent="-542925" algn="l" defTabSz="14509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77925" indent="-452438" algn="l" defTabSz="14509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14513" indent="-361950" algn="l" defTabSz="14509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40000" indent="-361950" algn="l" defTabSz="14509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65488" indent="-361950" algn="l" defTabSz="14509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991928" indent="-362903" algn="l" defTabSz="14516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17733" indent="-362903" algn="l" defTabSz="14516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43538" indent="-362903" algn="l" defTabSz="14516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169343" indent="-362903" algn="l" defTabSz="14516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 b="1" dirty="0" smtClean="0">
              <a:latin typeface="+mj-lt"/>
            </a:endParaRPr>
          </a:p>
          <a:p>
            <a:pPr marL="0" indent="0" algn="ctr">
              <a:buNone/>
            </a:pPr>
            <a:r>
              <a:rPr lang="en-GB" sz="6600" spc="3300" dirty="0" smtClean="0">
                <a:solidFill>
                  <a:schemeClr val="bg1"/>
                </a:solidFill>
                <a:latin typeface="+mj-lt"/>
              </a:rPr>
              <a:t>Greening the Blue Economy:  </a:t>
            </a:r>
          </a:p>
          <a:p>
            <a:pPr marL="0" indent="0" algn="ctr">
              <a:buNone/>
            </a:pPr>
            <a:r>
              <a:rPr lang="en-GB" sz="6600" spc="3300" dirty="0" smtClean="0">
                <a:solidFill>
                  <a:schemeClr val="bg1"/>
                </a:solidFill>
                <a:latin typeface="+mj-lt"/>
              </a:rPr>
              <a:t>Marine Energy</a:t>
            </a:r>
          </a:p>
          <a:p>
            <a:pPr marL="0" indent="0" algn="ctr">
              <a:buNone/>
            </a:pPr>
            <a:endParaRPr lang="en-GB" sz="6600" spc="3300" dirty="0" smtClean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GB" sz="6600" spc="3300" dirty="0" smtClean="0">
                <a:solidFill>
                  <a:schemeClr val="bg1"/>
                </a:solidFill>
                <a:latin typeface="+mj-lt"/>
              </a:rPr>
              <a:t>14</a:t>
            </a:r>
            <a:r>
              <a:rPr lang="en-GB" sz="6600" spc="3300" baseline="30000" dirty="0" smtClean="0">
                <a:solidFill>
                  <a:schemeClr val="bg1"/>
                </a:solidFill>
                <a:latin typeface="+mj-lt"/>
              </a:rPr>
              <a:t>th</a:t>
            </a:r>
            <a:r>
              <a:rPr lang="en-GB" sz="6600" spc="3300" dirty="0" smtClean="0">
                <a:solidFill>
                  <a:schemeClr val="bg1"/>
                </a:solidFill>
                <a:latin typeface="+mj-lt"/>
              </a:rPr>
              <a:t> October 2020</a:t>
            </a:r>
            <a:endParaRPr lang="en-GB" sz="6600" spc="33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339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1A3F22-93DD-4088-8844-529E85465D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9029" y="1716969"/>
            <a:ext cx="9621116" cy="4520144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129645" y="6237114"/>
            <a:ext cx="5999941" cy="2347328"/>
          </a:xfrm>
        </p:spPr>
        <p:txBody>
          <a:bodyPr/>
          <a:lstStyle/>
          <a:p>
            <a:r>
              <a:rPr lang="en-GB" sz="2500" dirty="0"/>
              <a:t>16 marine developers active in Wales</a:t>
            </a:r>
          </a:p>
          <a:p>
            <a:r>
              <a:rPr lang="en-GB" sz="2500" dirty="0"/>
              <a:t>4 test sites</a:t>
            </a:r>
          </a:p>
          <a:p>
            <a:r>
              <a:rPr lang="en-GB" sz="2500" dirty="0"/>
              <a:t>Seabed agreements for 532 </a:t>
            </a:r>
            <a:r>
              <a:rPr lang="en-GB" sz="2500" dirty="0" smtClean="0"/>
              <a:t>MW</a:t>
            </a:r>
            <a:endParaRPr lang="en-GB" sz="25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125663" y="291447"/>
            <a:ext cx="14133512" cy="709613"/>
          </a:xfrm>
        </p:spPr>
        <p:txBody>
          <a:bodyPr/>
          <a:lstStyle/>
          <a:p>
            <a:r>
              <a:rPr lang="en-GB" dirty="0"/>
              <a:t>Marine energy wales:  </a:t>
            </a:r>
          </a:p>
          <a:p>
            <a:r>
              <a:rPr lang="en-GB" dirty="0"/>
              <a:t>State of the sector report - 2020</a:t>
            </a:r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8600958" y="6237113"/>
            <a:ext cx="6943842" cy="2323023"/>
          </a:xfrm>
        </p:spPr>
        <p:txBody>
          <a:bodyPr/>
          <a:lstStyle/>
          <a:p>
            <a:r>
              <a:rPr lang="en-GB" sz="2500" dirty="0"/>
              <a:t>£123.7m invested in Wales </a:t>
            </a:r>
            <a:r>
              <a:rPr lang="en-GB" sz="2500" dirty="0" smtClean="0"/>
              <a:t>between </a:t>
            </a:r>
            <a:r>
              <a:rPr lang="en-GB" sz="2500" dirty="0"/>
              <a:t>2015 </a:t>
            </a:r>
            <a:r>
              <a:rPr lang="en-GB" sz="2500" dirty="0" smtClean="0"/>
              <a:t>and </a:t>
            </a:r>
            <a:r>
              <a:rPr lang="en-GB" sz="2500" dirty="0"/>
              <a:t>2020</a:t>
            </a:r>
          </a:p>
          <a:p>
            <a:r>
              <a:rPr lang="en-GB" sz="2500" dirty="0"/>
              <a:t>The sector has provided </a:t>
            </a:r>
            <a:r>
              <a:rPr lang="en-GB" sz="2500" dirty="0" smtClean="0"/>
              <a:t>737 </a:t>
            </a:r>
            <a:r>
              <a:rPr lang="en-GB" sz="2500" dirty="0"/>
              <a:t>person years of employment to </a:t>
            </a:r>
            <a:r>
              <a:rPr lang="en-GB" sz="2500" dirty="0" smtClean="0"/>
              <a:t>date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207353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/>
              <a:t>The past 12 months </a:t>
            </a:r>
            <a:r>
              <a:rPr lang="en-GB" dirty="0" smtClean="0"/>
              <a:t>has seen </a:t>
            </a:r>
            <a:r>
              <a:rPr lang="en-GB" dirty="0"/>
              <a:t>strategic innovation and infrastructure investments announced including:</a:t>
            </a:r>
          </a:p>
          <a:p>
            <a:r>
              <a:rPr lang="en-GB" dirty="0">
                <a:solidFill>
                  <a:schemeClr val="bg1"/>
                </a:solidFill>
              </a:rPr>
              <a:t>Pembroke Dock Marine’s £60m investment across innovation, port infrastructure and test and demonstration </a:t>
            </a:r>
            <a:r>
              <a:rPr lang="en-GB" dirty="0" smtClean="0">
                <a:solidFill>
                  <a:schemeClr val="bg1"/>
                </a:solidFill>
              </a:rPr>
              <a:t>facilities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 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€4.6m Tiger </a:t>
            </a:r>
            <a:r>
              <a:rPr lang="en-GB" dirty="0">
                <a:solidFill>
                  <a:schemeClr val="bg1"/>
                </a:solidFill>
              </a:rPr>
              <a:t>Regeneration Project at Ramsey Sound </a:t>
            </a:r>
            <a:r>
              <a:rPr lang="en-GB" dirty="0" smtClean="0">
                <a:solidFill>
                  <a:schemeClr val="bg1"/>
                </a:solidFill>
              </a:rPr>
              <a:t>will </a:t>
            </a:r>
            <a:r>
              <a:rPr lang="en-GB" dirty="0">
                <a:solidFill>
                  <a:schemeClr val="bg1"/>
                </a:solidFill>
              </a:rPr>
              <a:t>provide an integrated </a:t>
            </a:r>
            <a:r>
              <a:rPr lang="en-GB" dirty="0" smtClean="0">
                <a:solidFill>
                  <a:schemeClr val="bg1"/>
                </a:solidFill>
              </a:rPr>
              <a:t>tidal stream test facilities to the industry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Recent strategic investments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516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Wales – supply chain expertise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004355"/>
              </p:ext>
            </p:extLst>
          </p:nvPr>
        </p:nvGraphicFramePr>
        <p:xfrm>
          <a:off x="2252546" y="1508589"/>
          <a:ext cx="12322098" cy="70399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449951">
                  <a:extLst>
                    <a:ext uri="{9D8B030D-6E8A-4147-A177-3AD203B41FA5}">
                      <a16:colId xmlns:a16="http://schemas.microsoft.com/office/drawing/2014/main" val="3699888125"/>
                    </a:ext>
                  </a:extLst>
                </a:gridCol>
                <a:gridCol w="7872147">
                  <a:extLst>
                    <a:ext uri="{9D8B030D-6E8A-4147-A177-3AD203B41FA5}">
                      <a16:colId xmlns:a16="http://schemas.microsoft.com/office/drawing/2014/main" val="526211565"/>
                    </a:ext>
                  </a:extLst>
                </a:gridCol>
              </a:tblGrid>
              <a:tr h="661726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tc>
                  <a:txBody>
                    <a:bodyPr/>
                    <a:lstStyle/>
                    <a:p>
                      <a:pPr marL="0" marR="0" lvl="0" indent="0" algn="l" defTabSz="14516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Component / Service</a:t>
                      </a:r>
                    </a:p>
                    <a:p>
                      <a:pPr fontAlgn="auto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extLst>
                  <a:ext uri="{0D108BD9-81ED-4DB2-BD59-A6C34878D82A}">
                    <a16:rowId xmlns:a16="http://schemas.microsoft.com/office/drawing/2014/main" val="4218090143"/>
                  </a:ext>
                </a:extLst>
              </a:tr>
              <a:tr h="1924963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Development Costs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Consultancy services, engineering services, environmental monitoring, other development spend, project development, project management. </a:t>
                      </a:r>
                      <a:br>
                        <a:rPr lang="en-GB" sz="2000" dirty="0">
                          <a:effectLst/>
                        </a:rPr>
                      </a:br>
                      <a:r>
                        <a:rPr lang="en-GB" sz="2000" dirty="0">
                          <a:effectLst/>
                        </a:rPr>
                        <a:t>Substructure design &amp; Fabrication:  assembly yard, manufacture, secondary steel and substructure fabrication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extLst>
                  <a:ext uri="{0D108BD9-81ED-4DB2-BD59-A6C34878D82A}">
                    <a16:rowId xmlns:a16="http://schemas.microsoft.com/office/drawing/2014/main" val="3740114233"/>
                  </a:ext>
                </a:extLst>
              </a:tr>
              <a:tr h="771350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Electrical Infrastructure &amp; Cables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Onshore electrical contractors, offshore cable manufacture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extLst>
                  <a:ext uri="{0D108BD9-81ED-4DB2-BD59-A6C34878D82A}">
                    <a16:rowId xmlns:a16="http://schemas.microsoft.com/office/drawing/2014/main" val="941808326"/>
                  </a:ext>
                </a:extLst>
              </a:tr>
              <a:tr h="1157024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Ports,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Logistics,</a:t>
                      </a:r>
                      <a:r>
                        <a:rPr lang="en-GB" sz="2000" baseline="0" dirty="0" smtClean="0">
                          <a:effectLst/>
                        </a:rPr>
                        <a:t> Operations &amp; Maintenance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Existing key port </a:t>
                      </a:r>
                      <a:r>
                        <a:rPr lang="en-GB" sz="2000" dirty="0" smtClean="0">
                          <a:effectLst/>
                        </a:rPr>
                        <a:t>infrastructure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Port </a:t>
                      </a:r>
                      <a:r>
                        <a:rPr lang="en-GB" sz="2000" dirty="0">
                          <a:effectLst/>
                        </a:rPr>
                        <a:t>of Milford Haven, Port of </a:t>
                      </a:r>
                      <a:r>
                        <a:rPr lang="en-GB" sz="2000" dirty="0" smtClean="0">
                          <a:effectLst/>
                        </a:rPr>
                        <a:t>Mostyn, Port Talbot, Holyhead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extLst>
                  <a:ext uri="{0D108BD9-81ED-4DB2-BD59-A6C34878D82A}">
                    <a16:rowId xmlns:a16="http://schemas.microsoft.com/office/drawing/2014/main" val="2449808112"/>
                  </a:ext>
                </a:extLst>
              </a:tr>
              <a:tr h="771350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Vessels &amp; Sub Sea Engineering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Vessel </a:t>
                      </a:r>
                      <a:r>
                        <a:rPr lang="en-GB" sz="2000" dirty="0" smtClean="0">
                          <a:effectLst/>
                        </a:rPr>
                        <a:t>operators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extLst>
                  <a:ext uri="{0D108BD9-81ED-4DB2-BD59-A6C34878D82A}">
                    <a16:rowId xmlns:a16="http://schemas.microsoft.com/office/drawing/2014/main" val="640565160"/>
                  </a:ext>
                </a:extLst>
              </a:tr>
              <a:tr h="175357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effectLst/>
                        </a:rPr>
                        <a:t>Test facilities 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auto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smtClean="0">
                          <a:effectLst/>
                        </a:rPr>
                        <a:t>Swansea University – tank testing service</a:t>
                      </a:r>
                    </a:p>
                    <a:p>
                      <a:pPr marL="342900" lvl="0" indent="-342900" fontAlgn="auto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smtClean="0">
                          <a:effectLst/>
                        </a:rPr>
                        <a:t>Marine Energy Test Area in Pembroke Dock</a:t>
                      </a:r>
                    </a:p>
                    <a:p>
                      <a:pPr marL="342900" lvl="0" indent="-342900" fontAlgn="auto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smtClean="0">
                          <a:effectLst/>
                        </a:rPr>
                        <a:t>Marine Energy Engineering Centre of Excellence (MEECE)</a:t>
                      </a:r>
                    </a:p>
                    <a:p>
                      <a:pPr marL="342900" lvl="0" indent="-342900" fontAlgn="auto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smtClean="0">
                          <a:effectLst/>
                        </a:rPr>
                        <a:t>Wave Hub Limited – Wave demonstration zone</a:t>
                      </a:r>
                    </a:p>
                    <a:p>
                      <a:pPr marL="342900" lvl="0" indent="-342900" fontAlgn="auto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smtClean="0">
                          <a:effectLst/>
                        </a:rPr>
                        <a:t>Morlais – tidal stream demonstration zone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31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03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Clear UK Government policy direction PLUS dedicated Revenue / IPPA support via </a:t>
            </a:r>
            <a:r>
              <a:rPr lang="en-GB" b="1" dirty="0" smtClean="0"/>
              <a:t>existing</a:t>
            </a:r>
            <a:r>
              <a:rPr lang="en-GB" dirty="0" smtClean="0"/>
              <a:t> or </a:t>
            </a:r>
            <a:r>
              <a:rPr lang="en-GB" b="1" dirty="0" smtClean="0"/>
              <a:t>new</a:t>
            </a:r>
            <a:r>
              <a:rPr lang="en-GB" dirty="0" smtClean="0"/>
              <a:t> mechanisms</a:t>
            </a:r>
          </a:p>
          <a:p>
            <a:r>
              <a:rPr lang="en-GB" dirty="0" smtClean="0"/>
              <a:t>Growth of local supply chain capability alongside sector to enable regional economic growth in coastal communities</a:t>
            </a:r>
          </a:p>
          <a:p>
            <a:r>
              <a:rPr lang="en-GB" dirty="0" smtClean="0"/>
              <a:t>FDI requirement to ‘fill the gaps’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Wales – marine sector next steps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43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607925" y="8720138"/>
            <a:ext cx="3671888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9690196-7EE6-476A-A23F-8AE5954C08A8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6254412" cy="914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agination O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2414" y="8052815"/>
            <a:ext cx="266761" cy="622442"/>
          </a:xfrm>
          <a:prstGeom prst="rect">
            <a:avLst/>
          </a:prstGeom>
        </p:spPr>
      </p:pic>
      <p:grpSp>
        <p:nvGrpSpPr>
          <p:cNvPr id="6" name="pagination ON"/>
          <p:cNvGrpSpPr/>
          <p:nvPr/>
        </p:nvGrpSpPr>
        <p:grpSpPr>
          <a:xfrm>
            <a:off x="16259175" y="8052815"/>
            <a:ext cx="2350035" cy="622442"/>
            <a:chOff x="13909139" y="8052815"/>
            <a:chExt cx="2350035" cy="622442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09139" y="8052815"/>
              <a:ext cx="2350035" cy="622442"/>
            </a:xfrm>
            <a:prstGeom prst="rect">
              <a:avLst/>
            </a:prstGeom>
          </p:spPr>
        </p:pic>
        <p:sp>
          <p:nvSpPr>
            <p:cNvPr id="8" name="Rectangle 7">
              <a:hlinkClick r:id="" action="ppaction://hlinkshowjump?jump=previousslide"/>
            </p:cNvPr>
            <p:cNvSpPr/>
            <p:nvPr userDrawn="1"/>
          </p:nvSpPr>
          <p:spPr>
            <a:xfrm>
              <a:off x="14182725" y="8052815"/>
              <a:ext cx="428625" cy="62244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hlinkClick r:id="" action="ppaction://hlinkshowjump?jump=nextslide"/>
            </p:cNvPr>
            <p:cNvSpPr/>
            <p:nvPr userDrawn="1"/>
          </p:nvSpPr>
          <p:spPr>
            <a:xfrm>
              <a:off x="15373349" y="8052815"/>
              <a:ext cx="428625" cy="62244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hlinkClick r:id="" action="ppaction://hlinkshowjump?jump=firstslide"/>
            </p:cNvPr>
            <p:cNvSpPr/>
            <p:nvPr userDrawn="1"/>
          </p:nvSpPr>
          <p:spPr>
            <a:xfrm>
              <a:off x="14611350" y="8052815"/>
              <a:ext cx="761999" cy="62244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25663" y="5670890"/>
            <a:ext cx="12930039" cy="1323110"/>
          </a:xfrm>
        </p:spPr>
        <p:txBody>
          <a:bodyPr/>
          <a:lstStyle/>
          <a:p>
            <a:r>
              <a:rPr lang="en-GB" sz="2800" dirty="0" smtClean="0">
                <a:solidFill>
                  <a:schemeClr val="bg1"/>
                </a:solidFill>
              </a:rPr>
              <a:t>Helen </a:t>
            </a:r>
            <a:r>
              <a:rPr lang="en-GB" sz="2800" dirty="0" err="1" smtClean="0">
                <a:solidFill>
                  <a:schemeClr val="bg1"/>
                </a:solidFill>
              </a:rPr>
              <a:t>donovan</a:t>
            </a: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Senior industrial transformation manager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 err="1" smtClean="0">
                <a:solidFill>
                  <a:schemeClr val="bg1"/>
                </a:solidFill>
              </a:rPr>
              <a:t>Helen.donovan@gov.wales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24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2 3.05556E-6 L -0.14247 3.05556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2 3.05556E-6 L 0.25 3.05556E-6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s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">
          <a:solidFill>
            <a:schemeClr val="tx1">
              <a:lumMod val="65000"/>
              <a:lumOff val="35000"/>
              <a:alpha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FF3C5B18883D4E21973B57C2EEED7FD1" version="1.0.0">
  <systemFields>
    <field name="Objective-Id">
      <value order="0">A31792156</value>
    </field>
    <field name="Objective-Title">
      <value order="0">2020-10-14 All Energy - Marine Energy session presentation - no slide notes</value>
    </field>
    <field name="Objective-Description">
      <value order="0"/>
    </field>
    <field name="Objective-CreationStamp">
      <value order="0">2020-10-12T15:30:21Z</value>
    </field>
    <field name="Objective-IsApproved">
      <value order="0">false</value>
    </field>
    <field name="Objective-IsPublished">
      <value order="0">true</value>
    </field>
    <field name="Objective-DatePublished">
      <value order="0">2020-10-12T15:38:48Z</value>
    </field>
    <field name="Objective-ModificationStamp">
      <value order="0">2020-10-12T15:38:48Z</value>
    </field>
    <field name="Objective-Owner">
      <value order="0">Donovan, Helen (ESNR - Industrial Transformation Division)</value>
    </field>
    <field name="Objective-Path">
      <value order="0">Objective Global Folder:Business File Plan:Economy, Skills &amp; Natural Resources (ESNR):Economy, Skills &amp; Natural Resources (ESNR) - Business &amp; Regions - Industrial Strategy Division:1 - Save:ESNR - B&amp;R - Industrial Transformation Division - Industry Decarbonisation Energy &amp; Steel:ESNR - Business &amp; Regions -Thematic &amp; Foundation - Business Energy - Renewable Energy - 2019:Renewable Energy - Market Intelligence + Literature + Presentations</value>
    </field>
    <field name="Objective-Parent">
      <value order="0">Renewable Energy - Market Intelligence + Literature + Presentations</value>
    </field>
    <field name="Objective-State">
      <value order="0">Published</value>
    </field>
    <field name="Objective-VersionId">
      <value order="0">vA63173666</value>
    </field>
    <field name="Objective-Version">
      <value order="0">1.0</value>
    </field>
    <field name="Objective-VersionNumber">
      <value order="0">2</value>
    </field>
    <field name="Objective-VersionComment">
      <value order="0">Version 2</value>
    </field>
    <field name="Objective-FileNumber">
      <value order="0">qA1389833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Language">
        <value order="0">English (eng)</value>
      </field>
      <field name="Objective-Date Acquired">
        <value order="0"/>
      </field>
      <field name="Objective-What to Keep">
        <value order="0">No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21679</TotalTime>
  <Words>293</Words>
  <Application>Microsoft Office PowerPoint</Application>
  <PresentationFormat>Custom</PresentationFormat>
  <Paragraphs>44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Rhodri Jones</dc:creator>
  <cp:lastModifiedBy>Rampling, Jaime (RX)</cp:lastModifiedBy>
  <cp:revision>1615</cp:revision>
  <cp:lastPrinted>2017-10-11T12:23:12Z</cp:lastPrinted>
  <dcterms:created xsi:type="dcterms:W3CDTF">2012-12-17T11:58:04Z</dcterms:created>
  <dcterms:modified xsi:type="dcterms:W3CDTF">2020-10-13T08:36:59Z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A31792156</vt:lpwstr>
  </property>
  <property fmtid="{D5CDD505-2E9C-101B-9397-08002B2CF9AE}" pid="4" name="Objective-Title">
    <vt:lpwstr>2020-10-14 All Energy - Marine Energy session presentation - no slide notes</vt:lpwstr>
  </property>
  <property fmtid="{D5CDD505-2E9C-101B-9397-08002B2CF9AE}" pid="5" name="Objective-Comment">
    <vt:lpwstr/>
  </property>
  <property fmtid="{D5CDD505-2E9C-101B-9397-08002B2CF9AE}" pid="6" name="Objective-CreationStamp">
    <vt:filetime>2020-10-12T15:30:29Z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2020-10-12T15:38:48Z</vt:filetime>
  </property>
  <property fmtid="{D5CDD505-2E9C-101B-9397-08002B2CF9AE}" pid="10" name="Objective-ModificationStamp">
    <vt:filetime>2020-10-12T15:38:48Z</vt:filetime>
  </property>
  <property fmtid="{D5CDD505-2E9C-101B-9397-08002B2CF9AE}" pid="11" name="Objective-Owner">
    <vt:lpwstr>Donovan, Helen (ESNR - Industrial Transformation Division)</vt:lpwstr>
  </property>
  <property fmtid="{D5CDD505-2E9C-101B-9397-08002B2CF9AE}" pid="12" name="Objective-Path">
    <vt:lpwstr>Objective Global Folder:Business File Plan:Economy, Skills &amp; Natural Resources (ESNR):Economy, Skills &amp; Natural Resources (ESNR) - Business &amp; Regions - Industrial Strategy Division:1 - Save:ESNR - B&amp;R - Industrial Transformation Division - Industry Decarb</vt:lpwstr>
  </property>
  <property fmtid="{D5CDD505-2E9C-101B-9397-08002B2CF9AE}" pid="13" name="Objective-Parent">
    <vt:lpwstr>Renewable Energy - Market Intelligence + Literature + Presentations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r8>2</vt:r8>
  </property>
  <property fmtid="{D5CDD505-2E9C-101B-9397-08002B2CF9AE}" pid="17" name="Objective-VersionComment">
    <vt:lpwstr>Version 2</vt:lpwstr>
  </property>
  <property fmtid="{D5CDD505-2E9C-101B-9397-08002B2CF9AE}" pid="18" name="Objective-FileNumber">
    <vt:lpwstr/>
  </property>
  <property fmtid="{D5CDD505-2E9C-101B-9397-08002B2CF9AE}" pid="19" name="Objective-Classification">
    <vt:lpwstr>[Inherited - Official]</vt:lpwstr>
  </property>
  <property fmtid="{D5CDD505-2E9C-101B-9397-08002B2CF9AE}" pid="20" name="Objective-Caveats">
    <vt:lpwstr/>
  </property>
  <property fmtid="{D5CDD505-2E9C-101B-9397-08002B2CF9AE}" pid="21" name="Objective-Language [system]">
    <vt:lpwstr>English (eng)</vt:lpwstr>
  </property>
  <property fmtid="{D5CDD505-2E9C-101B-9397-08002B2CF9AE}" pid="22" name="Objective-Date Acquired [system]">
    <vt:lpwstr/>
  </property>
  <property fmtid="{D5CDD505-2E9C-101B-9397-08002B2CF9AE}" pid="23" name="Objective-What to Keep [system]">
    <vt:lpwstr>No</vt:lpwstr>
  </property>
  <property fmtid="{D5CDD505-2E9C-101B-9397-08002B2CF9AE}" pid="24" name="Objective-Official Translation [system]">
    <vt:lpwstr/>
  </property>
  <property fmtid="{D5CDD505-2E9C-101B-9397-08002B2CF9AE}" pid="25" name="Objective-Connect Creator [system]">
    <vt:lpwstr/>
  </property>
  <property fmtid="{D5CDD505-2E9C-101B-9397-08002B2CF9AE}" pid="26" name="Objective-Description">
    <vt:lpwstr/>
  </property>
  <property fmtid="{D5CDD505-2E9C-101B-9397-08002B2CF9AE}" pid="27" name="Objective-VersionId">
    <vt:lpwstr>vA63173666</vt:lpwstr>
  </property>
  <property fmtid="{D5CDD505-2E9C-101B-9397-08002B2CF9AE}" pid="28" name="Objective-Language">
    <vt:lpwstr>English (eng)</vt:lpwstr>
  </property>
  <property fmtid="{D5CDD505-2E9C-101B-9397-08002B2CF9AE}" pid="29" name="Objective-Date Acquired">
    <vt:lpwstr/>
  </property>
  <property fmtid="{D5CDD505-2E9C-101B-9397-08002B2CF9AE}" pid="30" name="Objective-What to Keep">
    <vt:lpwstr>No</vt:lpwstr>
  </property>
  <property fmtid="{D5CDD505-2E9C-101B-9397-08002B2CF9AE}" pid="31" name="Objective-Official Translation">
    <vt:lpwstr/>
  </property>
  <property fmtid="{D5CDD505-2E9C-101B-9397-08002B2CF9AE}" pid="32" name="Objective-Connect Creator">
    <vt:lpwstr/>
  </property>
</Properties>
</file>