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handoutMasterIdLst>
    <p:handoutMasterId r:id="rId9"/>
  </p:handoutMasterIdLst>
  <p:sldIdLst>
    <p:sldId id="269" r:id="rId4"/>
    <p:sldId id="268" r:id="rId5"/>
    <p:sldId id="1448" r:id="rId6"/>
    <p:sldId id="145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5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chart!$A$16</c:f>
              <c:strCache>
                <c:ptCount val="1"/>
                <c:pt idx="0">
                  <c:v>Remaining RE100 demand</c:v>
                </c:pt>
              </c:strCache>
            </c:strRef>
          </c:tx>
          <c:spPr>
            <a:solidFill>
              <a:srgbClr val="7FC6D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chart!$B$15:$F$15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chart!$B$16:$F$16</c:f>
              <c:numCache>
                <c:formatCode>_(* #,##0.00_);_(* \(#,##0.00\);_(* "-"??_);_(@_)</c:formatCode>
                <c:ptCount val="5"/>
                <c:pt idx="0">
                  <c:v>9.2430252079187802</c:v>
                </c:pt>
                <c:pt idx="1">
                  <c:v>9.0650184271414336</c:v>
                </c:pt>
                <c:pt idx="2">
                  <c:v>8.9560246376440276</c:v>
                </c:pt>
                <c:pt idx="3">
                  <c:v>8.8827318705191498</c:v>
                </c:pt>
                <c:pt idx="4">
                  <c:v>8.8312439982758679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A-445D-857A-7D23AF66466C}"/>
            </c:ext>
          </c:extLst>
        </c:ser>
        <c:ser>
          <c:idx val="1"/>
          <c:order val="1"/>
          <c:tx>
            <c:strRef>
              <c:f>chart!$A$17</c:f>
              <c:strCache>
                <c:ptCount val="1"/>
                <c:pt idx="0">
                  <c:v>CPPA RE100 demand</c:v>
                </c:pt>
              </c:strCache>
            </c:strRef>
          </c:tx>
          <c:spPr>
            <a:solidFill>
              <a:srgbClr val="EDD674"/>
            </a:solidFill>
            <a:ln>
              <a:noFill/>
            </a:ln>
            <a:effectLst/>
          </c:spPr>
          <c:invertIfNegative val="0"/>
          <c:cat>
            <c:numRef>
              <c:f>chart!$B$15:$F$15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chart!$B$17:$F$17</c:f>
              <c:numCache>
                <c:formatCode>0.000</c:formatCode>
                <c:ptCount val="5"/>
                <c:pt idx="0">
                  <c:v>1.4025599999999998</c:v>
                </c:pt>
                <c:pt idx="1">
                  <c:v>1.7978543999999999</c:v>
                </c:pt>
                <c:pt idx="2">
                  <c:v>1.7978543999999999</c:v>
                </c:pt>
                <c:pt idx="3">
                  <c:v>1.7978543999999999</c:v>
                </c:pt>
                <c:pt idx="4">
                  <c:v>1.7978543999999999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BA-445D-857A-7D23AF66466C}"/>
            </c:ext>
          </c:extLst>
        </c:ser>
        <c:ser>
          <c:idx val="2"/>
          <c:order val="2"/>
          <c:tx>
            <c:strRef>
              <c:f>chart!$A$18</c:f>
              <c:strCache>
                <c:ptCount val="1"/>
                <c:pt idx="0">
                  <c:v>Tier 1 onshore renewables pipeline (cumulative)</c:v>
                </c:pt>
              </c:strCache>
            </c:strRef>
          </c:tx>
          <c:spPr>
            <a:solidFill>
              <a:srgbClr val="F7B6AC">
                <a:lumMod val="90000"/>
              </a:srgbClr>
            </a:solidFill>
            <a:ln>
              <a:noFill/>
            </a:ln>
            <a:effectLst/>
          </c:spPr>
          <c:invertIfNegative val="0"/>
          <c:cat>
            <c:numRef>
              <c:f>chart!$B$15:$F$15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chart!$B$18:$F$18</c:f>
              <c:numCache>
                <c:formatCode>General</c:formatCode>
                <c:ptCount val="5"/>
                <c:pt idx="0">
                  <c:v>5.6977508903399992</c:v>
                </c:pt>
                <c:pt idx="1">
                  <c:v>9.0751223831400001</c:v>
                </c:pt>
                <c:pt idx="2">
                  <c:v>12.926807356464</c:v>
                </c:pt>
                <c:pt idx="3">
                  <c:v>15.354249961896</c:v>
                </c:pt>
                <c:pt idx="4">
                  <c:v>17.877863301407999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BA-445D-857A-7D23AF66466C}"/>
            </c:ext>
          </c:extLst>
        </c:ser>
        <c:ser>
          <c:idx val="3"/>
          <c:order val="3"/>
          <c:tx>
            <c:strRef>
              <c:f>chart!$A$19</c:f>
              <c:strCache>
                <c:ptCount val="1"/>
                <c:pt idx="0">
                  <c:v>Tier 1 offshore wind projects pipeline (cumulative)</c:v>
                </c:pt>
              </c:strCache>
            </c:strRef>
          </c:tx>
          <c:spPr>
            <a:solidFill>
              <a:srgbClr val="D3DFBD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chart!$B$15:$F$15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chart!$B$19:$F$19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8.7205800000000018</c:v>
                </c:pt>
                <c:pt idx="3">
                  <c:v>17.633880000000001</c:v>
                </c:pt>
                <c:pt idx="4">
                  <c:v>24.379080000000002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BA-445D-857A-7D23AF664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4184127"/>
        <c:axId val="1209569295"/>
      </c:barChart>
      <c:catAx>
        <c:axId val="119418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569295"/>
        <c:crosses val="autoZero"/>
        <c:auto val="1"/>
        <c:lblAlgn val="ctr"/>
        <c:lblOffset val="100"/>
        <c:noMultiLvlLbl val="0"/>
      </c:catAx>
      <c:valAx>
        <c:axId val="120956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 TWh/year</a:t>
                </a:r>
              </a:p>
            </c:rich>
          </c:tx>
          <c:layout>
            <c:manualLayout>
              <c:xMode val="edge"/>
              <c:yMode val="edge"/>
              <c:x val="1.0383738691021079E-2"/>
              <c:y val="0.35333701532170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18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379771300493627E-4"/>
          <c:y val="0.86147067831471147"/>
          <c:w val="0.9992123146247639"/>
          <c:h val="0.13547383917527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B5BEEB-B479-4655-82DB-2A19966376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04017-53AD-43C5-9AAE-F56EFDFA0C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73539-E404-4D2C-B92B-D99963B29EF4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AEC1D-284E-4B33-9912-D7911D6E9D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5E283-66EF-4DFA-8639-9E9E81AB8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3ED4-ECDD-4FB7-91AF-C0E3ED11B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7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BB87-F47A-422F-911C-2F6636959E14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D7AA-AD07-4790-82AA-D1597EC97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6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5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7FBDB9-CCB4-44BA-8539-DA3892293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0" y="718457"/>
            <a:ext cx="5492935" cy="27246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“This is a slide that </a:t>
            </a:r>
            <a:br>
              <a:rPr lang="en-GB" dirty="0"/>
            </a:br>
            <a:r>
              <a:rPr lang="en-GB" dirty="0"/>
              <a:t>has a large quote </a:t>
            </a:r>
            <a:br>
              <a:rPr lang="en-GB" dirty="0"/>
            </a:br>
            <a:r>
              <a:rPr lang="en-GB" dirty="0"/>
              <a:t>for emphasis.”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55BDAD-F394-4F44-B2F9-1126F004D0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1" y="718456"/>
            <a:ext cx="5570690" cy="525555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9CD23BD-1B6D-40D1-A50C-39592555B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44061" y="6465173"/>
            <a:ext cx="2057400" cy="365125"/>
          </a:xfrm>
        </p:spPr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4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84A19F-3867-4582-A9DF-33380F3541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861" y="1602000"/>
            <a:ext cx="8057540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FFBC1A-9362-4E9A-82C3-F2999909D2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4859" y="2182791"/>
            <a:ext cx="8057541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FC8EB3-AB79-4A10-B350-5BCE5340B7D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4859" y="3344373"/>
            <a:ext cx="8057542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21E389-B213-4284-99DF-B938B5F6954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4857" y="2763582"/>
            <a:ext cx="8057543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Telephone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E91DC18-1E9C-4FE7-A151-1B9EBCA89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06739" y="6492875"/>
            <a:ext cx="2057400" cy="365125"/>
          </a:xfrm>
        </p:spPr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87C6BB6-4332-4BC4-B28D-08CE8994A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80" y="273600"/>
            <a:ext cx="11117383" cy="11448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Contact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6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D5F2022-45E0-4CD3-BA13-3AE67669F3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10977465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Contact Us</a:t>
            </a:r>
            <a:endParaRPr lang="en-GB" dirty="0"/>
          </a:p>
        </p:txBody>
      </p:sp>
      <p:pic>
        <p:nvPicPr>
          <p:cNvPr id="3" name="Graphic 2" descr="Email">
            <a:extLst>
              <a:ext uri="{FF2B5EF4-FFF2-40B4-BE49-F238E27FC236}">
                <a16:creationId xmlns:a16="http://schemas.microsoft.com/office/drawing/2014/main" id="{773B7A5E-DB24-4B6F-A547-FCE0402B3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82" y="4296512"/>
            <a:ext cx="314793" cy="314793"/>
          </a:xfrm>
          <a:prstGeom prst="rect">
            <a:avLst/>
          </a:prstGeom>
        </p:spPr>
      </p:pic>
      <p:pic>
        <p:nvPicPr>
          <p:cNvPr id="4" name="Graphic 3" descr="Telephone">
            <a:extLst>
              <a:ext uri="{FF2B5EF4-FFF2-40B4-BE49-F238E27FC236}">
                <a16:creationId xmlns:a16="http://schemas.microsoft.com/office/drawing/2014/main" id="{917C04D2-00EC-4AEB-B8BC-41BDD23DF8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160" y="4844157"/>
            <a:ext cx="314793" cy="314793"/>
          </a:xfrm>
          <a:prstGeom prst="rect">
            <a:avLst/>
          </a:prstGeom>
        </p:spPr>
      </p:pic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3C698680-D7D9-4FCD-B42C-BB76EE46C8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200" y="5391802"/>
            <a:ext cx="314793" cy="314793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1A10C44-598B-494E-810E-9E8A3A331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528" y="4296512"/>
            <a:ext cx="6670919" cy="31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solidFill>
                  <a:srgbClr val="D9EEF4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650">
                <a:solidFill>
                  <a:srgbClr val="D9EEF4"/>
                </a:solidFill>
                <a:latin typeface="Georgia" panose="02040502050405020303" pitchFamily="18" charset="0"/>
              </a:defRPr>
            </a:lvl2pPr>
            <a:lvl3pPr marL="6858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3pPr>
            <a:lvl4pPr marL="10287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4pPr>
            <a:lvl5pPr marL="13716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endParaRPr lang="en-GB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0DD5C2A-764B-462C-AABE-98EE8A53E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528" y="4844156"/>
            <a:ext cx="6670919" cy="31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solidFill>
                  <a:srgbClr val="D9EEF4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650">
                <a:solidFill>
                  <a:srgbClr val="D9EEF4"/>
                </a:solidFill>
                <a:latin typeface="Georgia" panose="02040502050405020303" pitchFamily="18" charset="0"/>
              </a:defRPr>
            </a:lvl2pPr>
            <a:lvl3pPr marL="6858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3pPr>
            <a:lvl4pPr marL="10287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4pPr>
            <a:lvl5pPr marL="13716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endParaRPr lang="en-GB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2FE35BA-C47B-46C1-9926-F4460C7932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2528" y="5391800"/>
            <a:ext cx="6670919" cy="31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solidFill>
                  <a:srgbClr val="D9EEF4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650">
                <a:solidFill>
                  <a:srgbClr val="D9EEF4"/>
                </a:solidFill>
                <a:latin typeface="Georgia" panose="02040502050405020303" pitchFamily="18" charset="0"/>
              </a:defRPr>
            </a:lvl2pPr>
            <a:lvl3pPr marL="6858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3pPr>
            <a:lvl4pPr marL="10287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4pPr>
            <a:lvl5pPr marL="1371600" indent="0">
              <a:buNone/>
              <a:defRPr>
                <a:solidFill>
                  <a:srgbClr val="D9EEF4"/>
                </a:solidFill>
                <a:latin typeface="FreightDisp Pro Bold" panose="02000803090000020004" pitchFamily="50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4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E9F83-BC83-4492-BCC2-000499FEA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187" y="6126482"/>
            <a:ext cx="380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87" y="495849"/>
            <a:ext cx="3451043" cy="39670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2846158"/>
            <a:ext cx="10756900" cy="1143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rgbClr val="D9EEF4"/>
                </a:solidFill>
              </a:defRPr>
            </a:lvl1pPr>
          </a:lstStyle>
          <a:p>
            <a:r>
              <a:rPr lang="en-US" dirty="0"/>
              <a:t>Main title of presentation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94323"/>
            <a:ext cx="3784600" cy="60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-25000">
                <a:solidFill>
                  <a:schemeClr val="bg2"/>
                </a:solidFill>
                <a:latin typeface="FreightDisp Pro Light" panose="02000606080000090004" pitchFamily="50" charset="0"/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938932"/>
            <a:ext cx="3784600" cy="362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-250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Author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07187" y="6126482"/>
            <a:ext cx="380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7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188" y="6126482"/>
            <a:ext cx="3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07188" y="6126482"/>
            <a:ext cx="3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8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5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842" y="1602000"/>
            <a:ext cx="10715357" cy="4465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7842" y="273600"/>
            <a:ext cx="1071535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284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9B6FE6D-0E83-4235-899F-FBD0E45AB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842" y="273600"/>
            <a:ext cx="1071535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61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842" y="1881982"/>
            <a:ext cx="10715359" cy="30519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4800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27842" y="5248275"/>
            <a:ext cx="10715359" cy="844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27842" y="1600201"/>
            <a:ext cx="10715359" cy="2817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Figure XX: Caption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27842" y="4972051"/>
            <a:ext cx="10715359" cy="2381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533256F-BB67-4F56-96F5-16B22D5F8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842" y="273600"/>
            <a:ext cx="1071535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32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513F2E-3469-456C-8644-9376E7BA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846158"/>
            <a:ext cx="10921483" cy="1143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rgbClr val="D9EEF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Main title of presentation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901E254-3160-4067-8E21-876A05908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194322"/>
            <a:ext cx="2838450" cy="60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-2500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174EDDA-8F7A-444C-AD63-D4378B263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938931"/>
            <a:ext cx="2838450" cy="362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48041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49187" y="1602000"/>
            <a:ext cx="5294013" cy="44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6EDAB5-FFBA-4998-83F6-86E34994B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842" y="273600"/>
            <a:ext cx="1071535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8CDC6F-C58D-4787-9966-A821AAE3898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7841" y="1602000"/>
            <a:ext cx="5294013" cy="44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69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(with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49187" y="1897379"/>
            <a:ext cx="5294013" cy="39050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4000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49187" y="1600200"/>
            <a:ext cx="5294013" cy="273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Figure XX: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49187" y="5826076"/>
            <a:ext cx="5294013" cy="238125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27842" y="1602000"/>
            <a:ext cx="5280599" cy="44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8E62A29-9211-4240-9DC3-FBE21AFC7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842" y="273600"/>
            <a:ext cx="1071535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930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0414" y="273051"/>
            <a:ext cx="4431700" cy="3170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“This is a slide that </a:t>
            </a:r>
            <a:br>
              <a:rPr lang="en-GB" dirty="0"/>
            </a:br>
            <a:r>
              <a:rPr lang="en-GB" dirty="0"/>
              <a:t>has a large quote </a:t>
            </a:r>
            <a:br>
              <a:rPr lang="en-GB" dirty="0"/>
            </a:br>
            <a:r>
              <a:rPr lang="en-GB" dirty="0"/>
              <a:t>for emphasis.”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25242" y="273050"/>
            <a:ext cx="6089431" cy="579427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60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815" y="1602000"/>
            <a:ext cx="10743387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99813" y="2182791"/>
            <a:ext cx="10743388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9812" y="3344373"/>
            <a:ext cx="10743389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99810" y="2763582"/>
            <a:ext cx="10743391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Telephone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99813" y="492057"/>
            <a:ext cx="1074349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000" dirty="0">
                <a:latin typeface="+mj-lt"/>
              </a:rPr>
              <a:t>Contact details</a:t>
            </a:r>
            <a:endParaRPr lang="en-GB" sz="4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36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E9F83-BC83-4492-BCC2-000499FEA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8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2080"/>
            <a:ext cx="12192000" cy="5455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187" y="6126482"/>
            <a:ext cx="380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87" y="495849"/>
            <a:ext cx="2542183" cy="39670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2846158"/>
            <a:ext cx="10756900" cy="1143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rgbClr val="D9EEF4"/>
                </a:solidFill>
              </a:defRPr>
            </a:lvl1pPr>
          </a:lstStyle>
          <a:p>
            <a:r>
              <a:rPr lang="en-US" dirty="0"/>
              <a:t>Main Title of Presentation</a:t>
            </a:r>
            <a:br>
              <a:rPr lang="en-US" dirty="0"/>
            </a:br>
            <a:r>
              <a:rPr lang="en-US" dirty="0"/>
              <a:t>(Proper Case)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94323"/>
            <a:ext cx="3784600" cy="60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-25000">
                <a:solidFill>
                  <a:schemeClr val="bg2"/>
                </a:solidFill>
                <a:latin typeface="FreightDisp Pro Light" panose="02000606080000090004" pitchFamily="50" charset="0"/>
              </a:defRPr>
            </a:lvl1pPr>
          </a:lstStyle>
          <a:p>
            <a:pPr lvl="0"/>
            <a:r>
              <a:rPr lang="en-GB" dirty="0"/>
              <a:t>Day, Month, 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938932"/>
            <a:ext cx="3784600" cy="362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-250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Author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07187" y="6126482"/>
            <a:ext cx="380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21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188" y="6126482"/>
            <a:ext cx="3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(Proper Case)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4796" y="6252068"/>
            <a:ext cx="461571" cy="3123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07188" y="6126482"/>
            <a:ext cx="3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E94A34"/>
                </a:solidFill>
                <a:latin typeface="+mn-lt"/>
              </a:rPr>
              <a:t>HELPING YOU MAKE SENSE OF THE ENERGY AND WATER SECTORS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546204" y="6035040"/>
            <a:ext cx="109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01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2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2" y="1602000"/>
            <a:ext cx="10715357" cy="4465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7842" y="273600"/>
            <a:ext cx="1071535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1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00413" y="273600"/>
            <a:ext cx="10756800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5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D5F2022-45E0-4CD3-BA13-3AE67669F3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10977465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928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2453" y="1881982"/>
            <a:ext cx="10700747" cy="30519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4800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42453" y="5248275"/>
            <a:ext cx="10700747" cy="723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42453" y="1600201"/>
            <a:ext cx="10700747" cy="2817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Figure XX: Caption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42453" y="4972051"/>
            <a:ext cx="10700747" cy="2381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42453" y="273600"/>
            <a:ext cx="1070074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5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8440" y="1602000"/>
            <a:ext cx="5280000" cy="44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149187" y="1602000"/>
            <a:ext cx="5280000" cy="44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28440" y="273600"/>
            <a:ext cx="1070074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02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(with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49187" y="1897379"/>
            <a:ext cx="5280000" cy="39050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4000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49187" y="1600200"/>
            <a:ext cx="5280000" cy="273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E94A34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Figure XX: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49187" y="5826076"/>
            <a:ext cx="5280000" cy="238125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28440" y="1602000"/>
            <a:ext cx="5280000" cy="44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28440" y="273600"/>
            <a:ext cx="10700747" cy="114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24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0414" y="273051"/>
            <a:ext cx="4431700" cy="31700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“This is a slide that </a:t>
            </a:r>
            <a:br>
              <a:rPr lang="en-GB" dirty="0"/>
            </a:br>
            <a:r>
              <a:rPr lang="en-GB" dirty="0"/>
              <a:t>has a large quote </a:t>
            </a:r>
            <a:br>
              <a:rPr lang="en-GB" dirty="0"/>
            </a:br>
            <a:r>
              <a:rPr lang="en-GB" dirty="0"/>
              <a:t>for emphasis.”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25242" y="273050"/>
            <a:ext cx="6089431" cy="579427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09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815" y="1602000"/>
            <a:ext cx="10743387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99813" y="2182791"/>
            <a:ext cx="10743388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9812" y="3344373"/>
            <a:ext cx="10743389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99810" y="2763582"/>
            <a:ext cx="10743391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Telephone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99813" y="492057"/>
            <a:ext cx="1074349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000" dirty="0">
                <a:latin typeface="+mj-lt"/>
              </a:rPr>
              <a:t>Contact Details</a:t>
            </a:r>
            <a:endParaRPr lang="en-GB" sz="4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3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17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8A2020-DF48-498C-A90D-AE5522DB5D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881" y="1602000"/>
            <a:ext cx="11117384" cy="4465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1DC879B-6B0F-42E2-9E12-995A70BDE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80" y="273600"/>
            <a:ext cx="11117383" cy="11448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0F0F94F-219F-4F16-8FB4-1258EBF04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06739" y="6492875"/>
            <a:ext cx="2057400" cy="365125"/>
          </a:xfrm>
        </p:spPr>
        <p:txBody>
          <a:bodyPr/>
          <a:lstStyle/>
          <a:p>
            <a:fld id="{DCA3E754-227E-4382-80C9-96FD48659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54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DFF8A-47B9-4468-86AE-0856B427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1147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177819B4-8FBE-4AA4-9588-0C1DC393CFF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307C0A-4F00-4766-8A68-9C47F65D0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80" y="273600"/>
            <a:ext cx="11117383" cy="11448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7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646DB-3F5F-44F1-A3F5-6C0DA0092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3C6780-3297-41E1-8E9F-AA95EF3127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916" y="1609617"/>
            <a:ext cx="2817812" cy="1125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800" b="1" dirty="0"/>
              <a:t>Name</a:t>
            </a:r>
          </a:p>
          <a:p>
            <a:pPr lvl="0"/>
            <a:r>
              <a:rPr lang="en-GB" sz="1800" b="0" dirty="0"/>
              <a:t>Position</a:t>
            </a:r>
          </a:p>
          <a:p>
            <a:pPr lvl="0"/>
            <a:r>
              <a:rPr lang="en-GB" dirty="0"/>
              <a:t>E-mail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012588F-842F-42D2-B59A-CEC5A6F881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254" y="1609801"/>
            <a:ext cx="865188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0889CC-DF9F-4B4A-BFB6-4EBBF96CB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1864" y="3222364"/>
            <a:ext cx="2817812" cy="1125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800" b="1" dirty="0"/>
              <a:t>Name</a:t>
            </a:r>
          </a:p>
          <a:p>
            <a:pPr lvl="0"/>
            <a:r>
              <a:rPr lang="en-GB" sz="1800" b="0" dirty="0"/>
              <a:t>Position</a:t>
            </a:r>
          </a:p>
          <a:p>
            <a:pPr lvl="0"/>
            <a:r>
              <a:rPr lang="en-GB" dirty="0"/>
              <a:t>E-mail 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C8195FB0-8464-4BC9-8FE1-35909BC458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4202" y="3222548"/>
            <a:ext cx="865188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1D63EBF-0EEF-468E-97E3-EFB6DA4025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1864" y="1609617"/>
            <a:ext cx="2817812" cy="1125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800" b="1" dirty="0"/>
              <a:t>Name</a:t>
            </a:r>
          </a:p>
          <a:p>
            <a:pPr lvl="0"/>
            <a:r>
              <a:rPr lang="en-GB" sz="1800" b="0" dirty="0"/>
              <a:t>Position</a:t>
            </a:r>
          </a:p>
          <a:p>
            <a:pPr lvl="0"/>
            <a:r>
              <a:rPr lang="en-GB" dirty="0"/>
              <a:t>E-mail </a:t>
            </a:r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5C321B91-0FF9-4A5E-A753-F416469461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4202" y="1609801"/>
            <a:ext cx="865188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65018017-D9FE-4DC5-9E1F-BD29866D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3916" y="3222180"/>
            <a:ext cx="2817812" cy="1125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z="1800" b="1" dirty="0"/>
              <a:t>Name</a:t>
            </a:r>
          </a:p>
          <a:p>
            <a:pPr lvl="0"/>
            <a:r>
              <a:rPr lang="en-GB" sz="1800" b="0" dirty="0"/>
              <a:t>Position</a:t>
            </a:r>
          </a:p>
          <a:p>
            <a:pPr lvl="0"/>
            <a:r>
              <a:rPr lang="en-GB" dirty="0"/>
              <a:t>E-mail </a:t>
            </a:r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E5662020-57C0-4B90-B4D6-9F26F13941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6254" y="3222364"/>
            <a:ext cx="865188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971DB288-C86B-4E21-9B77-81327851B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80" y="273600"/>
            <a:ext cx="11117383" cy="11448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About your presenters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82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DFF8A-47B9-4468-86AE-0856B427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1147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177819B4-8FBE-4AA4-9588-0C1DC393CFF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51B95B-F7B7-4959-B765-D2B0DD2035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881" y="1881981"/>
            <a:ext cx="11108054" cy="30519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4800">
                <a:solidFill>
                  <a:srgbClr val="E94A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D52392-F920-4312-AD3D-AF312F7ADE4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5881" y="5248275"/>
            <a:ext cx="11108054" cy="84495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2C8E9-36F8-497A-90AE-4ACC21EB13B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5881" y="1600200"/>
            <a:ext cx="11108054" cy="2817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E94A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Figure XX: Caption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A72BA-FB48-4AC6-B6B2-90D48434ED8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5881" y="4972050"/>
            <a:ext cx="11108054" cy="2381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Proxima Nova" panose="02000506030000020004" pitchFamily="2" charset="0"/>
              <a:buChar char="–"/>
              <a:defRPr sz="14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5D53909-39C9-47F6-8B67-8B896DC9C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81" y="273600"/>
            <a:ext cx="11108054" cy="11448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0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082BB-4CF7-40AE-938A-3D3856C6A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57" y="170432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1D8C0-B67D-459F-BD9F-D68AE6FF8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145" y="1704327"/>
            <a:ext cx="529511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F998D-A029-4B38-A866-CB4A3D67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177819B4-8FBE-4AA4-9588-0C1DC393CFF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324DE50-E811-4015-90B2-E11AD18B0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880" y="273600"/>
            <a:ext cx="11117383" cy="11448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6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0BD9F-89C2-405A-BF19-B92CD04F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10" y="273600"/>
            <a:ext cx="8067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428C724-4033-404B-8CD1-C7E93245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673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CA3E754-227E-4382-80C9-96FD486590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2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0" r:id="rId3"/>
    <p:sldLayoutId id="2147483649" r:id="rId4"/>
    <p:sldLayoutId id="2147483655" r:id="rId5"/>
    <p:sldLayoutId id="2147483654" r:id="rId6"/>
    <p:sldLayoutId id="2147483660" r:id="rId7"/>
    <p:sldLayoutId id="2147483656" r:id="rId8"/>
    <p:sldLayoutId id="2147483652" r:id="rId9"/>
    <p:sldLayoutId id="2147483657" r:id="rId10"/>
    <p:sldLayoutId id="2147483658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356" y="6333834"/>
            <a:ext cx="2686312" cy="12123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945120" y="6265545"/>
            <a:ext cx="3515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latin typeface="+mn-lt"/>
              </a:rPr>
              <a:t>www.cornwall-insight.com</a:t>
            </a:r>
          </a:p>
        </p:txBody>
      </p:sp>
      <p:pic>
        <p:nvPicPr>
          <p:cNvPr id="11" name="Picture 1" descr="Generic slide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1" y="6093619"/>
            <a:ext cx="109251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Generic slide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1" y="6093619"/>
            <a:ext cx="109251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413" y="273600"/>
            <a:ext cx="107568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00000" y="6475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CA3E754-227E-4382-80C9-96FD486590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919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356" y="6333835"/>
            <a:ext cx="1422185" cy="9618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945120" y="6265545"/>
            <a:ext cx="3515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latin typeface="+mn-lt"/>
              </a:rPr>
              <a:t>www.cornwall-insight.com</a:t>
            </a:r>
          </a:p>
        </p:txBody>
      </p:sp>
      <p:pic>
        <p:nvPicPr>
          <p:cNvPr id="11" name="Picture 1" descr="Generic slide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1" y="6093619"/>
            <a:ext cx="109251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Generic slide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1" y="6093619"/>
            <a:ext cx="109251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413" y="273600"/>
            <a:ext cx="107568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Enter Title (Proper Case)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00000" y="6475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CA3E754-227E-4382-80C9-96FD486590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49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ightDispBold" pitchFamily="2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01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073211-6C14-4618-B615-D3ABFCED49A1}"/>
              </a:ext>
            </a:extLst>
          </p:cNvPr>
          <p:cNvSpPr txBox="1">
            <a:spLocks/>
          </p:cNvSpPr>
          <p:nvPr/>
        </p:nvSpPr>
        <p:spPr>
          <a:xfrm>
            <a:off x="981635" y="4810057"/>
            <a:ext cx="2983073" cy="1627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n-NO" sz="1800" b="1" dirty="0"/>
              <a:t>James Brabben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n-NO" sz="1800" dirty="0"/>
              <a:t>Wholesale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n-NO" sz="1200" dirty="0"/>
              <a:t>j.brabben@cornwall-insight.com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A0E1E5-E23D-4161-9B0F-EEE5B3E1B232}"/>
              </a:ext>
            </a:extLst>
          </p:cNvPr>
          <p:cNvSpPr txBox="1">
            <a:spLocks/>
          </p:cNvSpPr>
          <p:nvPr/>
        </p:nvSpPr>
        <p:spPr>
          <a:xfrm>
            <a:off x="545881" y="351692"/>
            <a:ext cx="8036518" cy="983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D7107-213C-4262-BBF1-32476DA4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81" y="1233986"/>
            <a:ext cx="2248782" cy="3152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4A6C0F-19F0-4B8D-B741-77E6C37C7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54" y="843639"/>
            <a:ext cx="7539065" cy="52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6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C4F53B-F690-4833-81DE-675AEDE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view on the potential new build CPPA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9CCA1-BCBD-4676-B720-E30D955A3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E754-227E-4382-80C9-96FD48659006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0CCD2-4616-4987-9857-1D5DEEC15948}"/>
              </a:ext>
            </a:extLst>
          </p:cNvPr>
          <p:cNvSpPr txBox="1"/>
          <p:nvPr/>
        </p:nvSpPr>
        <p:spPr>
          <a:xfrm>
            <a:off x="7555130" y="5776918"/>
            <a:ext cx="4156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i="1" dirty="0">
                <a:solidFill>
                  <a:srgbClr val="485C6D"/>
                </a:solidFill>
                <a:cs typeface="Arial" panose="020B0604020202020204" pitchFamily="34" charset="0"/>
              </a:rPr>
              <a:t>Source: Cornwall Insight Renewable Pipeline Tracker</a:t>
            </a:r>
            <a:endParaRPr lang="en-GB" sz="1600" b="1" i="1" dirty="0">
              <a:solidFill>
                <a:srgbClr val="485C6D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EDDE8-0778-4908-AC23-A11A6FB224C9}"/>
              </a:ext>
            </a:extLst>
          </p:cNvPr>
          <p:cNvSpPr txBox="1"/>
          <p:nvPr/>
        </p:nvSpPr>
        <p:spPr>
          <a:xfrm>
            <a:off x="1097316" y="1333574"/>
            <a:ext cx="9515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E94A34"/>
                </a:solidFill>
                <a:cs typeface="Arial" panose="020B0604020202020204" pitchFamily="34" charset="0"/>
              </a:rPr>
              <a:t>Signed CPPA volumes, RE100 demand and cumulative onshore and offshore construction pipeline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6DE2BD-691C-4FDD-9AB6-402C1C3D9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902992"/>
              </p:ext>
            </p:extLst>
          </p:nvPr>
        </p:nvGraphicFramePr>
        <p:xfrm>
          <a:off x="545880" y="1657927"/>
          <a:ext cx="11117383" cy="415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1C9E83-9976-44E7-82A6-44038D1356EA}"/>
              </a:ext>
            </a:extLst>
          </p:cNvPr>
          <p:cNvSpPr/>
          <p:nvPr/>
        </p:nvSpPr>
        <p:spPr>
          <a:xfrm>
            <a:off x="3255818" y="1850100"/>
            <a:ext cx="5421961" cy="1299500"/>
          </a:xfrm>
          <a:prstGeom prst="round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Supply side by 2030: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GB" sz="1400" kern="0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ew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 offshore developments could total ~80TWh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0" baseline="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New onshore developments could total ~22TWh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0" baseline="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Deployment is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 below Net Zero targets seen in FES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>
            <a:extLst>
              <a:ext uri="{FF2B5EF4-FFF2-40B4-BE49-F238E27FC236}">
                <a16:creationId xmlns:a16="http://schemas.microsoft.com/office/drawing/2014/main" id="{EE50C948-9EEE-48C2-8780-5DCDDBD46876}"/>
              </a:ext>
            </a:extLst>
          </p:cNvPr>
          <p:cNvSpPr>
            <a:spLocks noChangeAspect="1"/>
          </p:cNvSpPr>
          <p:nvPr/>
        </p:nvSpPr>
        <p:spPr>
          <a:xfrm>
            <a:off x="6952753" y="1309751"/>
            <a:ext cx="1361951" cy="1350376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85C6D"/>
              </a:solidFill>
              <a:effectLst/>
              <a:uLnTx/>
              <a:uFillTx/>
              <a:latin typeface="Proxima Nova"/>
              <a:ea typeface="+mn-ea"/>
              <a:cs typeface="+mn-cs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0C548E9-F701-4E38-B16F-90AB79B4B82D}"/>
              </a:ext>
            </a:extLst>
          </p:cNvPr>
          <p:cNvCxnSpPr>
            <a:cxnSpLocks/>
          </p:cNvCxnSpPr>
          <p:nvPr/>
        </p:nvCxnSpPr>
        <p:spPr>
          <a:xfrm flipV="1">
            <a:off x="2752892" y="1589917"/>
            <a:ext cx="6012417" cy="3365984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959323E-ACE3-4583-83C4-1C3C04C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How could the corporate/generator imbalance be addressed?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36544-1F3E-44B5-A7E9-5A0F3C299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3E754-227E-4382-80C9-96FD486590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5C6D"/>
                </a:solidFill>
                <a:effectLst/>
                <a:uLnTx/>
                <a:uFillTx/>
                <a:latin typeface="Proxima Nova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5C6D"/>
              </a:solidFill>
              <a:effectLst/>
              <a:uLnTx/>
              <a:uFillTx/>
              <a:latin typeface="Proxima Nova"/>
              <a:ea typeface="+mn-ea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533850-9550-4B21-B1BF-935B3F2AE20B}"/>
              </a:ext>
            </a:extLst>
          </p:cNvPr>
          <p:cNvGrpSpPr/>
          <p:nvPr/>
        </p:nvGrpSpPr>
        <p:grpSpPr>
          <a:xfrm>
            <a:off x="1477078" y="4500078"/>
            <a:ext cx="7577200" cy="1450129"/>
            <a:chOff x="1904622" y="4366443"/>
            <a:chExt cx="7070083" cy="14180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14C64CF-CDA6-457F-998A-1995C920E5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4719" y="4366443"/>
              <a:ext cx="1270800" cy="1260000"/>
            </a:xfrm>
            <a:prstGeom prst="ellipse">
              <a:avLst/>
            </a:prstGeom>
            <a:solidFill>
              <a:schemeClr val="accent1">
                <a:alpha val="91000"/>
              </a:schemeClr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85C6D"/>
                </a:solidFill>
                <a:effectLst/>
                <a:uLnTx/>
                <a:uFillTx/>
                <a:latin typeface="Proxima Nova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A3A1A1-6E2C-48E2-A033-7424476D5321}"/>
                </a:ext>
              </a:extLst>
            </p:cNvPr>
            <p:cNvSpPr/>
            <p:nvPr/>
          </p:nvSpPr>
          <p:spPr>
            <a:xfrm>
              <a:off x="3234140" y="5131785"/>
              <a:ext cx="5740565" cy="652737"/>
            </a:xfrm>
            <a:prstGeom prst="rect">
              <a:avLst/>
            </a:prstGeom>
          </p:spPr>
          <p:txBody>
            <a:bodyPr wrap="square" lIns="182880" rIns="182880" bIns="4572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Public sector demand- 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 least ~60TWh of public sector demand that could be incentivised and educated on the value of CPPAs. Many councils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hav</a:t>
              </a:r>
              <a:r>
                <a:rPr lang="en-US" sz="1400" dirty="0">
                  <a:solidFill>
                    <a:srgbClr val="48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set net zero targets and declared climate emergencies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85C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2D4E76E-5497-4A6E-99ED-2B6888A7F791}"/>
                </a:ext>
              </a:extLst>
            </p:cNvPr>
            <p:cNvSpPr/>
            <p:nvPr/>
          </p:nvSpPr>
          <p:spPr>
            <a:xfrm>
              <a:off x="1904622" y="4424084"/>
              <a:ext cx="385040" cy="3850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Proxima Nova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052F-1A61-4D1A-8723-44147BDED499}"/>
              </a:ext>
            </a:extLst>
          </p:cNvPr>
          <p:cNvGrpSpPr/>
          <p:nvPr/>
        </p:nvGrpSpPr>
        <p:grpSpPr>
          <a:xfrm>
            <a:off x="3568241" y="3423329"/>
            <a:ext cx="7107477" cy="1476372"/>
            <a:chOff x="3224574" y="3653252"/>
            <a:chExt cx="6631796" cy="144374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F761704-2624-40DA-BA7E-62273DFC0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7918" y="3716875"/>
              <a:ext cx="12708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85C6D"/>
                </a:solidFill>
                <a:effectLst/>
                <a:uLnTx/>
                <a:uFillTx/>
                <a:latin typeface="Proxima Nova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86F9F6-7106-4C1F-8AC9-619B4DBB7462}"/>
                </a:ext>
              </a:extLst>
            </p:cNvPr>
            <p:cNvSpPr/>
            <p:nvPr/>
          </p:nvSpPr>
          <p:spPr>
            <a:xfrm>
              <a:off x="4405678" y="4631738"/>
              <a:ext cx="5450692" cy="465256"/>
            </a:xfrm>
            <a:prstGeom prst="rect">
              <a:avLst/>
            </a:prstGeom>
          </p:spPr>
          <p:txBody>
            <a:bodyPr wrap="square" lIns="182880" rIns="182880" bIns="4572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SME sector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Could SME sector be incentivised to take up corporate contracts? Concerns continue around credit/ long-term offtake ability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85C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78B4CB-B906-4E34-9A6E-C1AF630F155E}"/>
                </a:ext>
              </a:extLst>
            </p:cNvPr>
            <p:cNvSpPr/>
            <p:nvPr/>
          </p:nvSpPr>
          <p:spPr>
            <a:xfrm>
              <a:off x="3224574" y="3653252"/>
              <a:ext cx="385040" cy="385040"/>
            </a:xfrm>
            <a:prstGeom prst="ellips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Proxima Nova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7412B-EB9F-4BDE-B332-570071D0305A}"/>
              </a:ext>
            </a:extLst>
          </p:cNvPr>
          <p:cNvGrpSpPr/>
          <p:nvPr/>
        </p:nvGrpSpPr>
        <p:grpSpPr>
          <a:xfrm>
            <a:off x="5288851" y="2399709"/>
            <a:ext cx="6278661" cy="1764293"/>
            <a:chOff x="4489067" y="2898565"/>
            <a:chExt cx="5858449" cy="17252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40DA5D-6B66-4DDE-86D0-D7BE55A10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6806" y="2986056"/>
              <a:ext cx="1270800" cy="1260000"/>
            </a:xfrm>
            <a:prstGeom prst="ellipse">
              <a:avLst/>
            </a:prstGeom>
            <a:solidFill>
              <a:schemeClr val="accent3">
                <a:alpha val="91000"/>
              </a:schemeClr>
            </a:solidFill>
            <a:ln w="952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85C6D"/>
                </a:solidFill>
                <a:effectLst/>
                <a:uLnTx/>
                <a:uFillTx/>
                <a:latin typeface="Proxima Nova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51A851-2838-4E1E-B271-88D05D558913}"/>
                </a:ext>
              </a:extLst>
            </p:cNvPr>
            <p:cNvSpPr/>
            <p:nvPr/>
          </p:nvSpPr>
          <p:spPr>
            <a:xfrm>
              <a:off x="5657455" y="3783644"/>
              <a:ext cx="4690061" cy="840220"/>
            </a:xfrm>
            <a:prstGeom prst="rect">
              <a:avLst/>
            </a:prstGeom>
          </p:spPr>
          <p:txBody>
            <a:bodyPr wrap="square" lIns="182880" rIns="182880" bIns="4572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Obligations – </a:t>
              </a:r>
              <a:r>
                <a:rPr lang="en-US" sz="1400" dirty="0">
                  <a:solidFill>
                    <a:srgbClr val="48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Previous LEC scheme gives a potential view of how corporate demand could be incentivised and zero carbon generation rewarded. Rego reform has been muted by some in the industry and a potential option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85C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FC331BC-1E80-4FE4-8C96-D42CA288CA84}"/>
                </a:ext>
              </a:extLst>
            </p:cNvPr>
            <p:cNvSpPr/>
            <p:nvPr/>
          </p:nvSpPr>
          <p:spPr>
            <a:xfrm>
              <a:off x="4489067" y="2898565"/>
              <a:ext cx="385040" cy="385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Proxima Nova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FBEF389-6611-4B0D-B1CE-06E352A6FB43}"/>
              </a:ext>
            </a:extLst>
          </p:cNvPr>
          <p:cNvGrpSpPr/>
          <p:nvPr/>
        </p:nvGrpSpPr>
        <p:grpSpPr>
          <a:xfrm>
            <a:off x="6876977" y="1282536"/>
            <a:ext cx="4845460" cy="1815873"/>
            <a:chOff x="5971446" y="2149315"/>
            <a:chExt cx="4521169" cy="177574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6805D7-925D-4B4E-8629-8961DBA438D2}"/>
                </a:ext>
              </a:extLst>
            </p:cNvPr>
            <p:cNvSpPr/>
            <p:nvPr/>
          </p:nvSpPr>
          <p:spPr>
            <a:xfrm>
              <a:off x="7134750" y="3084834"/>
              <a:ext cx="3357865" cy="840221"/>
            </a:xfrm>
            <a:prstGeom prst="rect">
              <a:avLst/>
            </a:prstGeom>
          </p:spPr>
          <p:txBody>
            <a:bodyPr wrap="square" lIns="182880" rIns="182880" bIns="4572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Alternatives–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Generators need more than CPPAs if we are to reach net zero. Alternatives may help support more appropriate CPPA development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42E4CF-653F-40F9-9F00-56B4ECFC1F27}"/>
                </a:ext>
              </a:extLst>
            </p:cNvPr>
            <p:cNvSpPr/>
            <p:nvPr/>
          </p:nvSpPr>
          <p:spPr>
            <a:xfrm>
              <a:off x="5971446" y="2149315"/>
              <a:ext cx="385040" cy="385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89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5C6D"/>
                  </a:solidFill>
                  <a:effectLst/>
                  <a:uLnTx/>
                  <a:uFillTx/>
                  <a:latin typeface="Proxima Nova"/>
                  <a:ea typeface="+mn-ea"/>
                  <a:cs typeface="+mn-cs"/>
                </a:rPr>
                <a:t>04</a:t>
              </a:r>
            </a:p>
          </p:txBody>
        </p:sp>
      </p:grpSp>
      <p:pic>
        <p:nvPicPr>
          <p:cNvPr id="87" name="Graphic 86" descr="Upward trend">
            <a:extLst>
              <a:ext uri="{FF2B5EF4-FFF2-40B4-BE49-F238E27FC236}">
                <a16:creationId xmlns:a16="http://schemas.microsoft.com/office/drawing/2014/main" id="{6B9A708E-A807-4568-8C19-6DD87C7C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209" y="4596103"/>
            <a:ext cx="979987" cy="979987"/>
          </a:xfrm>
          <a:prstGeom prst="rect">
            <a:avLst/>
          </a:prstGeom>
        </p:spPr>
      </p:pic>
      <p:pic>
        <p:nvPicPr>
          <p:cNvPr id="89" name="Graphic 88" descr="Contract">
            <a:extLst>
              <a:ext uri="{FF2B5EF4-FFF2-40B4-BE49-F238E27FC236}">
                <a16:creationId xmlns:a16="http://schemas.microsoft.com/office/drawing/2014/main" id="{CD0E88EA-DFD4-4FE5-8CC4-32C37B41F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1303" y="3675137"/>
            <a:ext cx="979987" cy="979987"/>
          </a:xfrm>
          <a:prstGeom prst="rect">
            <a:avLst/>
          </a:prstGeom>
        </p:spPr>
      </p:pic>
      <p:pic>
        <p:nvPicPr>
          <p:cNvPr id="91" name="Graphic 90" descr="Lightbulb">
            <a:extLst>
              <a:ext uri="{FF2B5EF4-FFF2-40B4-BE49-F238E27FC236}">
                <a16:creationId xmlns:a16="http://schemas.microsoft.com/office/drawing/2014/main" id="{CEE1FFF4-5066-4286-82D5-DC2F11508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3734" y="1489259"/>
            <a:ext cx="979987" cy="979987"/>
          </a:xfrm>
          <a:prstGeom prst="rect">
            <a:avLst/>
          </a:prstGeom>
        </p:spPr>
      </p:pic>
      <p:pic>
        <p:nvPicPr>
          <p:cNvPr id="93" name="Graphic 92" descr="Stopwatch">
            <a:extLst>
              <a:ext uri="{FF2B5EF4-FFF2-40B4-BE49-F238E27FC236}">
                <a16:creationId xmlns:a16="http://schemas.microsoft.com/office/drawing/2014/main" id="{3D018EF9-FC0C-4EE9-9A73-E1F73579E4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8126" y="2630770"/>
            <a:ext cx="979987" cy="9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 Colours 2020">
      <a:dk1>
        <a:srgbClr val="485C6D"/>
      </a:dk1>
      <a:lt1>
        <a:srgbClr val="FFFFFF"/>
      </a:lt1>
      <a:dk2>
        <a:srgbClr val="485C6D"/>
      </a:dk2>
      <a:lt2>
        <a:srgbClr val="FFFFFF"/>
      </a:lt2>
      <a:accent1>
        <a:srgbClr val="E94A34"/>
      </a:accent1>
      <a:accent2>
        <a:srgbClr val="D9EEF4"/>
      </a:accent2>
      <a:accent3>
        <a:srgbClr val="D3DFBD"/>
      </a:accent3>
      <a:accent4>
        <a:srgbClr val="EDD674"/>
      </a:accent4>
      <a:accent5>
        <a:srgbClr val="7FC6DA"/>
      </a:accent5>
      <a:accent6>
        <a:srgbClr val="F7B6AC"/>
      </a:accent6>
      <a:hlink>
        <a:srgbClr val="E94A34"/>
      </a:hlink>
      <a:folHlink>
        <a:srgbClr val="7030A0"/>
      </a:folHlink>
    </a:clrScheme>
    <a:fontScheme name="New Cornwall Insigh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nwall PowerPoint Theme">
  <a:themeElements>
    <a:clrScheme name="Cornwall Colours">
      <a:dk1>
        <a:srgbClr val="485C6D"/>
      </a:dk1>
      <a:lt1>
        <a:srgbClr val="485C6D"/>
      </a:lt1>
      <a:dk2>
        <a:srgbClr val="FFFFFF"/>
      </a:dk2>
      <a:lt2>
        <a:srgbClr val="EEECE1"/>
      </a:lt2>
      <a:accent1>
        <a:srgbClr val="E94A34"/>
      </a:accent1>
      <a:accent2>
        <a:srgbClr val="D3DFBD"/>
      </a:accent2>
      <a:accent3>
        <a:srgbClr val="5DB8D1"/>
      </a:accent3>
      <a:accent4>
        <a:srgbClr val="EDD674"/>
      </a:accent4>
      <a:accent5>
        <a:srgbClr val="F7B6AC"/>
      </a:accent5>
      <a:accent6>
        <a:srgbClr val="D9EEF4"/>
      </a:accent6>
      <a:hlink>
        <a:srgbClr val="485C6D"/>
      </a:hlink>
      <a:folHlink>
        <a:srgbClr val="485C6D"/>
      </a:folHlink>
    </a:clrScheme>
    <a:fontScheme name="Cornwall Fonts">
      <a:majorFont>
        <a:latin typeface="FreightDisp Pro Bold"/>
        <a:ea typeface=""/>
        <a:cs typeface=""/>
      </a:majorFont>
      <a:minorFont>
        <a:latin typeface="Proxima Nov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err="1">
            <a:solidFill>
              <a:srgbClr val="545454"/>
            </a:solidFill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E7570A-C29E-4A1B-8818-752B4604768D}" vid="{AEEFCF77-66FC-4217-AD40-88D75EE46238}"/>
    </a:ext>
  </a:extLst>
</a:theme>
</file>

<file path=ppt/theme/theme3.xml><?xml version="1.0" encoding="utf-8"?>
<a:theme xmlns:a="http://schemas.openxmlformats.org/drawingml/2006/main" name="1_Cornwall PowerPoint Theme">
  <a:themeElements>
    <a:clrScheme name="Cornwall Colours">
      <a:dk1>
        <a:srgbClr val="485C6D"/>
      </a:dk1>
      <a:lt1>
        <a:srgbClr val="485C6D"/>
      </a:lt1>
      <a:dk2>
        <a:srgbClr val="FFFFFF"/>
      </a:dk2>
      <a:lt2>
        <a:srgbClr val="EEECE1"/>
      </a:lt2>
      <a:accent1>
        <a:srgbClr val="E94A34"/>
      </a:accent1>
      <a:accent2>
        <a:srgbClr val="D3DFBD"/>
      </a:accent2>
      <a:accent3>
        <a:srgbClr val="5DB8D1"/>
      </a:accent3>
      <a:accent4>
        <a:srgbClr val="EDD674"/>
      </a:accent4>
      <a:accent5>
        <a:srgbClr val="F7B6AC"/>
      </a:accent5>
      <a:accent6>
        <a:srgbClr val="D9EEF4"/>
      </a:accent6>
      <a:hlink>
        <a:srgbClr val="485C6D"/>
      </a:hlink>
      <a:folHlink>
        <a:srgbClr val="485C6D"/>
      </a:folHlink>
    </a:clrScheme>
    <a:fontScheme name="Cornwall Fonts">
      <a:majorFont>
        <a:latin typeface="FreightDisp Pro Bold"/>
        <a:ea typeface=""/>
        <a:cs typeface=""/>
      </a:majorFont>
      <a:minorFont>
        <a:latin typeface="Proxima Nov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err="1">
            <a:solidFill>
              <a:srgbClr val="545454"/>
            </a:solidFill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ptx [Read-Only]" id="{972C9103-9F23-45F0-9139-55E828ADC555}" vid="{49DC2471-DB52-4CE3-9073-AA9A8005BF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 Brand">
    <a:dk1>
      <a:srgbClr val="485B6D"/>
    </a:dk1>
    <a:lt1>
      <a:sysClr val="window" lastClr="FFFFFF"/>
    </a:lt1>
    <a:dk2>
      <a:srgbClr val="1F497D"/>
    </a:dk2>
    <a:lt2>
      <a:srgbClr val="EEECE1"/>
    </a:lt2>
    <a:accent1>
      <a:srgbClr val="D3DFBD"/>
    </a:accent1>
    <a:accent2>
      <a:srgbClr val="9EC6EB"/>
    </a:accent2>
    <a:accent3>
      <a:srgbClr val="E94A34"/>
    </a:accent3>
    <a:accent4>
      <a:srgbClr val="EDD674"/>
    </a:accent4>
    <a:accent5>
      <a:srgbClr val="485B6D"/>
    </a:accent5>
    <a:accent6>
      <a:srgbClr val="F19285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Cornwall Insight Word Theme 2020</Template>
  <TotalTime>201</TotalTime>
  <Words>205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Courier New</vt:lpstr>
      <vt:lpstr>FreightDisp Pro Bold</vt:lpstr>
      <vt:lpstr>FreightDisp Pro Light</vt:lpstr>
      <vt:lpstr>FreightDispBold</vt:lpstr>
      <vt:lpstr>Georgia</vt:lpstr>
      <vt:lpstr>Proxima Nova</vt:lpstr>
      <vt:lpstr>Wingdings</vt:lpstr>
      <vt:lpstr>Office Theme</vt:lpstr>
      <vt:lpstr>Cornwall PowerPoint Theme</vt:lpstr>
      <vt:lpstr>1_Cornwall PowerPoint Theme</vt:lpstr>
      <vt:lpstr>PowerPoint Presentation</vt:lpstr>
      <vt:lpstr>PowerPoint Presentation</vt:lpstr>
      <vt:lpstr>A view on the potential new build CPPA pipeline</vt:lpstr>
      <vt:lpstr>How could the corporate/generator imbalance be addressed?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Ferguson</dc:creator>
  <cp:lastModifiedBy>James Brabben</cp:lastModifiedBy>
  <cp:revision>15</cp:revision>
  <dcterms:created xsi:type="dcterms:W3CDTF">2020-09-21T09:30:03Z</dcterms:created>
  <dcterms:modified xsi:type="dcterms:W3CDTF">2020-09-27T16:58:47Z</dcterms:modified>
</cp:coreProperties>
</file>