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533" r:id="rId5"/>
    <p:sldId id="413" r:id="rId6"/>
    <p:sldId id="534" r:id="rId7"/>
    <p:sldId id="528" r:id="rId8"/>
    <p:sldId id="53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 Walsh - UKRI INNOVATEUK" initials="BWUI" lastIdx="2" clrIdx="0">
    <p:extLst>
      <p:ext uri="{19B8F6BF-5375-455C-9EA6-DF929625EA0E}">
        <p15:presenceInfo xmlns:p15="http://schemas.microsoft.com/office/powerpoint/2012/main" userId="S::Ben.Walsh@innovateuk.ukri.org::d485669f-a8f1-445f-a89b-857a780b39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4AB3D-CBBC-452B-9324-3D417FEDC14C}" v="1217" dt="2020-10-28T15:43:51.199"/>
    <p1510:client id="{8F244477-B977-47C8-9673-8862216ED9D6}" v="258" dt="2020-10-28T16:14:02.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372" autoAdjust="0"/>
  </p:normalViewPr>
  <p:slideViewPr>
    <p:cSldViewPr snapToGrid="0">
      <p:cViewPr varScale="1">
        <p:scale>
          <a:sx n="49" d="100"/>
          <a:sy n="49" d="100"/>
        </p:scale>
        <p:origin x="13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9021C-E74B-40FF-9D74-F715D1773BA2}" type="datetimeFigureOut">
              <a:rPr lang="en-GB" smtClean="0"/>
              <a:t>29/10/2020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48228-28D4-4ACC-AA4C-64595F23B811}" type="slidenum">
              <a:rPr lang="en-GB" smtClean="0"/>
              <a:t>‹#›</a:t>
            </a:fld>
            <a:endParaRPr lang="en-GB"/>
          </a:p>
        </p:txBody>
      </p:sp>
    </p:spTree>
    <p:extLst>
      <p:ext uri="{BB962C8B-B14F-4D97-AF65-F5344CB8AC3E}">
        <p14:creationId xmlns:p14="http://schemas.microsoft.com/office/powerpoint/2010/main" val="35359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01D3E"/>
                </a:solidFill>
                <a:effectLst/>
                <a:uLnTx/>
                <a:uFillTx/>
                <a:latin typeface="Calibri" panose="020F0502020204030204"/>
                <a:ea typeface="+mn-ea"/>
                <a:cs typeface="+mn-cs"/>
              </a:rPr>
              <a:t>Worth </a:t>
            </a:r>
            <a:r>
              <a:rPr kumimoji="0" lang="en-US" sz="1200" b="1" i="0" u="none" strike="noStrike" kern="1200" cap="none" spc="0" normalizeH="0" baseline="0" noProof="0" dirty="0">
                <a:ln>
                  <a:noFill/>
                </a:ln>
                <a:solidFill>
                  <a:srgbClr val="201D3E"/>
                </a:solidFill>
                <a:effectLst/>
                <a:uLnTx/>
                <a:uFillTx/>
                <a:latin typeface="Calibri" panose="020F0502020204030204"/>
                <a:ea typeface="+mn-ea"/>
                <a:cs typeface="+mn-cs"/>
              </a:rPr>
              <a:t>£45bn</a:t>
            </a:r>
            <a:r>
              <a:rPr kumimoji="0" lang="en-US" sz="1200" b="0" i="0" u="none" strike="noStrike" kern="1200" cap="none" spc="0" normalizeH="0" baseline="0" noProof="0" dirty="0">
                <a:ln>
                  <a:noFill/>
                </a:ln>
                <a:solidFill>
                  <a:srgbClr val="201D3E"/>
                </a:solidFill>
                <a:effectLst/>
                <a:uLnTx/>
                <a:uFillTx/>
                <a:latin typeface="Calibri" panose="020F0502020204030204"/>
                <a:ea typeface="+mn-ea"/>
                <a:cs typeface="+mn-cs"/>
              </a:rPr>
              <a:t> to the UK and employ </a:t>
            </a:r>
            <a:r>
              <a:rPr kumimoji="0" lang="en-US" sz="1200" b="1" i="0" u="none" strike="noStrike" kern="1200" cap="none" spc="0" normalizeH="0" baseline="0" noProof="0" dirty="0">
                <a:ln>
                  <a:noFill/>
                </a:ln>
                <a:solidFill>
                  <a:srgbClr val="201D3E"/>
                </a:solidFill>
                <a:effectLst/>
                <a:uLnTx/>
                <a:uFillTx/>
                <a:latin typeface="Calibri" panose="020F0502020204030204"/>
                <a:ea typeface="+mn-ea"/>
                <a:cs typeface="+mn-cs"/>
              </a:rPr>
              <a:t>500,000 people</a:t>
            </a:r>
            <a:r>
              <a:rPr kumimoji="0" lang="en-US" sz="1200" b="0" i="0" u="none" strike="noStrike" kern="1200" cap="none" spc="0" normalizeH="0" baseline="0" noProof="0" dirty="0">
                <a:ln>
                  <a:noFill/>
                </a:ln>
                <a:solidFill>
                  <a:srgbClr val="201D3E"/>
                </a:solidFill>
                <a:effectLst/>
                <a:uLnTx/>
                <a:uFillTx/>
                <a:latin typeface="Calibri" panose="020F0502020204030204"/>
                <a:ea typeface="+mn-ea"/>
                <a:cs typeface="+mn-cs"/>
              </a:rPr>
              <a:t>, mostly outside the south east in areas of deprivation.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201D3E"/>
                </a:solidFill>
                <a:effectLst/>
                <a:uLnTx/>
                <a:uFillTx/>
                <a:latin typeface="Calibri" panose="020F0502020204030204"/>
                <a:ea typeface="+mn-ea"/>
                <a:cs typeface="+mn-cs"/>
              </a:rPr>
              <a:t>Challenges:</a:t>
            </a:r>
          </a:p>
          <a:p>
            <a:pPr marL="457189"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01D3E"/>
                </a:solidFill>
                <a:effectLst/>
                <a:uLnTx/>
                <a:uFillTx/>
                <a:latin typeface="Calibri" panose="020F0502020204030204"/>
                <a:ea typeface="+mn-ea"/>
                <a:cs typeface="+mn-cs"/>
              </a:rPr>
              <a:t>by far the largest industrial polluter, generating 10% of all UK’s CO2 emissions</a:t>
            </a:r>
          </a:p>
          <a:p>
            <a:pPr marL="457189"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201D3E"/>
                </a:solidFill>
                <a:effectLst/>
                <a:uLnTx/>
                <a:uFillTx/>
                <a:latin typeface="Calibri" panose="020F0502020204030204"/>
                <a:ea typeface="+mn-ea"/>
                <a:cs typeface="+mn-cs"/>
              </a:rPr>
              <a:t>capital intensive making it difficult change and compete with new plant from the developing world.</a:t>
            </a:r>
          </a:p>
          <a:p>
            <a:endParaRPr lang="en-GB"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360033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04FFB-7879-47AE-B7D4-AB271DA9B7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00595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04FFB-7879-47AE-B7D4-AB271DA9B7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00595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148228-28D4-4ACC-AA4C-64595F23B811}" type="slidenum">
              <a:rPr lang="en-GB" smtClean="0"/>
              <a:t>5</a:t>
            </a:fld>
            <a:endParaRPr lang="en-GB"/>
          </a:p>
        </p:txBody>
      </p:sp>
    </p:spTree>
    <p:extLst>
      <p:ext uri="{BB962C8B-B14F-4D97-AF65-F5344CB8AC3E}">
        <p14:creationId xmlns:p14="http://schemas.microsoft.com/office/powerpoint/2010/main" val="3550971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BA4D-E544-47E8-9F06-D073ECE75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4D03BA6-D7BE-4E80-A44C-3FC98090AB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C07A1A-AC7A-4CC2-871A-1729FAC4E462}"/>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5" name="Footer Placeholder 4">
            <a:extLst>
              <a:ext uri="{FF2B5EF4-FFF2-40B4-BE49-F238E27FC236}">
                <a16:creationId xmlns:a16="http://schemas.microsoft.com/office/drawing/2014/main" id="{10FDC2A0-EDC0-4EDD-B475-0C96B6E672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FC6663-2D39-4D13-998F-E3928FBBAA7A}"/>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287621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4A5E-AB80-4ECD-BFF0-D156EA2A39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1452F2-54A0-4DD0-8851-B90D27E7D4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ECABA-7488-4276-8DE6-4AA984790C9F}"/>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5" name="Footer Placeholder 4">
            <a:extLst>
              <a:ext uri="{FF2B5EF4-FFF2-40B4-BE49-F238E27FC236}">
                <a16:creationId xmlns:a16="http://schemas.microsoft.com/office/drawing/2014/main" id="{39FB46C6-A7E3-473F-97CE-58EA63EBF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686D88-3D73-4E71-B49E-932BBEDEDD9A}"/>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3756781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89DCD2-7353-488A-8ADF-D9F0F70F00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991C81-AB59-4019-A4C7-318C273B4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E47042-5AC1-4AAB-A9D0-600956DF3325}"/>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5" name="Footer Placeholder 4">
            <a:extLst>
              <a:ext uri="{FF2B5EF4-FFF2-40B4-BE49-F238E27FC236}">
                <a16:creationId xmlns:a16="http://schemas.microsoft.com/office/drawing/2014/main" id="{E68D1908-006B-48F5-81ED-2FC5A6815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AAEDA-A124-4231-A6D5-ABFE73556E7D}"/>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3765336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27051" y="1412776"/>
            <a:ext cx="11137900" cy="4320480"/>
          </a:xfrm>
          <a:prstGeom prst="rect">
            <a:avLst/>
          </a:prstGeom>
        </p:spPr>
        <p:txBody>
          <a:bodyPr lIns="91426" tIns="45713" rIns="91426" bIns="45713">
            <a:normAutofit/>
          </a:bodyPr>
          <a:lstStyle>
            <a:lvl1pPr>
              <a:spcBef>
                <a:spcPts val="1333"/>
              </a:spcBef>
              <a:defRPr sz="2667"/>
            </a:lvl1pPr>
            <a:lvl2pPr>
              <a:spcBef>
                <a:spcPts val="1333"/>
              </a:spcBef>
              <a:defRPr sz="2667"/>
            </a:lvl2pPr>
            <a:lvl3pPr>
              <a:spcBef>
                <a:spcPts val="1333"/>
              </a:spcBef>
              <a:defRPr sz="2667"/>
            </a:lvl3pPr>
            <a:lvl4pPr>
              <a:spcBef>
                <a:spcPts val="1333"/>
              </a:spcBef>
              <a:defRPr sz="2667"/>
            </a:lvl4pPr>
            <a:lvl5pPr>
              <a:spcBef>
                <a:spcPts val="1333"/>
              </a:spcBef>
              <a:defRPr sz="26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527053" y="164637"/>
            <a:ext cx="8641291" cy="1046592"/>
          </a:xfrm>
          <a:prstGeom prst="rect">
            <a:avLst/>
          </a:prstGeom>
        </p:spPr>
        <p:txBody>
          <a:bodyPr lIns="91426" tIns="45713" rIns="91426" bIns="45713" anchor="ctr" anchorCtr="0">
            <a:normAutofit/>
          </a:bodyPr>
          <a:lstStyle/>
          <a:p>
            <a:r>
              <a:rPr lang="en-US"/>
              <a:t>Click to edit Master title style</a:t>
            </a:r>
          </a:p>
        </p:txBody>
      </p:sp>
    </p:spTree>
    <p:extLst>
      <p:ext uri="{BB962C8B-B14F-4D97-AF65-F5344CB8AC3E}">
        <p14:creationId xmlns:p14="http://schemas.microsoft.com/office/powerpoint/2010/main" val="17711348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8E81-9DF4-45A1-80A5-7CFC74AF4A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3B53CD-3B54-4F90-9B6E-FFD4D2B1E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53812-9EC5-4429-BBC8-AB03C32FEC28}"/>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5" name="Footer Placeholder 4">
            <a:extLst>
              <a:ext uri="{FF2B5EF4-FFF2-40B4-BE49-F238E27FC236}">
                <a16:creationId xmlns:a16="http://schemas.microsoft.com/office/drawing/2014/main" id="{7956D1AA-43AE-4FE7-A573-A3ED08B37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4632E-DD45-4544-A32A-5EE1BD32382F}"/>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246540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0436-73FE-49EC-865A-751447CC7B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8E12FE-7B7B-46B2-BE0E-10E1B35CB5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EC18E5-C353-49C3-B044-30D1F9C9F202}"/>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5" name="Footer Placeholder 4">
            <a:extLst>
              <a:ext uri="{FF2B5EF4-FFF2-40B4-BE49-F238E27FC236}">
                <a16:creationId xmlns:a16="http://schemas.microsoft.com/office/drawing/2014/main" id="{0B2E42E7-02AE-4E3F-AA8E-1EBA5B273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92DE6-C75A-4AB4-8CF4-6309430652E6}"/>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383048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A6D8-0715-44EA-8BC9-900255844B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DFBE76-7FC6-451C-BA22-4F369969C6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26B25A-C4B0-4960-BEAF-EB82DA637E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6AA036-CE0D-48C9-AD8C-636C89E0E50C}"/>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6" name="Footer Placeholder 5">
            <a:extLst>
              <a:ext uri="{FF2B5EF4-FFF2-40B4-BE49-F238E27FC236}">
                <a16:creationId xmlns:a16="http://schemas.microsoft.com/office/drawing/2014/main" id="{2F964E25-C09E-49AD-B56E-2A280D3BA2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2DE5CB-BF04-4C37-8DF9-A834A88837EB}"/>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399758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B5BA-01EC-4458-8660-9FD5B1336B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7B9F2B-3938-43FA-87A1-1C5982A67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7ED7EC-8D51-4DEC-87AA-1A3E5BCEEE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1A1632-5A54-4B53-833A-366CFA250A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786BAD-C4E6-46EE-A24C-F004F9A432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F53397-D009-45AE-8134-B11C8048D275}"/>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8" name="Footer Placeholder 7">
            <a:extLst>
              <a:ext uri="{FF2B5EF4-FFF2-40B4-BE49-F238E27FC236}">
                <a16:creationId xmlns:a16="http://schemas.microsoft.com/office/drawing/2014/main" id="{FEBD2D62-8581-4CD0-9C85-3CFAD5259C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314E1E-EAF5-426D-84A1-B034A84BDF34}"/>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3199745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B16AD-E6D4-4E9E-A930-E1DC066042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E1B185-39B7-4F7A-8123-13A049F65931}"/>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4" name="Footer Placeholder 3">
            <a:extLst>
              <a:ext uri="{FF2B5EF4-FFF2-40B4-BE49-F238E27FC236}">
                <a16:creationId xmlns:a16="http://schemas.microsoft.com/office/drawing/2014/main" id="{AEE057C1-B322-4A7E-86A1-3FF75176F8C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FB48A2-8557-4272-9765-16F9D82E3AE1}"/>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1864164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FC4AA3-FE3A-42D8-8954-F3714EFD8566}"/>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3" name="Footer Placeholder 2">
            <a:extLst>
              <a:ext uri="{FF2B5EF4-FFF2-40B4-BE49-F238E27FC236}">
                <a16:creationId xmlns:a16="http://schemas.microsoft.com/office/drawing/2014/main" id="{724DCC3E-4F10-4E4E-B986-153B21CC33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2AF966-63F5-4149-B119-8A13DE1FE059}"/>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18708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BA88-FB53-4A84-BD54-BD6900E8A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79416C-6A5B-48BB-AF9D-4D3F5F24D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E7EFBF-CCC6-45BD-BE8F-CC4CFF0A18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D5669D-4E65-4AAE-BE58-4E7E87DC8A66}"/>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6" name="Footer Placeholder 5">
            <a:extLst>
              <a:ext uri="{FF2B5EF4-FFF2-40B4-BE49-F238E27FC236}">
                <a16:creationId xmlns:a16="http://schemas.microsoft.com/office/drawing/2014/main" id="{4F73B779-6868-40C6-A36A-9B8C6CAABD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FF0074-DCCA-41D3-B8F5-CEFA6CF4109C}"/>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110497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8142-A58D-4B36-A025-422036241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F84F43-3186-4A5D-AB81-002864786C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AFEAB2-5C44-4C28-AA0A-A5944227C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44B687-E23F-41A2-857B-53926097F301}"/>
              </a:ext>
            </a:extLst>
          </p:cNvPr>
          <p:cNvSpPr>
            <a:spLocks noGrp="1"/>
          </p:cNvSpPr>
          <p:nvPr>
            <p:ph type="dt" sz="half" idx="10"/>
          </p:nvPr>
        </p:nvSpPr>
        <p:spPr/>
        <p:txBody>
          <a:bodyPr/>
          <a:lstStyle/>
          <a:p>
            <a:fld id="{A164DD2C-8F4C-45ED-BB22-6EB202506D5A}" type="datetimeFigureOut">
              <a:rPr lang="en-GB" smtClean="0"/>
              <a:t>29/10/2020</a:t>
            </a:fld>
            <a:endParaRPr lang="en-GB"/>
          </a:p>
        </p:txBody>
      </p:sp>
      <p:sp>
        <p:nvSpPr>
          <p:cNvPr id="6" name="Footer Placeholder 5">
            <a:extLst>
              <a:ext uri="{FF2B5EF4-FFF2-40B4-BE49-F238E27FC236}">
                <a16:creationId xmlns:a16="http://schemas.microsoft.com/office/drawing/2014/main" id="{EC259AF9-B399-4515-B200-6BD413C48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F9B81F-7C2E-4D6A-B22C-A23D5B4F6A9B}"/>
              </a:ext>
            </a:extLst>
          </p:cNvPr>
          <p:cNvSpPr>
            <a:spLocks noGrp="1"/>
          </p:cNvSpPr>
          <p:nvPr>
            <p:ph type="sldNum" sz="quarter" idx="12"/>
          </p:nvPr>
        </p:nvSpPr>
        <p:spPr/>
        <p:txBody>
          <a:bodyPr/>
          <a:lstStyle/>
          <a:p>
            <a:fld id="{CB436DE1-A494-4876-A033-AE22669C8165}" type="slidenum">
              <a:rPr lang="en-GB" smtClean="0"/>
              <a:t>‹#›</a:t>
            </a:fld>
            <a:endParaRPr lang="en-GB"/>
          </a:p>
        </p:txBody>
      </p:sp>
    </p:spTree>
    <p:extLst>
      <p:ext uri="{BB962C8B-B14F-4D97-AF65-F5344CB8AC3E}">
        <p14:creationId xmlns:p14="http://schemas.microsoft.com/office/powerpoint/2010/main" val="223340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4E8EED-3315-4F17-B08E-D324726D5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4A208C-70A6-4A61-8F9B-6680AFCDC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A74AE3-79DA-43F8-AB75-42E34243E4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4DD2C-8F4C-45ED-BB22-6EB202506D5A}" type="datetimeFigureOut">
              <a:rPr lang="en-GB" smtClean="0"/>
              <a:t>29/10/2020</a:t>
            </a:fld>
            <a:endParaRPr lang="en-GB"/>
          </a:p>
        </p:txBody>
      </p:sp>
      <p:sp>
        <p:nvSpPr>
          <p:cNvPr id="5" name="Footer Placeholder 4">
            <a:extLst>
              <a:ext uri="{FF2B5EF4-FFF2-40B4-BE49-F238E27FC236}">
                <a16:creationId xmlns:a16="http://schemas.microsoft.com/office/drawing/2014/main" id="{A56CBDBA-47D6-417C-BD05-1F7C2EC1F5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5ABB7DF-1776-4981-8158-188E94DAE3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36DE1-A494-4876-A033-AE22669C8165}" type="slidenum">
              <a:rPr lang="en-GB" smtClean="0"/>
              <a:t>‹#›</a:t>
            </a:fld>
            <a:endParaRPr lang="en-GB"/>
          </a:p>
        </p:txBody>
      </p:sp>
    </p:spTree>
    <p:extLst>
      <p:ext uri="{BB962C8B-B14F-4D97-AF65-F5344CB8AC3E}">
        <p14:creationId xmlns:p14="http://schemas.microsoft.com/office/powerpoint/2010/main" val="3125953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4CDF1D14-977B-4D64-8FD3-B427F492D8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4000" y="360000"/>
            <a:ext cx="3243079" cy="717531"/>
          </a:xfrm>
          <a:prstGeom prst="rect">
            <a:avLst/>
          </a:prstGeom>
          <a:effectLst>
            <a:softEdge rad="63500"/>
          </a:effectLst>
        </p:spPr>
      </p:pic>
      <p:sp>
        <p:nvSpPr>
          <p:cNvPr id="6" name="TextBox 5">
            <a:extLst>
              <a:ext uri="{FF2B5EF4-FFF2-40B4-BE49-F238E27FC236}">
                <a16:creationId xmlns:a16="http://schemas.microsoft.com/office/drawing/2014/main" id="{EA8BB20E-60FB-4C22-BF3B-BCDA56B8BD59}"/>
              </a:ext>
            </a:extLst>
          </p:cNvPr>
          <p:cNvSpPr txBox="1"/>
          <p:nvPr/>
        </p:nvSpPr>
        <p:spPr>
          <a:xfrm>
            <a:off x="2530345" y="1204652"/>
            <a:ext cx="7131311" cy="1015663"/>
          </a:xfrm>
          <a:prstGeom prst="rect">
            <a:avLst/>
          </a:prstGeom>
          <a:noFill/>
        </p:spPr>
        <p:txBody>
          <a:bodyPr wrap="none" rtlCol="0">
            <a:spAutoFit/>
          </a:bodyPr>
          <a:lstStyle/>
          <a:p>
            <a:pPr algn="ctr"/>
            <a:r>
              <a:rPr lang="en-GB" sz="3200" b="1" dirty="0">
                <a:solidFill>
                  <a:schemeClr val="bg1"/>
                </a:solidFill>
                <a:latin typeface="Segoe UI" panose="020B0502040204020203" pitchFamily="34" charset="0"/>
                <a:cs typeface="Segoe UI" panose="020B0502040204020203" pitchFamily="34" charset="0"/>
              </a:rPr>
              <a:t>Transforming Foundation Industries</a:t>
            </a:r>
          </a:p>
          <a:p>
            <a:pPr algn="ctr"/>
            <a:r>
              <a:rPr lang="en-GB" sz="2800" b="1" dirty="0">
                <a:solidFill>
                  <a:schemeClr val="bg1"/>
                </a:solidFill>
                <a:latin typeface="Segoe UI" panose="020B0502040204020203" pitchFamily="34" charset="0"/>
                <a:cs typeface="Segoe UI" panose="020B0502040204020203" pitchFamily="34" charset="0"/>
              </a:rPr>
              <a:t>Bruce Adderley – Challenge Director</a:t>
            </a:r>
          </a:p>
        </p:txBody>
      </p:sp>
      <p:sp>
        <p:nvSpPr>
          <p:cNvPr id="7" name="TextBox 6">
            <a:extLst>
              <a:ext uri="{FF2B5EF4-FFF2-40B4-BE49-F238E27FC236}">
                <a16:creationId xmlns:a16="http://schemas.microsoft.com/office/drawing/2014/main" id="{C88C96F7-EA14-404B-8E63-697056230C26}"/>
              </a:ext>
            </a:extLst>
          </p:cNvPr>
          <p:cNvSpPr txBox="1"/>
          <p:nvPr/>
        </p:nvSpPr>
        <p:spPr>
          <a:xfrm>
            <a:off x="161637" y="2452606"/>
            <a:ext cx="11868727" cy="400110"/>
          </a:xfrm>
          <a:prstGeom prst="rect">
            <a:avLst/>
          </a:prstGeom>
          <a:noFill/>
        </p:spPr>
        <p:txBody>
          <a:bodyPr wrap="square" rtlCol="0">
            <a:spAutoFit/>
          </a:bodyPr>
          <a:lstStyle/>
          <a:p>
            <a:pPr algn="ctr"/>
            <a:r>
              <a:rPr lang="en-GB" sz="2000" b="1" i="1" dirty="0">
                <a:solidFill>
                  <a:schemeClr val="bg1"/>
                </a:solidFill>
                <a:latin typeface="Segoe UI" panose="020B0502040204020203" pitchFamily="34" charset="0"/>
                <a:cs typeface="Segoe UI" panose="020B0502040204020203" pitchFamily="34" charset="0"/>
              </a:rPr>
              <a:t>Using Innovation to help the Sectors become environmentally and financially sustainable</a:t>
            </a:r>
          </a:p>
        </p:txBody>
      </p:sp>
      <p:sp>
        <p:nvSpPr>
          <p:cNvPr id="9" name="TextBox 8">
            <a:extLst>
              <a:ext uri="{FF2B5EF4-FFF2-40B4-BE49-F238E27FC236}">
                <a16:creationId xmlns:a16="http://schemas.microsoft.com/office/drawing/2014/main" id="{0F7ECE47-79E8-4AFD-B42B-0590CFF8407A}"/>
              </a:ext>
            </a:extLst>
          </p:cNvPr>
          <p:cNvSpPr txBox="1"/>
          <p:nvPr/>
        </p:nvSpPr>
        <p:spPr>
          <a:xfrm>
            <a:off x="1543050" y="3820619"/>
            <a:ext cx="748282" cy="369332"/>
          </a:xfrm>
          <a:prstGeom prst="rect">
            <a:avLst/>
          </a:prstGeom>
          <a:noFill/>
        </p:spPr>
        <p:txBody>
          <a:bodyPr wrap="none" rtlCol="0">
            <a:spAutoFit/>
          </a:bodyPr>
          <a:lstStyle/>
          <a:p>
            <a:r>
              <a:rPr lang="en-GB" b="1">
                <a:solidFill>
                  <a:srgbClr val="92D050"/>
                </a:solidFill>
              </a:rPr>
              <a:t>Metal</a:t>
            </a:r>
          </a:p>
        </p:txBody>
      </p:sp>
      <p:sp>
        <p:nvSpPr>
          <p:cNvPr id="11" name="TextBox 10">
            <a:extLst>
              <a:ext uri="{FF2B5EF4-FFF2-40B4-BE49-F238E27FC236}">
                <a16:creationId xmlns:a16="http://schemas.microsoft.com/office/drawing/2014/main" id="{B84B8BA9-F3B6-4B47-8288-BF0750D829E2}"/>
              </a:ext>
            </a:extLst>
          </p:cNvPr>
          <p:cNvSpPr txBox="1"/>
          <p:nvPr/>
        </p:nvSpPr>
        <p:spPr>
          <a:xfrm>
            <a:off x="4689126" y="3287613"/>
            <a:ext cx="1618007" cy="369332"/>
          </a:xfrm>
          <a:prstGeom prst="rect">
            <a:avLst/>
          </a:prstGeom>
          <a:noFill/>
        </p:spPr>
        <p:txBody>
          <a:bodyPr wrap="none" rtlCol="0">
            <a:spAutoFit/>
          </a:bodyPr>
          <a:lstStyle/>
          <a:p>
            <a:r>
              <a:rPr lang="en-GB" b="1">
                <a:solidFill>
                  <a:srgbClr val="92D050"/>
                </a:solidFill>
              </a:rPr>
              <a:t>Bulk Chemicals</a:t>
            </a:r>
          </a:p>
        </p:txBody>
      </p:sp>
      <p:sp>
        <p:nvSpPr>
          <p:cNvPr id="13" name="TextBox 12">
            <a:extLst>
              <a:ext uri="{FF2B5EF4-FFF2-40B4-BE49-F238E27FC236}">
                <a16:creationId xmlns:a16="http://schemas.microsoft.com/office/drawing/2014/main" id="{0A9A6A60-C9B1-441E-AE00-583F1DB68DF6}"/>
              </a:ext>
            </a:extLst>
          </p:cNvPr>
          <p:cNvSpPr txBox="1"/>
          <p:nvPr/>
        </p:nvSpPr>
        <p:spPr>
          <a:xfrm>
            <a:off x="7191375" y="3656945"/>
            <a:ext cx="926344" cy="369332"/>
          </a:xfrm>
          <a:prstGeom prst="rect">
            <a:avLst/>
          </a:prstGeom>
          <a:noFill/>
        </p:spPr>
        <p:txBody>
          <a:bodyPr wrap="none" rtlCol="0">
            <a:spAutoFit/>
          </a:bodyPr>
          <a:lstStyle/>
          <a:p>
            <a:r>
              <a:rPr lang="en-GB" b="1">
                <a:solidFill>
                  <a:srgbClr val="92D050"/>
                </a:solidFill>
              </a:rPr>
              <a:t>Cement</a:t>
            </a:r>
          </a:p>
        </p:txBody>
      </p:sp>
      <p:sp>
        <p:nvSpPr>
          <p:cNvPr id="15" name="TextBox 14">
            <a:extLst>
              <a:ext uri="{FF2B5EF4-FFF2-40B4-BE49-F238E27FC236}">
                <a16:creationId xmlns:a16="http://schemas.microsoft.com/office/drawing/2014/main" id="{B8D3E881-1E68-4FB0-93BB-513B96F0B721}"/>
              </a:ext>
            </a:extLst>
          </p:cNvPr>
          <p:cNvSpPr txBox="1"/>
          <p:nvPr/>
        </p:nvSpPr>
        <p:spPr>
          <a:xfrm>
            <a:off x="10623460" y="3414675"/>
            <a:ext cx="1043619" cy="369332"/>
          </a:xfrm>
          <a:prstGeom prst="rect">
            <a:avLst/>
          </a:prstGeom>
          <a:noFill/>
        </p:spPr>
        <p:txBody>
          <a:bodyPr wrap="none" rtlCol="0">
            <a:spAutoFit/>
          </a:bodyPr>
          <a:lstStyle/>
          <a:p>
            <a:r>
              <a:rPr lang="en-GB" b="1">
                <a:solidFill>
                  <a:srgbClr val="92D050"/>
                </a:solidFill>
              </a:rPr>
              <a:t>Ceramics</a:t>
            </a:r>
          </a:p>
        </p:txBody>
      </p:sp>
      <p:sp>
        <p:nvSpPr>
          <p:cNvPr id="17" name="TextBox 16">
            <a:extLst>
              <a:ext uri="{FF2B5EF4-FFF2-40B4-BE49-F238E27FC236}">
                <a16:creationId xmlns:a16="http://schemas.microsoft.com/office/drawing/2014/main" id="{6B8C138F-EBF5-4D8A-845A-CD4E21D9E11B}"/>
              </a:ext>
            </a:extLst>
          </p:cNvPr>
          <p:cNvSpPr txBox="1"/>
          <p:nvPr/>
        </p:nvSpPr>
        <p:spPr>
          <a:xfrm>
            <a:off x="3175191" y="4013884"/>
            <a:ext cx="738023" cy="369332"/>
          </a:xfrm>
          <a:prstGeom prst="rect">
            <a:avLst/>
          </a:prstGeom>
          <a:noFill/>
        </p:spPr>
        <p:txBody>
          <a:bodyPr wrap="none" rtlCol="0">
            <a:spAutoFit/>
          </a:bodyPr>
          <a:lstStyle/>
          <a:p>
            <a:r>
              <a:rPr lang="en-GB" b="1">
                <a:solidFill>
                  <a:srgbClr val="92D050"/>
                </a:solidFill>
              </a:rPr>
              <a:t>Paper</a:t>
            </a:r>
          </a:p>
        </p:txBody>
      </p:sp>
      <p:sp>
        <p:nvSpPr>
          <p:cNvPr id="19" name="TextBox 18">
            <a:extLst>
              <a:ext uri="{FF2B5EF4-FFF2-40B4-BE49-F238E27FC236}">
                <a16:creationId xmlns:a16="http://schemas.microsoft.com/office/drawing/2014/main" id="{8BAEADFF-D360-4BC4-A204-1E69C2F6D7C3}"/>
              </a:ext>
            </a:extLst>
          </p:cNvPr>
          <p:cNvSpPr txBox="1"/>
          <p:nvPr/>
        </p:nvSpPr>
        <p:spPr>
          <a:xfrm>
            <a:off x="9056751" y="4051210"/>
            <a:ext cx="684803" cy="369332"/>
          </a:xfrm>
          <a:prstGeom prst="rect">
            <a:avLst/>
          </a:prstGeom>
          <a:noFill/>
        </p:spPr>
        <p:txBody>
          <a:bodyPr wrap="none" rtlCol="0">
            <a:spAutoFit/>
          </a:bodyPr>
          <a:lstStyle/>
          <a:p>
            <a:r>
              <a:rPr lang="en-GB" b="1">
                <a:solidFill>
                  <a:srgbClr val="92D050"/>
                </a:solidFill>
              </a:rPr>
              <a:t>Glass</a:t>
            </a:r>
          </a:p>
        </p:txBody>
      </p:sp>
    </p:spTree>
    <p:extLst>
      <p:ext uri="{BB962C8B-B14F-4D97-AF65-F5344CB8AC3E}">
        <p14:creationId xmlns:p14="http://schemas.microsoft.com/office/powerpoint/2010/main" val="105866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l="-1000" t="-4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6EFE701-F832-4429-A377-4DC698B5163D}"/>
              </a:ext>
            </a:extLst>
          </p:cNvPr>
          <p:cNvGrpSpPr/>
          <p:nvPr/>
        </p:nvGrpSpPr>
        <p:grpSpPr>
          <a:xfrm>
            <a:off x="751133" y="5950940"/>
            <a:ext cx="10561267" cy="778663"/>
            <a:chOff x="833636" y="5876280"/>
            <a:chExt cx="10561267" cy="778663"/>
          </a:xfrm>
        </p:grpSpPr>
        <p:sp>
          <p:nvSpPr>
            <p:cNvPr id="23" name="TextBox 22"/>
            <p:cNvSpPr txBox="1"/>
            <p:nvPr/>
          </p:nvSpPr>
          <p:spPr>
            <a:xfrm>
              <a:off x="2034903" y="6044274"/>
              <a:ext cx="9360000" cy="442674"/>
            </a:xfrm>
            <a:prstGeom prst="roundRect">
              <a:avLst/>
            </a:prstGeom>
            <a:solidFill>
              <a:srgbClr val="FFFFFF">
                <a:alpha val="87843"/>
              </a:srgbClr>
            </a:solidFill>
          </p:spPr>
          <p:txBody>
            <a:bodyPr wrap="square" rtlCol="0">
              <a:spAutoFit/>
            </a:bodyPr>
            <a:lstStyle/>
            <a:p>
              <a:pPr defTabSz="914377"/>
              <a:r>
                <a:rPr lang="en-GB" sz="2000" b="1" dirty="0">
                  <a:solidFill>
                    <a:prstClr val="black"/>
                  </a:solidFill>
                  <a:latin typeface="Segoe UI" panose="020B0502040204020203" pitchFamily="34" charset="0"/>
                  <a:ea typeface="MS PGothic" panose="020B0600070205080204" pitchFamily="34" charset="-128"/>
                  <a:cs typeface="Segoe UI" panose="020B0502040204020203" pitchFamily="34" charset="0"/>
                </a:rPr>
                <a:t>£21m partnership with private equity for SMEs and </a:t>
              </a:r>
              <a:r>
                <a:rPr lang="en-GB" sz="2000" b="1" dirty="0" err="1">
                  <a:solidFill>
                    <a:prstClr val="black"/>
                  </a:solidFill>
                  <a:latin typeface="Segoe UI" panose="020B0502040204020203" pitchFamily="34" charset="0"/>
                  <a:ea typeface="MS PGothic" panose="020B0600070205080204" pitchFamily="34" charset="-128"/>
                  <a:cs typeface="Segoe UI" panose="020B0502040204020203" pitchFamily="34" charset="0"/>
                </a:rPr>
                <a:t>startups</a:t>
              </a:r>
              <a:r>
                <a:rPr lang="en-GB" sz="2000" b="1" dirty="0">
                  <a:solidFill>
                    <a:prstClr val="black"/>
                  </a:solidFill>
                  <a:latin typeface="Segoe UI" panose="020B0502040204020203" pitchFamily="34" charset="0"/>
                  <a:ea typeface="MS PGothic" panose="020B0600070205080204" pitchFamily="34" charset="-128"/>
                  <a:cs typeface="Segoe UI" panose="020B0502040204020203" pitchFamily="34" charset="0"/>
                </a:rPr>
                <a:t>. </a:t>
              </a:r>
              <a:endParaRPr lang="en-GB" sz="2000" dirty="0">
                <a:solidFill>
                  <a:prstClr val="black"/>
                </a:solidFill>
                <a:latin typeface="Segoe UI" panose="020B0502040204020203" pitchFamily="34" charset="0"/>
                <a:ea typeface="MS PGothic" panose="020B0600070205080204" pitchFamily="34" charset="-128"/>
                <a:cs typeface="Segoe UI" panose="020B0502040204020203" pitchFamily="34" charset="0"/>
              </a:endParaRPr>
            </a:p>
          </p:txBody>
        </p:sp>
        <p:grpSp>
          <p:nvGrpSpPr>
            <p:cNvPr id="13" name="Group 12">
              <a:extLst>
                <a:ext uri="{FF2B5EF4-FFF2-40B4-BE49-F238E27FC236}">
                  <a16:creationId xmlns:a16="http://schemas.microsoft.com/office/drawing/2014/main" id="{D78F12B0-6B4B-4948-B815-9C2065D81142}"/>
                </a:ext>
              </a:extLst>
            </p:cNvPr>
            <p:cNvGrpSpPr/>
            <p:nvPr/>
          </p:nvGrpSpPr>
          <p:grpSpPr>
            <a:xfrm>
              <a:off x="833636" y="5876280"/>
              <a:ext cx="753379" cy="778663"/>
              <a:chOff x="596203" y="5507118"/>
              <a:chExt cx="1209981" cy="1250588"/>
            </a:xfrm>
          </p:grpSpPr>
          <p:sp>
            <p:nvSpPr>
              <p:cNvPr id="15" name="Rounded Rectangle 14"/>
              <p:cNvSpPr/>
              <p:nvPr/>
            </p:nvSpPr>
            <p:spPr>
              <a:xfrm>
                <a:off x="596203" y="5544469"/>
                <a:ext cx="1209981" cy="121323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000">
                  <a:solidFill>
                    <a:prstClr val="white"/>
                  </a:solidFill>
                  <a:latin typeface="Segoe UI" panose="020B0502040204020203" pitchFamily="34" charset="0"/>
                  <a:cs typeface="Segoe UI" panose="020B0502040204020203" pitchFamily="34" charset="0"/>
                </a:endParaRPr>
              </a:p>
            </p:txBody>
          </p:sp>
          <p:sp>
            <p:nvSpPr>
              <p:cNvPr id="26" name="TextBox 25"/>
              <p:cNvSpPr txBox="1"/>
              <p:nvPr/>
            </p:nvSpPr>
            <p:spPr>
              <a:xfrm>
                <a:off x="792870" y="5507118"/>
                <a:ext cx="816644" cy="1235777"/>
              </a:xfrm>
              <a:prstGeom prst="rect">
                <a:avLst/>
              </a:prstGeom>
              <a:noFill/>
            </p:spPr>
            <p:txBody>
              <a:bodyPr wrap="none" rtlCol="0">
                <a:spAutoFit/>
              </a:bodyPr>
              <a:lstStyle/>
              <a:p>
                <a:pPr defTabSz="914377"/>
                <a:r>
                  <a:rPr lang="en-GB" sz="4400" b="1">
                    <a:solidFill>
                      <a:prstClr val="black"/>
                    </a:solidFill>
                    <a:latin typeface="Segoe UI" panose="020B0502040204020203" pitchFamily="34" charset="0"/>
                    <a:ea typeface="MS PGothic" panose="020B0600070205080204" pitchFamily="34" charset="-128"/>
                    <a:cs typeface="Segoe UI" panose="020B0502040204020203" pitchFamily="34" charset="0"/>
                  </a:rPr>
                  <a:t>£</a:t>
                </a:r>
              </a:p>
            </p:txBody>
          </p:sp>
        </p:grpSp>
      </p:grpSp>
      <p:grpSp>
        <p:nvGrpSpPr>
          <p:cNvPr id="29" name="Group 28">
            <a:extLst>
              <a:ext uri="{FF2B5EF4-FFF2-40B4-BE49-F238E27FC236}">
                <a16:creationId xmlns:a16="http://schemas.microsoft.com/office/drawing/2014/main" id="{65927FD6-538A-4589-9A40-20D2804A3BC8}"/>
              </a:ext>
            </a:extLst>
          </p:cNvPr>
          <p:cNvGrpSpPr/>
          <p:nvPr/>
        </p:nvGrpSpPr>
        <p:grpSpPr>
          <a:xfrm>
            <a:off x="751133" y="4854351"/>
            <a:ext cx="10565348" cy="783193"/>
            <a:chOff x="829555" y="4729348"/>
            <a:chExt cx="10565348" cy="783193"/>
          </a:xfrm>
        </p:grpSpPr>
        <p:sp>
          <p:nvSpPr>
            <p:cNvPr id="22" name="TextBox 21"/>
            <p:cNvSpPr txBox="1"/>
            <p:nvPr/>
          </p:nvSpPr>
          <p:spPr>
            <a:xfrm>
              <a:off x="2034903" y="4729348"/>
              <a:ext cx="9360000" cy="783193"/>
            </a:xfrm>
            <a:prstGeom prst="roundRect">
              <a:avLst/>
            </a:prstGeom>
            <a:solidFill>
              <a:srgbClr val="FFFFFF">
                <a:alpha val="87843"/>
              </a:srgbClr>
            </a:solidFill>
          </p:spPr>
          <p:txBody>
            <a:bodyPr wrap="square" rtlCol="0">
              <a:spAutoFit/>
            </a:bodyPr>
            <a:lstStyle/>
            <a:p>
              <a:pPr defTabSz="914377"/>
              <a:r>
                <a:rPr lang="en-GB" sz="2000" b="1">
                  <a:solidFill>
                    <a:prstClr val="black"/>
                  </a:solidFill>
                  <a:latin typeface="Segoe UI" panose="020B0502040204020203" pitchFamily="34" charset="0"/>
                  <a:ea typeface="MS PGothic" panose="020B0600070205080204" pitchFamily="34" charset="-128"/>
                  <a:cs typeface="Segoe UI" panose="020B0502040204020203" pitchFamily="34" charset="0"/>
                </a:rPr>
                <a:t>£4m to support academics, business and government work together and solve common challenges.</a:t>
              </a:r>
              <a:endParaRPr lang="en-GB" sz="2000">
                <a:solidFill>
                  <a:prstClr val="black"/>
                </a:solidFill>
                <a:latin typeface="Segoe UI" panose="020B0502040204020203" pitchFamily="34" charset="0"/>
                <a:ea typeface="MS PGothic" panose="020B0600070205080204" pitchFamily="34" charset="-128"/>
                <a:cs typeface="Segoe UI" panose="020B0502040204020203" pitchFamily="34" charset="0"/>
              </a:endParaRPr>
            </a:p>
          </p:txBody>
        </p:sp>
        <p:grpSp>
          <p:nvGrpSpPr>
            <p:cNvPr id="11" name="Group 10">
              <a:extLst>
                <a:ext uri="{FF2B5EF4-FFF2-40B4-BE49-F238E27FC236}">
                  <a16:creationId xmlns:a16="http://schemas.microsoft.com/office/drawing/2014/main" id="{E88B4054-5028-4152-B4C7-1565255C15B4}"/>
                </a:ext>
              </a:extLst>
            </p:cNvPr>
            <p:cNvGrpSpPr/>
            <p:nvPr/>
          </p:nvGrpSpPr>
          <p:grpSpPr>
            <a:xfrm>
              <a:off x="829555" y="4738127"/>
              <a:ext cx="761540" cy="765634"/>
              <a:chOff x="583095" y="4184998"/>
              <a:chExt cx="1223088" cy="1229663"/>
            </a:xfrm>
          </p:grpSpPr>
          <p:sp>
            <p:nvSpPr>
              <p:cNvPr id="12" name="Rounded Rectangle 11"/>
              <p:cNvSpPr/>
              <p:nvPr/>
            </p:nvSpPr>
            <p:spPr>
              <a:xfrm>
                <a:off x="583095" y="4184998"/>
                <a:ext cx="1223088" cy="122966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000">
                  <a:solidFill>
                    <a:prstClr val="white"/>
                  </a:solidFill>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397" y="4299443"/>
                <a:ext cx="1029971" cy="1029971"/>
              </a:xfrm>
              <a:prstGeom prst="rect">
                <a:avLst/>
              </a:prstGeom>
            </p:spPr>
          </p:pic>
        </p:grpSp>
      </p:grpSp>
      <p:grpSp>
        <p:nvGrpSpPr>
          <p:cNvPr id="28" name="Group 27">
            <a:extLst>
              <a:ext uri="{FF2B5EF4-FFF2-40B4-BE49-F238E27FC236}">
                <a16:creationId xmlns:a16="http://schemas.microsoft.com/office/drawing/2014/main" id="{767CF41A-899D-4CF8-8108-5B89D169E68B}"/>
              </a:ext>
            </a:extLst>
          </p:cNvPr>
          <p:cNvGrpSpPr/>
          <p:nvPr/>
        </p:nvGrpSpPr>
        <p:grpSpPr>
          <a:xfrm>
            <a:off x="751133" y="3775319"/>
            <a:ext cx="10563536" cy="765634"/>
            <a:chOff x="831367" y="3462813"/>
            <a:chExt cx="10563536" cy="765634"/>
          </a:xfrm>
        </p:grpSpPr>
        <p:sp>
          <p:nvSpPr>
            <p:cNvPr id="24" name="TextBox 23"/>
            <p:cNvSpPr txBox="1"/>
            <p:nvPr/>
          </p:nvSpPr>
          <p:spPr>
            <a:xfrm>
              <a:off x="2034903" y="3624293"/>
              <a:ext cx="9360000" cy="442674"/>
            </a:xfrm>
            <a:prstGeom prst="roundRect">
              <a:avLst/>
            </a:prstGeom>
            <a:solidFill>
              <a:srgbClr val="FFFFFF">
                <a:alpha val="87843"/>
              </a:srgbClr>
            </a:solidFill>
          </p:spPr>
          <p:txBody>
            <a:bodyPr wrap="square" rtlCol="0">
              <a:spAutoFit/>
            </a:bodyPr>
            <a:lstStyle/>
            <a:p>
              <a:pPr defTabSz="914377"/>
              <a:r>
                <a:rPr lang="en-GB" sz="2000" b="1">
                  <a:solidFill>
                    <a:prstClr val="black"/>
                  </a:solidFill>
                  <a:latin typeface="Segoe UI" panose="020B0502040204020203" pitchFamily="34" charset="0"/>
                  <a:ea typeface="MS PGothic" panose="020B0600070205080204" pitchFamily="34" charset="-128"/>
                  <a:cs typeface="Segoe UI" panose="020B0502040204020203" pitchFamily="34" charset="0"/>
                </a:rPr>
                <a:t>£10m multidisciplinary academic research hub.</a:t>
              </a:r>
              <a:endParaRPr lang="en-GB" sz="2000">
                <a:solidFill>
                  <a:prstClr val="black"/>
                </a:solidFill>
                <a:latin typeface="Segoe UI" panose="020B0502040204020203" pitchFamily="34" charset="0"/>
                <a:ea typeface="MS PGothic" panose="020B0600070205080204" pitchFamily="34" charset="-128"/>
                <a:cs typeface="Segoe UI" panose="020B0502040204020203" pitchFamily="34" charset="0"/>
              </a:endParaRPr>
            </a:p>
          </p:txBody>
        </p:sp>
        <p:grpSp>
          <p:nvGrpSpPr>
            <p:cNvPr id="10" name="Group 9">
              <a:extLst>
                <a:ext uri="{FF2B5EF4-FFF2-40B4-BE49-F238E27FC236}">
                  <a16:creationId xmlns:a16="http://schemas.microsoft.com/office/drawing/2014/main" id="{4F31309C-D1D1-49A0-B78D-99A200F85222}"/>
                </a:ext>
              </a:extLst>
            </p:cNvPr>
            <p:cNvGrpSpPr/>
            <p:nvPr/>
          </p:nvGrpSpPr>
          <p:grpSpPr>
            <a:xfrm>
              <a:off x="831367" y="3462813"/>
              <a:ext cx="757916" cy="765634"/>
              <a:chOff x="592558" y="2841090"/>
              <a:chExt cx="1217268" cy="1229663"/>
            </a:xfrm>
          </p:grpSpPr>
          <p:sp>
            <p:nvSpPr>
              <p:cNvPr id="8" name="Rounded Rectangle 7"/>
              <p:cNvSpPr/>
              <p:nvPr/>
            </p:nvSpPr>
            <p:spPr>
              <a:xfrm>
                <a:off x="592558" y="2841090"/>
                <a:ext cx="1217268" cy="122966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000">
                  <a:solidFill>
                    <a:prstClr val="white"/>
                  </a:solidFill>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046" y="3003899"/>
                <a:ext cx="963188" cy="963188"/>
              </a:xfrm>
              <a:prstGeom prst="rect">
                <a:avLst/>
              </a:prstGeom>
            </p:spPr>
          </p:pic>
        </p:grpSp>
      </p:grpSp>
      <p:grpSp>
        <p:nvGrpSpPr>
          <p:cNvPr id="20" name="Group 19">
            <a:extLst>
              <a:ext uri="{FF2B5EF4-FFF2-40B4-BE49-F238E27FC236}">
                <a16:creationId xmlns:a16="http://schemas.microsoft.com/office/drawing/2014/main" id="{384D87C1-C676-4B25-B033-392571575B18}"/>
              </a:ext>
            </a:extLst>
          </p:cNvPr>
          <p:cNvGrpSpPr/>
          <p:nvPr/>
        </p:nvGrpSpPr>
        <p:grpSpPr>
          <a:xfrm>
            <a:off x="751133" y="2696287"/>
            <a:ext cx="10565348" cy="765634"/>
            <a:chOff x="829555" y="2336596"/>
            <a:chExt cx="10565348" cy="765634"/>
          </a:xfrm>
        </p:grpSpPr>
        <p:sp>
          <p:nvSpPr>
            <p:cNvPr id="21" name="TextBox 20"/>
            <p:cNvSpPr txBox="1"/>
            <p:nvPr/>
          </p:nvSpPr>
          <p:spPr>
            <a:xfrm>
              <a:off x="2034903" y="2498076"/>
              <a:ext cx="9360000" cy="442674"/>
            </a:xfrm>
            <a:prstGeom prst="roundRect">
              <a:avLst/>
            </a:prstGeom>
            <a:solidFill>
              <a:srgbClr val="FFFFFF">
                <a:alpha val="87843"/>
              </a:srgbClr>
            </a:solidFill>
          </p:spPr>
          <p:txBody>
            <a:bodyPr wrap="square" rtlCol="0">
              <a:spAutoFit/>
            </a:bodyPr>
            <a:lstStyle/>
            <a:p>
              <a:pPr defTabSz="914377"/>
              <a:r>
                <a:rPr lang="en-GB" sz="2000" b="1">
                  <a:solidFill>
                    <a:prstClr val="black"/>
                  </a:solidFill>
                  <a:latin typeface="Segoe UI" panose="020B0502040204020203" pitchFamily="34" charset="0"/>
                  <a:ea typeface="MS PGothic" panose="020B0600070205080204" pitchFamily="34" charset="-128"/>
                  <a:cs typeface="Segoe UI" panose="020B0502040204020203" pitchFamily="34" charset="0"/>
                </a:rPr>
                <a:t>£60m collaborative research and development programme.</a:t>
              </a:r>
              <a:endParaRPr lang="en-GB" sz="2000">
                <a:solidFill>
                  <a:prstClr val="black"/>
                </a:solidFill>
                <a:latin typeface="Segoe UI" panose="020B0502040204020203" pitchFamily="34" charset="0"/>
                <a:ea typeface="MS PGothic" panose="020B0600070205080204" pitchFamily="34" charset="-128"/>
                <a:cs typeface="Segoe UI" panose="020B0502040204020203" pitchFamily="34" charset="0"/>
              </a:endParaRPr>
            </a:p>
          </p:txBody>
        </p:sp>
        <p:grpSp>
          <p:nvGrpSpPr>
            <p:cNvPr id="9" name="Group 8">
              <a:extLst>
                <a:ext uri="{FF2B5EF4-FFF2-40B4-BE49-F238E27FC236}">
                  <a16:creationId xmlns:a16="http://schemas.microsoft.com/office/drawing/2014/main" id="{11B2B69C-437C-49E8-B9BA-AF95E609C97D}"/>
                </a:ext>
              </a:extLst>
            </p:cNvPr>
            <p:cNvGrpSpPr/>
            <p:nvPr/>
          </p:nvGrpSpPr>
          <p:grpSpPr>
            <a:xfrm>
              <a:off x="829555" y="2336596"/>
              <a:ext cx="761540" cy="765634"/>
              <a:chOff x="591976" y="1480995"/>
              <a:chExt cx="1223088" cy="1229663"/>
            </a:xfrm>
          </p:grpSpPr>
          <p:sp>
            <p:nvSpPr>
              <p:cNvPr id="6" name="Rounded Rectangle 5"/>
              <p:cNvSpPr/>
              <p:nvPr/>
            </p:nvSpPr>
            <p:spPr>
              <a:xfrm>
                <a:off x="591976" y="1480995"/>
                <a:ext cx="1223088" cy="122966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000">
                  <a:solidFill>
                    <a:prstClr val="white"/>
                  </a:solidFill>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6899" y="1649008"/>
                <a:ext cx="815408" cy="815408"/>
              </a:xfrm>
              <a:prstGeom prst="rect">
                <a:avLst/>
              </a:prstGeom>
            </p:spPr>
          </p:pic>
        </p:grpSp>
      </p:grpSp>
      <p:grpSp>
        <p:nvGrpSpPr>
          <p:cNvPr id="18" name="Group 17">
            <a:extLst>
              <a:ext uri="{FF2B5EF4-FFF2-40B4-BE49-F238E27FC236}">
                <a16:creationId xmlns:a16="http://schemas.microsoft.com/office/drawing/2014/main" id="{E30F1B74-5404-465F-8DCE-6DC645ED2E2B}"/>
              </a:ext>
            </a:extLst>
          </p:cNvPr>
          <p:cNvGrpSpPr/>
          <p:nvPr/>
        </p:nvGrpSpPr>
        <p:grpSpPr>
          <a:xfrm>
            <a:off x="751133" y="1617255"/>
            <a:ext cx="10565348" cy="765634"/>
            <a:chOff x="829555" y="1269866"/>
            <a:chExt cx="10565348" cy="765634"/>
          </a:xfrm>
        </p:grpSpPr>
        <p:sp>
          <p:nvSpPr>
            <p:cNvPr id="19" name="TextBox 18"/>
            <p:cNvSpPr txBox="1"/>
            <p:nvPr/>
          </p:nvSpPr>
          <p:spPr>
            <a:xfrm>
              <a:off x="2034903" y="1431346"/>
              <a:ext cx="9360000" cy="442674"/>
            </a:xfrm>
            <a:prstGeom prst="roundRect">
              <a:avLst/>
            </a:prstGeom>
            <a:solidFill>
              <a:srgbClr val="FFFFFF">
                <a:alpha val="87843"/>
              </a:srgbClr>
            </a:solidFill>
          </p:spPr>
          <p:txBody>
            <a:bodyPr wrap="square" rtlCol="0">
              <a:spAutoFit/>
            </a:bodyPr>
            <a:lstStyle/>
            <a:p>
              <a:pPr defTabSz="914377"/>
              <a:r>
                <a:rPr lang="en-GB" sz="2000" b="1" dirty="0">
                  <a:solidFill>
                    <a:prstClr val="black"/>
                  </a:solidFill>
                  <a:latin typeface="Segoe UI" panose="020B0502040204020203" pitchFamily="34" charset="0"/>
                  <a:ea typeface="MS PGothic" panose="020B0600070205080204" pitchFamily="34" charset="-128"/>
                  <a:cs typeface="Segoe UI" panose="020B0502040204020203" pitchFamily="34" charset="0"/>
                </a:rPr>
                <a:t>£54m pilot scale facility for the glass sector.</a:t>
              </a:r>
              <a:endParaRPr lang="en-GB" sz="2000" dirty="0">
                <a:solidFill>
                  <a:prstClr val="black"/>
                </a:solidFill>
                <a:latin typeface="Segoe UI" panose="020B0502040204020203" pitchFamily="34" charset="0"/>
                <a:ea typeface="MS PGothic" panose="020B0600070205080204" pitchFamily="34" charset="-128"/>
                <a:cs typeface="Segoe UI" panose="020B0502040204020203" pitchFamily="34" charset="0"/>
              </a:endParaRPr>
            </a:p>
          </p:txBody>
        </p:sp>
        <p:grpSp>
          <p:nvGrpSpPr>
            <p:cNvPr id="5" name="Group 4">
              <a:extLst>
                <a:ext uri="{FF2B5EF4-FFF2-40B4-BE49-F238E27FC236}">
                  <a16:creationId xmlns:a16="http://schemas.microsoft.com/office/drawing/2014/main" id="{1CD659C9-692A-40BE-9668-18EF7B9AE38E}"/>
                </a:ext>
              </a:extLst>
            </p:cNvPr>
            <p:cNvGrpSpPr/>
            <p:nvPr/>
          </p:nvGrpSpPr>
          <p:grpSpPr>
            <a:xfrm>
              <a:off x="829555" y="1269866"/>
              <a:ext cx="761540" cy="765634"/>
              <a:chOff x="589847" y="122909"/>
              <a:chExt cx="1223088" cy="1229663"/>
            </a:xfrm>
          </p:grpSpPr>
          <p:sp>
            <p:nvSpPr>
              <p:cNvPr id="16" name="Rounded Rectangle 15"/>
              <p:cNvSpPr/>
              <p:nvPr/>
            </p:nvSpPr>
            <p:spPr>
              <a:xfrm>
                <a:off x="589847" y="122909"/>
                <a:ext cx="1223088" cy="1229663"/>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2000">
                  <a:solidFill>
                    <a:prstClr val="white"/>
                  </a:solidFill>
                  <a:latin typeface="Segoe UI" panose="020B0502040204020203" pitchFamily="34" charset="0"/>
                  <a:cs typeface="Segoe UI" panose="020B0502040204020203" pitchFamily="34" charset="0"/>
                </a:endParaRPr>
              </a:p>
            </p:txBody>
          </p:sp>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918" y="282017"/>
                <a:ext cx="865137" cy="865137"/>
              </a:xfrm>
              <a:prstGeom prst="rect">
                <a:avLst/>
              </a:prstGeom>
            </p:spPr>
          </p:pic>
        </p:grpSp>
      </p:grpSp>
      <p:pic>
        <p:nvPicPr>
          <p:cNvPr id="14" name="Picture 13" descr="A picture containing diagram&#10;&#10;Description automatically generated">
            <a:extLst>
              <a:ext uri="{FF2B5EF4-FFF2-40B4-BE49-F238E27FC236}">
                <a16:creationId xmlns:a16="http://schemas.microsoft.com/office/drawing/2014/main" id="{37979B9E-0796-451B-BAB9-9601A9B269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24000" y="360000"/>
            <a:ext cx="3243079" cy="717531"/>
          </a:xfrm>
          <a:prstGeom prst="rect">
            <a:avLst/>
          </a:prstGeom>
          <a:effectLst>
            <a:softEdge rad="63500"/>
          </a:effectLst>
        </p:spPr>
      </p:pic>
      <p:sp>
        <p:nvSpPr>
          <p:cNvPr id="31" name="TextBox 30">
            <a:extLst>
              <a:ext uri="{FF2B5EF4-FFF2-40B4-BE49-F238E27FC236}">
                <a16:creationId xmlns:a16="http://schemas.microsoft.com/office/drawing/2014/main" id="{B038F8C7-A460-4D3C-8208-BCE05F5A34EC}"/>
              </a:ext>
            </a:extLst>
          </p:cNvPr>
          <p:cNvSpPr txBox="1"/>
          <p:nvPr/>
        </p:nvSpPr>
        <p:spPr>
          <a:xfrm>
            <a:off x="647700" y="216046"/>
            <a:ext cx="7705725" cy="1200329"/>
          </a:xfrm>
          <a:prstGeom prst="rect">
            <a:avLst/>
          </a:prstGeom>
          <a:noFill/>
        </p:spPr>
        <p:txBody>
          <a:bodyPr wrap="square" rtlCol="0">
            <a:spAutoFit/>
          </a:bodyPr>
          <a:lstStyle/>
          <a:p>
            <a:r>
              <a:rPr lang="en-GB" sz="3600" b="1" dirty="0">
                <a:solidFill>
                  <a:schemeClr val="bg1"/>
                </a:solidFill>
                <a:latin typeface="Segoe UI" panose="020B0502040204020203" pitchFamily="34" charset="0"/>
                <a:cs typeface="Segoe UI" panose="020B0502040204020203" pitchFamily="34" charset="0"/>
              </a:rPr>
              <a:t>£66m of Government Funding and £83m from other sources</a:t>
            </a:r>
          </a:p>
        </p:txBody>
      </p:sp>
    </p:spTree>
    <p:extLst>
      <p:ext uri="{BB962C8B-B14F-4D97-AF65-F5344CB8AC3E}">
        <p14:creationId xmlns:p14="http://schemas.microsoft.com/office/powerpoint/2010/main" val="2491063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F548EEF-0613-428F-A9E7-C614DDD9E228}"/>
              </a:ext>
            </a:extLst>
          </p:cNvPr>
          <p:cNvGrpSpPr/>
          <p:nvPr/>
        </p:nvGrpSpPr>
        <p:grpSpPr>
          <a:xfrm>
            <a:off x="795901" y="1249687"/>
            <a:ext cx="10968077" cy="1055608"/>
            <a:chOff x="795901" y="1183012"/>
            <a:chExt cx="10968077" cy="1055608"/>
          </a:xfrm>
        </p:grpSpPr>
        <p:sp>
          <p:nvSpPr>
            <p:cNvPr id="19" name="TextBox 18"/>
            <p:cNvSpPr txBox="1"/>
            <p:nvPr/>
          </p:nvSpPr>
          <p:spPr>
            <a:xfrm>
              <a:off x="2289869" y="1183012"/>
              <a:ext cx="9474109" cy="1055608"/>
            </a:xfrm>
            <a:prstGeom prst="roundRect">
              <a:avLst/>
            </a:prstGeom>
            <a:solidFill>
              <a:srgbClr val="F8F8F8">
                <a:alpha val="87843"/>
              </a:srgbClr>
            </a:solidFill>
          </p:spPr>
          <p:txBody>
            <a:bodyPr wrap="square" rtlCol="0" anchor="ctr">
              <a:spAutoFit/>
            </a:bodyPr>
            <a:lstStyle/>
            <a:p>
              <a:pPr defTabSz="914377"/>
              <a:r>
                <a:rPr lang="en-GB" sz="2000" b="1">
                  <a:solidFill>
                    <a:prstClr val="black"/>
                  </a:solidFill>
                  <a:latin typeface="Calibri" panose="020F0502020204030204"/>
                  <a:ea typeface="MS PGothic" panose="020B0600070205080204" pitchFamily="34" charset="-128"/>
                </a:rPr>
                <a:t>Waste Utilisation</a:t>
              </a:r>
            </a:p>
            <a:p>
              <a:pPr defTabSz="914377"/>
              <a:r>
                <a:rPr lang="en-GB" sz="1800">
                  <a:effectLst/>
                  <a:latin typeface="Calibri" panose="020F0502020204030204" pitchFamily="34" charset="0"/>
                  <a:ea typeface="Calibri" panose="020F0502020204030204" pitchFamily="34" charset="0"/>
                  <a:cs typeface="Times New Roman" panose="02020603050405020304" pitchFamily="18" charset="0"/>
                </a:rPr>
                <a:t>These sectors require large inputs of raw materials, although most are utilised efficiently, a large variety of wastes are generated in varying forms and quantities. </a:t>
              </a:r>
              <a:endParaRPr lang="en-GB" sz="2400">
                <a:solidFill>
                  <a:prstClr val="black"/>
                </a:solidFill>
                <a:latin typeface="Calibri" panose="020F0502020204030204"/>
                <a:ea typeface="MS PGothic" panose="020B0600070205080204" pitchFamily="34" charset="-128"/>
              </a:endParaRPr>
            </a:p>
          </p:txBody>
        </p:sp>
        <p:grpSp>
          <p:nvGrpSpPr>
            <p:cNvPr id="5" name="Group 4">
              <a:extLst>
                <a:ext uri="{FF2B5EF4-FFF2-40B4-BE49-F238E27FC236}">
                  <a16:creationId xmlns:a16="http://schemas.microsoft.com/office/drawing/2014/main" id="{108B839C-5859-48F3-ACC4-99ABED6E1624}"/>
                </a:ext>
              </a:extLst>
            </p:cNvPr>
            <p:cNvGrpSpPr/>
            <p:nvPr/>
          </p:nvGrpSpPr>
          <p:grpSpPr>
            <a:xfrm>
              <a:off x="795901" y="1249693"/>
              <a:ext cx="917316" cy="922247"/>
              <a:chOff x="746518" y="1076195"/>
              <a:chExt cx="917316" cy="922247"/>
            </a:xfrm>
          </p:grpSpPr>
          <p:sp>
            <p:nvSpPr>
              <p:cNvPr id="14" name="Rounded Rectangle 5">
                <a:extLst>
                  <a:ext uri="{FF2B5EF4-FFF2-40B4-BE49-F238E27FC236}">
                    <a16:creationId xmlns:a16="http://schemas.microsoft.com/office/drawing/2014/main" id="{36859AF0-25CE-4613-8711-4323688F6751}"/>
                  </a:ext>
                </a:extLst>
              </p:cNvPr>
              <p:cNvSpPr/>
              <p:nvPr/>
            </p:nvSpPr>
            <p:spPr>
              <a:xfrm>
                <a:off x="746518" y="1076195"/>
                <a:ext cx="917316" cy="92224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pic>
            <p:nvPicPr>
              <p:cNvPr id="30" name="Picture 2" descr="Image result for recycling icon">
                <a:extLst>
                  <a:ext uri="{FF2B5EF4-FFF2-40B4-BE49-F238E27FC236}">
                    <a16:creationId xmlns:a16="http://schemas.microsoft.com/office/drawing/2014/main" id="{AFDDC6A8-DBC0-46B7-BD40-FBFF8DDBF98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3892" y="1116035"/>
                <a:ext cx="842568" cy="84256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6" name="Group 15">
            <a:extLst>
              <a:ext uri="{FF2B5EF4-FFF2-40B4-BE49-F238E27FC236}">
                <a16:creationId xmlns:a16="http://schemas.microsoft.com/office/drawing/2014/main" id="{CED0CA31-0F25-4660-88A5-EBD0396FC0FE}"/>
              </a:ext>
            </a:extLst>
          </p:cNvPr>
          <p:cNvGrpSpPr/>
          <p:nvPr/>
        </p:nvGrpSpPr>
        <p:grpSpPr>
          <a:xfrm>
            <a:off x="753500" y="3811727"/>
            <a:ext cx="11003097" cy="1368000"/>
            <a:chOff x="753500" y="3857304"/>
            <a:chExt cx="11003097" cy="1368000"/>
          </a:xfrm>
        </p:grpSpPr>
        <p:sp>
          <p:nvSpPr>
            <p:cNvPr id="22" name="TextBox 21"/>
            <p:cNvSpPr txBox="1"/>
            <p:nvPr/>
          </p:nvSpPr>
          <p:spPr>
            <a:xfrm>
              <a:off x="2289869" y="3857304"/>
              <a:ext cx="9466728" cy="1368000"/>
            </a:xfrm>
            <a:prstGeom prst="roundRect">
              <a:avLst/>
            </a:prstGeom>
            <a:solidFill>
              <a:srgbClr val="F8F8F8">
                <a:alpha val="87843"/>
              </a:srgbClr>
            </a:solidFill>
          </p:spPr>
          <p:txBody>
            <a:bodyPr wrap="square" rtlCol="0">
              <a:spAutoFit/>
            </a:bodyPr>
            <a:lstStyle/>
            <a:p>
              <a:pPr defTabSz="914377"/>
              <a:r>
                <a:rPr lang="en-GB" sz="2000" b="1">
                  <a:solidFill>
                    <a:prstClr val="black"/>
                  </a:solidFill>
                  <a:latin typeface="Calibri" panose="020F0502020204030204"/>
                  <a:ea typeface="MS PGothic" panose="020B0600070205080204" pitchFamily="34" charset="-128"/>
                </a:rPr>
                <a:t>Sensor Development and Digitalisation </a:t>
              </a:r>
            </a:p>
            <a:p>
              <a:pPr defTabSz="914377"/>
              <a:r>
                <a:rPr lang="en-GB" sz="1800">
                  <a:effectLst/>
                  <a:latin typeface="Calibri" panose="020F0502020204030204" pitchFamily="34" charset="0"/>
                  <a:ea typeface="Calibri" panose="020F0502020204030204" pitchFamily="34" charset="0"/>
                  <a:cs typeface="Times New Roman" panose="02020603050405020304" pitchFamily="18" charset="0"/>
                </a:rPr>
                <a:t>Gathered data is often used to highlight the current position within tolerances, enabling the machines to adapt and automatically change the process parameters to meet specifications will radically affect quality and yield of the products manufactured. </a:t>
              </a:r>
              <a:endParaRPr lang="en-GB" sz="2400">
                <a:solidFill>
                  <a:prstClr val="black"/>
                </a:solidFill>
                <a:latin typeface="Calibri" panose="020F0502020204030204"/>
                <a:ea typeface="MS PGothic" panose="020B0600070205080204" pitchFamily="34" charset="-128"/>
              </a:endParaRPr>
            </a:p>
          </p:txBody>
        </p:sp>
        <p:grpSp>
          <p:nvGrpSpPr>
            <p:cNvPr id="7" name="Group 6">
              <a:extLst>
                <a:ext uri="{FF2B5EF4-FFF2-40B4-BE49-F238E27FC236}">
                  <a16:creationId xmlns:a16="http://schemas.microsoft.com/office/drawing/2014/main" id="{4EDBDC32-C528-40C8-A945-F16C46B4840D}"/>
                </a:ext>
              </a:extLst>
            </p:cNvPr>
            <p:cNvGrpSpPr/>
            <p:nvPr/>
          </p:nvGrpSpPr>
          <p:grpSpPr>
            <a:xfrm>
              <a:off x="753500" y="4080181"/>
              <a:ext cx="1002119" cy="922247"/>
              <a:chOff x="704116" y="3624335"/>
              <a:chExt cx="1002119" cy="922247"/>
            </a:xfrm>
          </p:grpSpPr>
          <p:sp>
            <p:nvSpPr>
              <p:cNvPr id="34" name="Rounded Rectangle 7">
                <a:extLst>
                  <a:ext uri="{FF2B5EF4-FFF2-40B4-BE49-F238E27FC236}">
                    <a16:creationId xmlns:a16="http://schemas.microsoft.com/office/drawing/2014/main" id="{D567EC44-16F7-495D-8809-F6FA65DACFE6}"/>
                  </a:ext>
                </a:extLst>
              </p:cNvPr>
              <p:cNvSpPr/>
              <p:nvPr/>
            </p:nvSpPr>
            <p:spPr>
              <a:xfrm>
                <a:off x="748699" y="3624335"/>
                <a:ext cx="912951" cy="92224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pic>
            <p:nvPicPr>
              <p:cNvPr id="36" name="Picture 4" descr="Related image">
                <a:extLst>
                  <a:ext uri="{FF2B5EF4-FFF2-40B4-BE49-F238E27FC236}">
                    <a16:creationId xmlns:a16="http://schemas.microsoft.com/office/drawing/2014/main" id="{1CC0B698-9647-43D0-918C-EEF8B5B18421}"/>
                  </a:ext>
                </a:extLst>
              </p:cNvPr>
              <p:cNvPicPr>
                <a:picLocks noChangeAspect="1" noChangeArrowheads="1"/>
              </p:cNvPicPr>
              <p:nvPr/>
            </p:nvPicPr>
            <p:blipFill>
              <a:blip r:embed="rId5" cstate="screen">
                <a:biLevel thresh="75000"/>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a:ext>
                </a:extLst>
              </a:blip>
              <a:srcRect/>
              <a:stretch>
                <a:fillRect/>
              </a:stretch>
            </p:blipFill>
            <p:spPr bwMode="auto">
              <a:xfrm>
                <a:off x="704116" y="3740232"/>
                <a:ext cx="1002119" cy="69045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Group 14">
            <a:extLst>
              <a:ext uri="{FF2B5EF4-FFF2-40B4-BE49-F238E27FC236}">
                <a16:creationId xmlns:a16="http://schemas.microsoft.com/office/drawing/2014/main" id="{0A1E3092-38BA-4FB2-A6C6-DB29A461E03E}"/>
              </a:ext>
            </a:extLst>
          </p:cNvPr>
          <p:cNvGrpSpPr/>
          <p:nvPr/>
        </p:nvGrpSpPr>
        <p:grpSpPr>
          <a:xfrm>
            <a:off x="795901" y="2500511"/>
            <a:ext cx="10960696" cy="1116000"/>
            <a:chOff x="795901" y="2354227"/>
            <a:chExt cx="10960696" cy="1116000"/>
          </a:xfrm>
        </p:grpSpPr>
        <p:sp>
          <p:nvSpPr>
            <p:cNvPr id="24" name="TextBox 23"/>
            <p:cNvSpPr txBox="1"/>
            <p:nvPr/>
          </p:nvSpPr>
          <p:spPr>
            <a:xfrm>
              <a:off x="2289869" y="2354227"/>
              <a:ext cx="9466728" cy="1116000"/>
            </a:xfrm>
            <a:prstGeom prst="roundRect">
              <a:avLst/>
            </a:prstGeom>
            <a:solidFill>
              <a:srgbClr val="F8F8F8">
                <a:alpha val="87843"/>
              </a:srgbClr>
            </a:solidFill>
          </p:spPr>
          <p:txBody>
            <a:bodyPr wrap="square" rtlCol="0" anchor="ctr">
              <a:spAutoFit/>
            </a:bodyPr>
            <a:lstStyle/>
            <a:p>
              <a:pPr defTabSz="914377"/>
              <a:r>
                <a:rPr lang="en-GB" sz="2000" b="1">
                  <a:solidFill>
                    <a:prstClr val="black"/>
                  </a:solidFill>
                  <a:latin typeface="Calibri" panose="020F0502020204030204"/>
                  <a:ea typeface="MS PGothic" panose="020B0600070205080204" pitchFamily="34" charset="-128"/>
                </a:rPr>
                <a:t>Energy Efficient Processing</a:t>
              </a:r>
            </a:p>
            <a:p>
              <a:pPr defTabSz="914377"/>
              <a:r>
                <a:rPr lang="en-GB" sz="1800">
                  <a:effectLst/>
                  <a:latin typeface="Calibri" panose="020F0502020204030204" pitchFamily="34" charset="0"/>
                  <a:ea typeface="Calibri" panose="020F0502020204030204" pitchFamily="34" charset="0"/>
                  <a:cs typeface="Times New Roman" panose="02020603050405020304" pitchFamily="18" charset="0"/>
                </a:rPr>
                <a:t>High temperature processing stages mean that energy costs represent up to 40% of total production costs, any reduction will have a significant impact.</a:t>
              </a:r>
              <a:endParaRPr lang="en-GB" sz="2400">
                <a:solidFill>
                  <a:prstClr val="black"/>
                </a:solidFill>
                <a:latin typeface="Calibri" panose="020F0502020204030204"/>
                <a:ea typeface="MS PGothic" panose="020B0600070205080204" pitchFamily="34" charset="-128"/>
              </a:endParaRPr>
            </a:p>
          </p:txBody>
        </p:sp>
        <p:grpSp>
          <p:nvGrpSpPr>
            <p:cNvPr id="6" name="Group 5">
              <a:extLst>
                <a:ext uri="{FF2B5EF4-FFF2-40B4-BE49-F238E27FC236}">
                  <a16:creationId xmlns:a16="http://schemas.microsoft.com/office/drawing/2014/main" id="{8E5B64A4-71DE-4635-ADF2-DBF226843365}"/>
                </a:ext>
              </a:extLst>
            </p:cNvPr>
            <p:cNvGrpSpPr/>
            <p:nvPr/>
          </p:nvGrpSpPr>
          <p:grpSpPr>
            <a:xfrm>
              <a:off x="795901" y="2451104"/>
              <a:ext cx="917316" cy="922247"/>
              <a:chOff x="746518" y="2297186"/>
              <a:chExt cx="917316" cy="922247"/>
            </a:xfrm>
          </p:grpSpPr>
          <p:sp>
            <p:nvSpPr>
              <p:cNvPr id="18" name="Rounded Rectangle 11">
                <a:extLst>
                  <a:ext uri="{FF2B5EF4-FFF2-40B4-BE49-F238E27FC236}">
                    <a16:creationId xmlns:a16="http://schemas.microsoft.com/office/drawing/2014/main" id="{C3D30635-63B2-431A-BA48-5BBB24E23BC5}"/>
                  </a:ext>
                </a:extLst>
              </p:cNvPr>
              <p:cNvSpPr/>
              <p:nvPr/>
            </p:nvSpPr>
            <p:spPr>
              <a:xfrm>
                <a:off x="746518" y="2297186"/>
                <a:ext cx="917316" cy="92224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pic>
            <p:nvPicPr>
              <p:cNvPr id="38" name="Picture 2" descr="Image result for product icon">
                <a:extLst>
                  <a:ext uri="{FF2B5EF4-FFF2-40B4-BE49-F238E27FC236}">
                    <a16:creationId xmlns:a16="http://schemas.microsoft.com/office/drawing/2014/main" id="{875288AA-F262-41EE-B761-0186C163BBE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6248" y="2364176"/>
                <a:ext cx="778403" cy="77840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 name="Group 24">
            <a:extLst>
              <a:ext uri="{FF2B5EF4-FFF2-40B4-BE49-F238E27FC236}">
                <a16:creationId xmlns:a16="http://schemas.microsoft.com/office/drawing/2014/main" id="{FBA54D52-0836-4297-BEFC-B7B8A39A1A3B}"/>
              </a:ext>
            </a:extLst>
          </p:cNvPr>
          <p:cNvGrpSpPr/>
          <p:nvPr/>
        </p:nvGrpSpPr>
        <p:grpSpPr>
          <a:xfrm>
            <a:off x="800816" y="5374944"/>
            <a:ext cx="10963162" cy="1368000"/>
            <a:chOff x="800816" y="5374944"/>
            <a:chExt cx="10963162" cy="1368000"/>
          </a:xfrm>
        </p:grpSpPr>
        <p:sp>
          <p:nvSpPr>
            <p:cNvPr id="23" name="TextBox 22"/>
            <p:cNvSpPr txBox="1"/>
            <p:nvPr/>
          </p:nvSpPr>
          <p:spPr>
            <a:xfrm>
              <a:off x="2289869" y="5374944"/>
              <a:ext cx="9474109" cy="1368000"/>
            </a:xfrm>
            <a:prstGeom prst="roundRect">
              <a:avLst/>
            </a:prstGeom>
            <a:solidFill>
              <a:srgbClr val="F8F8F8">
                <a:alpha val="87843"/>
              </a:srgbClr>
            </a:solidFill>
          </p:spPr>
          <p:txBody>
            <a:bodyPr wrap="square" rtlCol="0">
              <a:spAutoFit/>
            </a:bodyPr>
            <a:lstStyle/>
            <a:p>
              <a:pPr defTabSz="914377"/>
              <a:r>
                <a:rPr lang="en-GB" sz="2000" b="1">
                  <a:solidFill>
                    <a:prstClr val="black"/>
                  </a:solidFill>
                  <a:latin typeface="Calibri" panose="020F0502020204030204"/>
                  <a:ea typeface="MS PGothic" panose="020B0600070205080204" pitchFamily="34" charset="-128"/>
                </a:rPr>
                <a:t>Heat Recovery </a:t>
              </a:r>
            </a:p>
            <a:p>
              <a:pPr defTabSz="914377"/>
              <a:r>
                <a:rPr lang="en-GB">
                  <a:effectLst/>
                  <a:latin typeface="Calibri" panose="020F0502020204030204" pitchFamily="34" charset="0"/>
                  <a:ea typeface="Calibri" panose="020F0502020204030204" pitchFamily="34" charset="0"/>
                  <a:cs typeface="Times New Roman" panose="02020603050405020304" pitchFamily="18" charset="0"/>
                </a:rPr>
                <a:t>The foundation industries encompass a number of high-temperature processing stages, often using equipment that has been running for 20-30 years. These furnaces are regularly the culprit of the majority of a plant’s emissions</a:t>
              </a:r>
              <a:r>
                <a:rPr lang="en-GB">
                  <a:latin typeface="Calibri" panose="020F0502020204030204" pitchFamily="34" charset="0"/>
                  <a:ea typeface="Calibri" panose="020F0502020204030204" pitchFamily="34" charset="0"/>
                  <a:cs typeface="Times New Roman" panose="02020603050405020304" pitchFamily="18" charset="0"/>
                </a:rPr>
                <a:t>, reusing waste heat could reduce over energy consumption.</a:t>
              </a:r>
              <a:endParaRPr lang="en-GB" sz="2400">
                <a:solidFill>
                  <a:prstClr val="black"/>
                </a:solidFill>
                <a:latin typeface="Calibri" panose="020F0502020204030204"/>
                <a:ea typeface="MS PGothic" panose="020B0600070205080204" pitchFamily="34" charset="-128"/>
              </a:endParaRPr>
            </a:p>
          </p:txBody>
        </p:sp>
        <p:grpSp>
          <p:nvGrpSpPr>
            <p:cNvPr id="8" name="Group 7">
              <a:extLst>
                <a:ext uri="{FF2B5EF4-FFF2-40B4-BE49-F238E27FC236}">
                  <a16:creationId xmlns:a16="http://schemas.microsoft.com/office/drawing/2014/main" id="{98F73556-8408-4033-B16F-AE1AAB24C74E}"/>
                </a:ext>
              </a:extLst>
            </p:cNvPr>
            <p:cNvGrpSpPr/>
            <p:nvPr/>
          </p:nvGrpSpPr>
          <p:grpSpPr>
            <a:xfrm>
              <a:off x="800816" y="5603981"/>
              <a:ext cx="907486" cy="909927"/>
              <a:chOff x="756348" y="5179268"/>
              <a:chExt cx="907486" cy="909927"/>
            </a:xfrm>
          </p:grpSpPr>
          <p:sp>
            <p:nvSpPr>
              <p:cNvPr id="20" name="Rounded Rectangle 14">
                <a:extLst>
                  <a:ext uri="{FF2B5EF4-FFF2-40B4-BE49-F238E27FC236}">
                    <a16:creationId xmlns:a16="http://schemas.microsoft.com/office/drawing/2014/main" id="{43E38C19-B3EA-4E17-AC19-B01866A4B7ED}"/>
                  </a:ext>
                </a:extLst>
              </p:cNvPr>
              <p:cNvSpPr/>
              <p:nvPr/>
            </p:nvSpPr>
            <p:spPr>
              <a:xfrm>
                <a:off x="756348" y="5179268"/>
                <a:ext cx="907486" cy="909927"/>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GB" sz="1350">
                  <a:solidFill>
                    <a:prstClr val="white"/>
                  </a:solidFill>
                  <a:latin typeface="Calibri" panose="020F0502020204030204"/>
                </a:endParaRPr>
              </a:p>
            </p:txBody>
          </p:sp>
          <p:pic>
            <p:nvPicPr>
              <p:cNvPr id="40" name="Picture 10" descr="Image result for network icon">
                <a:extLst>
                  <a:ext uri="{FF2B5EF4-FFF2-40B4-BE49-F238E27FC236}">
                    <a16:creationId xmlns:a16="http://schemas.microsoft.com/office/drawing/2014/main" id="{192FB95D-BB29-4985-8649-DF74D08F302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92603" y="5317592"/>
                <a:ext cx="634976" cy="633279"/>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 name="Picture 1" descr="A picture containing diagram&#10;&#10;Description automatically generated">
            <a:extLst>
              <a:ext uri="{FF2B5EF4-FFF2-40B4-BE49-F238E27FC236}">
                <a16:creationId xmlns:a16="http://schemas.microsoft.com/office/drawing/2014/main" id="{32EFE417-39EF-4DC3-B65B-A1BB359F0C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424000" y="360000"/>
            <a:ext cx="3243079" cy="717531"/>
          </a:xfrm>
          <a:prstGeom prst="rect">
            <a:avLst/>
          </a:prstGeom>
          <a:effectLst>
            <a:softEdge rad="63500"/>
          </a:effectLst>
        </p:spPr>
      </p:pic>
      <p:sp>
        <p:nvSpPr>
          <p:cNvPr id="27" name="TextBox 26">
            <a:extLst>
              <a:ext uri="{FF2B5EF4-FFF2-40B4-BE49-F238E27FC236}">
                <a16:creationId xmlns:a16="http://schemas.microsoft.com/office/drawing/2014/main" id="{6AC853D0-CFA8-47B1-94C7-90320B60C776}"/>
              </a:ext>
            </a:extLst>
          </p:cNvPr>
          <p:cNvSpPr txBox="1"/>
          <p:nvPr/>
        </p:nvSpPr>
        <p:spPr>
          <a:xfrm>
            <a:off x="748759" y="295655"/>
            <a:ext cx="7110665" cy="646331"/>
          </a:xfrm>
          <a:prstGeom prst="rect">
            <a:avLst/>
          </a:prstGeom>
          <a:noFill/>
        </p:spPr>
        <p:txBody>
          <a:bodyPr wrap="none" rtlCol="0">
            <a:spAutoFit/>
          </a:bodyPr>
          <a:lstStyle/>
          <a:p>
            <a:r>
              <a:rPr lang="en-GB" sz="3600" b="1">
                <a:solidFill>
                  <a:schemeClr val="bg1"/>
                </a:solidFill>
                <a:latin typeface="Segoe UI" panose="020B0502040204020203" pitchFamily="34" charset="0"/>
                <a:cs typeface="Segoe UI" panose="020B0502040204020203" pitchFamily="34" charset="0"/>
              </a:rPr>
              <a:t>Common Innovation Challenges</a:t>
            </a:r>
          </a:p>
        </p:txBody>
      </p:sp>
    </p:spTree>
    <p:extLst>
      <p:ext uri="{BB962C8B-B14F-4D97-AF65-F5344CB8AC3E}">
        <p14:creationId xmlns:p14="http://schemas.microsoft.com/office/powerpoint/2010/main" val="252113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CDB6A8D-EC00-49B7-997F-7F648A79554D}"/>
              </a:ext>
            </a:extLst>
          </p:cNvPr>
          <p:cNvSpPr/>
          <p:nvPr/>
        </p:nvSpPr>
        <p:spPr>
          <a:xfrm>
            <a:off x="383355" y="1774290"/>
            <a:ext cx="5520968" cy="4735179"/>
          </a:xfrm>
          <a:prstGeom prst="roundRect">
            <a:avLst/>
          </a:prstGeom>
          <a:solidFill>
            <a:srgbClr val="FFFFFF">
              <a:alpha val="8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pPr>
            <a:r>
              <a:rPr lang="en-US" sz="2800" dirty="0">
                <a:solidFill>
                  <a:srgbClr val="000000"/>
                </a:solidFill>
                <a:effectLst/>
                <a:latin typeface="Segoe UI" panose="020B0502040204020203" pitchFamily="34" charset="0"/>
                <a:ea typeface="Trebuchet MS" panose="020B0603020202020204" pitchFamily="34" charset="0"/>
                <a:cs typeface="Segoe UI" panose="020B0502040204020203" pitchFamily="34" charset="0"/>
              </a:rPr>
              <a:t>Glass Futures Pilot Facility</a:t>
            </a:r>
          </a:p>
          <a:p>
            <a:pPr lvl="0">
              <a:lnSpc>
                <a:spcPct val="115000"/>
              </a:lnSpc>
            </a:pPr>
            <a:endParaRPr lang="en-US" sz="1800" dirty="0">
              <a:solidFill>
                <a:srgbClr val="000000"/>
              </a:solidFill>
              <a:effectLst/>
              <a:latin typeface="Segoe UI" panose="020B0502040204020203" pitchFamily="34" charset="0"/>
              <a:ea typeface="Trebuchet MS" panose="020B0603020202020204" pitchFamily="34" charset="0"/>
              <a:cs typeface="Segoe UI" panose="020B0502040204020203" pitchFamily="34" charset="0"/>
            </a:endParaRPr>
          </a:p>
          <a:p>
            <a:pPr marL="342900" lvl="0" indent="-342900">
              <a:lnSpc>
                <a:spcPct val="115000"/>
              </a:lnSpc>
              <a:buFont typeface="Symbol" panose="05050102010706020507" pitchFamily="18" charset="2"/>
              <a:buChar char=""/>
            </a:pPr>
            <a:r>
              <a:rPr lang="en-US" sz="1800" dirty="0">
                <a:solidFill>
                  <a:srgbClr val="000000"/>
                </a:solidFill>
                <a:effectLst/>
                <a:latin typeface="Segoe UI" panose="020B0502040204020203" pitchFamily="34" charset="0"/>
                <a:ea typeface="Trebuchet MS" panose="020B0603020202020204" pitchFamily="34" charset="0"/>
                <a:cs typeface="Segoe UI" panose="020B0502040204020203" pitchFamily="34" charset="0"/>
              </a:rPr>
              <a:t>£54 million funding will develop a glass </a:t>
            </a:r>
            <a:r>
              <a:rPr lang="en-US" dirty="0">
                <a:solidFill>
                  <a:srgbClr val="000000"/>
                </a:solidFill>
                <a:latin typeface="Segoe UI" panose="020B0502040204020203" pitchFamily="34" charset="0"/>
                <a:ea typeface="Trebuchet MS" panose="020B0603020202020204" pitchFamily="34" charset="0"/>
                <a:cs typeface="Segoe UI" panose="020B0502040204020203" pitchFamily="34" charset="0"/>
              </a:rPr>
              <a:t>research</a:t>
            </a:r>
            <a:r>
              <a:rPr lang="en-US" sz="1800" dirty="0">
                <a:solidFill>
                  <a:srgbClr val="000000"/>
                </a:solidFill>
                <a:effectLst/>
                <a:latin typeface="Segoe UI" panose="020B0502040204020203" pitchFamily="34" charset="0"/>
                <a:ea typeface="Trebuchet MS" panose="020B0603020202020204" pitchFamily="34" charset="0"/>
                <a:cs typeface="Segoe UI" panose="020B0502040204020203" pitchFamily="34" charset="0"/>
              </a:rPr>
              <a:t> facility in St Helens.</a:t>
            </a:r>
            <a:endParaRPr lang="en-GB" sz="1800" dirty="0">
              <a:effectLst/>
              <a:latin typeface="Segoe UI" panose="020B0502040204020203" pitchFamily="34" charset="0"/>
              <a:ea typeface="Trebuchet MS" panose="020B0603020202020204" pitchFamily="34" charset="0"/>
              <a:cs typeface="Segoe UI" panose="020B0502040204020203" pitchFamily="34" charset="0"/>
            </a:endParaRPr>
          </a:p>
          <a:p>
            <a:pPr marL="342900" lvl="0" indent="-342900">
              <a:lnSpc>
                <a:spcPct val="115000"/>
              </a:lnSpc>
              <a:buFont typeface="Symbol" panose="05050102010706020507" pitchFamily="18" charset="2"/>
              <a:buChar char=""/>
            </a:pPr>
            <a:r>
              <a:rPr lang="en-US" sz="1800" dirty="0">
                <a:solidFill>
                  <a:srgbClr val="000000"/>
                </a:solidFill>
                <a:effectLst/>
                <a:latin typeface="Segoe UI" panose="020B0502040204020203" pitchFamily="34" charset="0"/>
                <a:ea typeface="Trebuchet MS" panose="020B0603020202020204" pitchFamily="34" charset="0"/>
                <a:cs typeface="Segoe UI" panose="020B0502040204020203" pitchFamily="34" charset="0"/>
              </a:rPr>
              <a:t>Investment will go towards developing innovative green technologies to help make glass production more productive and environmentally-friendly.</a:t>
            </a:r>
            <a:endParaRPr lang="en-GB" sz="1800" dirty="0">
              <a:effectLst/>
              <a:latin typeface="Segoe UI" panose="020B0502040204020203" pitchFamily="34" charset="0"/>
              <a:ea typeface="Trebuchet MS" panose="020B0603020202020204" pitchFamily="34" charset="0"/>
              <a:cs typeface="Segoe UI" panose="020B0502040204020203" pitchFamily="34" charset="0"/>
            </a:endParaRPr>
          </a:p>
          <a:p>
            <a:pPr marL="342900" lvl="0" indent="-342900">
              <a:lnSpc>
                <a:spcPct val="115000"/>
              </a:lnSpc>
              <a:spcAft>
                <a:spcPts val="1000"/>
              </a:spcAft>
              <a:buFont typeface="Symbol" panose="05050102010706020507" pitchFamily="18" charset="2"/>
              <a:buChar char=""/>
            </a:pPr>
            <a:r>
              <a:rPr lang="en-GB" sz="1800" dirty="0">
                <a:solidFill>
                  <a:srgbClr val="000000"/>
                </a:solidFill>
                <a:effectLst/>
                <a:latin typeface="Segoe UI" panose="020B0502040204020203" pitchFamily="34" charset="0"/>
                <a:ea typeface="Trebuchet MS" panose="020B0603020202020204" pitchFamily="34" charset="0"/>
                <a:cs typeface="Segoe UI" panose="020B0502040204020203" pitchFamily="34" charset="0"/>
              </a:rPr>
              <a:t>£15 million is direct investment from UKRI. The remaining funding is being provided by Liverpool City Region, St Helens Borough Council and Glass Futures, a not-for-profit organisation.  </a:t>
            </a:r>
            <a:endParaRPr lang="en-GB" sz="1800" dirty="0">
              <a:effectLst/>
              <a:latin typeface="Segoe UI" panose="020B0502040204020203" pitchFamily="34" charset="0"/>
              <a:ea typeface="Trebuchet MS" panose="020B0603020202020204" pitchFamily="34" charset="0"/>
              <a:cs typeface="Segoe UI" panose="020B0502040204020203" pitchFamily="34" charset="0"/>
            </a:endParaRPr>
          </a:p>
        </p:txBody>
      </p:sp>
      <p:sp>
        <p:nvSpPr>
          <p:cNvPr id="12" name="Rectangle: Rounded Corners 11">
            <a:extLst>
              <a:ext uri="{FF2B5EF4-FFF2-40B4-BE49-F238E27FC236}">
                <a16:creationId xmlns:a16="http://schemas.microsoft.com/office/drawing/2014/main" id="{681C96FA-32A6-4980-81E5-7463F1007D87}"/>
              </a:ext>
            </a:extLst>
          </p:cNvPr>
          <p:cNvSpPr/>
          <p:nvPr/>
        </p:nvSpPr>
        <p:spPr>
          <a:xfrm>
            <a:off x="6287678" y="1774290"/>
            <a:ext cx="5520968" cy="4735179"/>
          </a:xfrm>
          <a:prstGeom prst="roundRect">
            <a:avLst/>
          </a:prstGeom>
          <a:solidFill>
            <a:srgbClr val="FFFFFF">
              <a:alpha val="8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GB" sz="2800" b="0" i="0" u="none" strike="noStrike" kern="1200" cap="none" spc="0" normalizeH="0" baseline="0" noProof="0">
                <a:ln>
                  <a:noFill/>
                </a:ln>
                <a:solidFill>
                  <a:srgbClr val="000000"/>
                </a:solidFill>
                <a:effectLst/>
                <a:uLnTx/>
                <a:uFillTx/>
                <a:latin typeface="Segoe UI" panose="020B0502040204020203" pitchFamily="34" charset="0"/>
                <a:ea typeface="Trebuchet MS" panose="020B0603020202020204" pitchFamily="34" charset="0"/>
                <a:cs typeface="Segoe UI" panose="020B0502040204020203" pitchFamily="34" charset="0"/>
              </a:rPr>
              <a:t>South Wales</a:t>
            </a:r>
          </a:p>
          <a:p>
            <a:r>
              <a:rPr lang="en-GB" sz="2800">
                <a:solidFill>
                  <a:srgbClr val="000000"/>
                </a:solidFill>
                <a:latin typeface="Segoe UI" panose="020B0502040204020203" pitchFamily="34" charset="0"/>
                <a:ea typeface="Trebuchet MS" panose="020B0603020202020204" pitchFamily="34" charset="0"/>
                <a:cs typeface="Segoe UI" panose="020B0502040204020203" pitchFamily="34" charset="0"/>
              </a:rPr>
              <a:t>- </a:t>
            </a:r>
            <a:r>
              <a:rPr kumimoji="0" lang="en-GB" sz="2800" b="0" i="0" u="none" strike="noStrike" kern="1200" cap="none" spc="0" normalizeH="0" baseline="0" noProof="0">
                <a:ln>
                  <a:noFill/>
                </a:ln>
                <a:solidFill>
                  <a:srgbClr val="000000"/>
                </a:solidFill>
                <a:effectLst/>
                <a:uLnTx/>
                <a:uFillTx/>
                <a:latin typeface="Segoe UI" panose="020B0502040204020203" pitchFamily="34" charset="0"/>
                <a:ea typeface="Trebuchet MS" panose="020B0603020202020204" pitchFamily="34" charset="0"/>
                <a:cs typeface="Segoe UI" panose="020B0502040204020203" pitchFamily="34" charset="0"/>
              </a:rPr>
              <a:t>with Both Eyes Open</a:t>
            </a:r>
            <a:endParaRPr kumimoji="0" lang="en-US" sz="2800" b="0" i="0" u="none" strike="noStrike" kern="1200" cap="none" spc="0" normalizeH="0" baseline="0" noProof="0">
              <a:ln>
                <a:noFill/>
              </a:ln>
              <a:solidFill>
                <a:srgbClr val="000000"/>
              </a:solidFill>
              <a:effectLst/>
              <a:uLnTx/>
              <a:uFillTx/>
              <a:latin typeface="Segoe UI" panose="020B0502040204020203" pitchFamily="34" charset="0"/>
              <a:ea typeface="Trebuchet MS" panose="020B0603020202020204" pitchFamily="34" charset="0"/>
              <a:cs typeface="Segoe UI" panose="020B0502040204020203" pitchFamily="34" charset="0"/>
            </a:endParaRPr>
          </a:p>
          <a:p>
            <a:endParaRPr lang="en-GB">
              <a:solidFill>
                <a:srgbClr val="00000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a:solidFill>
                  <a:srgbClr val="000000"/>
                </a:solidFill>
                <a:latin typeface="Segoe UI" panose="020B0502040204020203" pitchFamily="34" charset="0"/>
                <a:cs typeface="Segoe UI" panose="020B0502040204020203" pitchFamily="34" charset="0"/>
              </a:rPr>
              <a:t>14 Companies from South Wales foundation industries including steel, paper and cement sectors.</a:t>
            </a:r>
          </a:p>
          <a:p>
            <a:pPr marL="285750" indent="-285750">
              <a:buFont typeface="Arial" panose="020B0604020202020204" pitchFamily="34" charset="0"/>
              <a:buChar char="•"/>
            </a:pPr>
            <a:r>
              <a:rPr lang="en-GB">
                <a:solidFill>
                  <a:srgbClr val="000000"/>
                </a:solidFill>
                <a:latin typeface="Segoe UI" panose="020B0502040204020203" pitchFamily="34" charset="0"/>
                <a:cs typeface="Segoe UI" panose="020B0502040204020203" pitchFamily="34" charset="0"/>
              </a:rPr>
              <a:t>Looking at ways to cut waste and reduce energy use.</a:t>
            </a:r>
          </a:p>
          <a:p>
            <a:pPr marL="285750" indent="-285750">
              <a:buFont typeface="Arial" panose="020B0604020202020204" pitchFamily="34" charset="0"/>
              <a:buChar char="•"/>
            </a:pPr>
            <a:r>
              <a:rPr lang="en-GB">
                <a:solidFill>
                  <a:srgbClr val="000000"/>
                </a:solidFill>
                <a:latin typeface="Segoe UI" panose="020B0502040204020203" pitchFamily="34" charset="0"/>
                <a:cs typeface="Segoe UI" panose="020B0502040204020203" pitchFamily="34" charset="0"/>
              </a:rPr>
              <a:t>Opportunities includes:</a:t>
            </a:r>
          </a:p>
          <a:p>
            <a:pPr marL="800100" lvl="1" indent="-342900">
              <a:buFont typeface="Arial" panose="020B0604020202020204" pitchFamily="34" charset="0"/>
              <a:buChar char="•"/>
              <a:tabLst>
                <a:tab pos="457200" algn="l"/>
              </a:tabLst>
            </a:pPr>
            <a:r>
              <a:rPr lang="en-GB">
                <a:solidFill>
                  <a:srgbClr val="000000"/>
                </a:solidFill>
                <a:latin typeface="Segoe UI" panose="020B0502040204020203" pitchFamily="34" charset="0"/>
                <a:cs typeface="Segoe UI" panose="020B0502040204020203" pitchFamily="34" charset="0"/>
              </a:rPr>
              <a:t>Precious metals recovery.</a:t>
            </a:r>
          </a:p>
          <a:p>
            <a:pPr marL="800100" lvl="1" indent="-342900">
              <a:buFont typeface="Arial" panose="020B0604020202020204" pitchFamily="34" charset="0"/>
              <a:buChar char="•"/>
              <a:tabLst>
                <a:tab pos="457200" algn="l"/>
              </a:tabLst>
            </a:pPr>
            <a:r>
              <a:rPr lang="en-GB">
                <a:solidFill>
                  <a:srgbClr val="000000"/>
                </a:solidFill>
                <a:latin typeface="Segoe UI" panose="020B0502040204020203" pitchFamily="34" charset="0"/>
                <a:cs typeface="Segoe UI" panose="020B0502040204020203" pitchFamily="34" charset="0"/>
              </a:rPr>
              <a:t>Plastics recycling.</a:t>
            </a:r>
          </a:p>
          <a:p>
            <a:pPr marL="800100" lvl="1" indent="-342900">
              <a:buFont typeface="Arial" panose="020B0604020202020204" pitchFamily="34" charset="0"/>
              <a:buChar char="•"/>
              <a:tabLst>
                <a:tab pos="457200" algn="l"/>
              </a:tabLst>
            </a:pPr>
            <a:r>
              <a:rPr lang="en-GB">
                <a:solidFill>
                  <a:srgbClr val="000000"/>
                </a:solidFill>
                <a:latin typeface="Segoe UI" panose="020B0502040204020203" pitchFamily="34" charset="0"/>
                <a:cs typeface="Segoe UI" panose="020B0502040204020203" pitchFamily="34" charset="0"/>
              </a:rPr>
              <a:t>Food/oils/agricultural/bio-waste recycling and energy recovery.</a:t>
            </a:r>
          </a:p>
          <a:p>
            <a:pPr marL="800100" lvl="1" indent="-342900">
              <a:buFont typeface="Arial" panose="020B0604020202020204" pitchFamily="34" charset="0"/>
              <a:buChar char="•"/>
              <a:tabLst>
                <a:tab pos="457200" algn="l"/>
              </a:tabLst>
            </a:pPr>
            <a:r>
              <a:rPr lang="en-GB">
                <a:solidFill>
                  <a:srgbClr val="000000"/>
                </a:solidFill>
                <a:latin typeface="Segoe UI" panose="020B0502040204020203" pitchFamily="34" charset="0"/>
                <a:cs typeface="Segoe UI" panose="020B0502040204020203" pitchFamily="34" charset="0"/>
              </a:rPr>
              <a:t>Water reduction.</a:t>
            </a:r>
          </a:p>
          <a:p>
            <a:pPr marL="800100" lvl="1" indent="-342900">
              <a:buFont typeface="Arial" panose="020B0604020202020204" pitchFamily="34" charset="0"/>
              <a:buChar char="•"/>
              <a:tabLst>
                <a:tab pos="457200" algn="l"/>
              </a:tabLst>
            </a:pPr>
            <a:r>
              <a:rPr lang="en-GB">
                <a:solidFill>
                  <a:srgbClr val="000000"/>
                </a:solidFill>
                <a:latin typeface="Segoe UI" panose="020B0502040204020203" pitchFamily="34" charset="0"/>
                <a:cs typeface="Segoe UI" panose="020B0502040204020203" pitchFamily="34" charset="0"/>
              </a:rPr>
              <a:t>Waste heat networks/heat recovery. </a:t>
            </a:r>
          </a:p>
        </p:txBody>
      </p:sp>
      <p:pic>
        <p:nvPicPr>
          <p:cNvPr id="2" name="Picture 1" descr="A picture containing diagram&#10;&#10;Description automatically generated">
            <a:extLst>
              <a:ext uri="{FF2B5EF4-FFF2-40B4-BE49-F238E27FC236}">
                <a16:creationId xmlns:a16="http://schemas.microsoft.com/office/drawing/2014/main" id="{D8D3723D-AABF-4B2D-9565-B2CFF78595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4000" y="360000"/>
            <a:ext cx="3243079" cy="717531"/>
          </a:xfrm>
          <a:prstGeom prst="rect">
            <a:avLst/>
          </a:prstGeom>
          <a:effectLst>
            <a:softEdge rad="63500"/>
          </a:effectLst>
        </p:spPr>
      </p:pic>
      <p:sp>
        <p:nvSpPr>
          <p:cNvPr id="3" name="TextBox 2">
            <a:extLst>
              <a:ext uri="{FF2B5EF4-FFF2-40B4-BE49-F238E27FC236}">
                <a16:creationId xmlns:a16="http://schemas.microsoft.com/office/drawing/2014/main" id="{D1FED20E-4C27-48DF-9BA8-329332C71A7E}"/>
              </a:ext>
            </a:extLst>
          </p:cNvPr>
          <p:cNvSpPr txBox="1"/>
          <p:nvPr/>
        </p:nvSpPr>
        <p:spPr>
          <a:xfrm>
            <a:off x="560873" y="472005"/>
            <a:ext cx="4551246" cy="830997"/>
          </a:xfrm>
          <a:prstGeom prst="rect">
            <a:avLst/>
          </a:prstGeom>
          <a:noFill/>
        </p:spPr>
        <p:txBody>
          <a:bodyPr wrap="none" rtlCol="0">
            <a:spAutoFit/>
          </a:bodyPr>
          <a:lstStyle/>
          <a:p>
            <a:r>
              <a:rPr lang="en-GB" sz="4800" b="1">
                <a:solidFill>
                  <a:schemeClr val="bg1"/>
                </a:solidFill>
                <a:latin typeface="Segoe UI" panose="020B0502040204020203" pitchFamily="34" charset="0"/>
                <a:cs typeface="Segoe UI" panose="020B0502040204020203" pitchFamily="34" charset="0"/>
              </a:rPr>
              <a:t>Early Successes</a:t>
            </a:r>
          </a:p>
        </p:txBody>
      </p:sp>
    </p:spTree>
    <p:extLst>
      <p:ext uri="{BB962C8B-B14F-4D97-AF65-F5344CB8AC3E}">
        <p14:creationId xmlns:p14="http://schemas.microsoft.com/office/powerpoint/2010/main" val="15438448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441F4BA-03C2-4F8A-889F-013331CF1281}"/>
              </a:ext>
            </a:extLst>
          </p:cNvPr>
          <p:cNvGraphicFramePr>
            <a:graphicFrameLocks noGrp="1"/>
          </p:cNvGraphicFramePr>
          <p:nvPr>
            <p:extLst>
              <p:ext uri="{D42A27DB-BD31-4B8C-83A1-F6EECF244321}">
                <p14:modId xmlns:p14="http://schemas.microsoft.com/office/powerpoint/2010/main" val="375717988"/>
              </p:ext>
            </p:extLst>
          </p:nvPr>
        </p:nvGraphicFramePr>
        <p:xfrm>
          <a:off x="544700" y="2020854"/>
          <a:ext cx="11102601" cy="4041906"/>
        </p:xfrm>
        <a:graphic>
          <a:graphicData uri="http://schemas.openxmlformats.org/drawingml/2006/table">
            <a:tbl>
              <a:tblPr>
                <a:tableStyleId>{22838BEF-8BB2-4498-84A7-C5851F593DF1}</a:tableStyleId>
              </a:tblPr>
              <a:tblGrid>
                <a:gridCol w="3492476">
                  <a:extLst>
                    <a:ext uri="{9D8B030D-6E8A-4147-A177-3AD203B41FA5}">
                      <a16:colId xmlns:a16="http://schemas.microsoft.com/office/drawing/2014/main" val="3964910577"/>
                    </a:ext>
                  </a:extLst>
                </a:gridCol>
                <a:gridCol w="3242758">
                  <a:extLst>
                    <a:ext uri="{9D8B030D-6E8A-4147-A177-3AD203B41FA5}">
                      <a16:colId xmlns:a16="http://schemas.microsoft.com/office/drawing/2014/main" val="4260180462"/>
                    </a:ext>
                  </a:extLst>
                </a:gridCol>
                <a:gridCol w="2349751">
                  <a:extLst>
                    <a:ext uri="{9D8B030D-6E8A-4147-A177-3AD203B41FA5}">
                      <a16:colId xmlns:a16="http://schemas.microsoft.com/office/drawing/2014/main" val="879378657"/>
                    </a:ext>
                  </a:extLst>
                </a:gridCol>
                <a:gridCol w="2017616">
                  <a:extLst>
                    <a:ext uri="{9D8B030D-6E8A-4147-A177-3AD203B41FA5}">
                      <a16:colId xmlns:a16="http://schemas.microsoft.com/office/drawing/2014/main" val="1991870265"/>
                    </a:ext>
                  </a:extLst>
                </a:gridCol>
              </a:tblGrid>
              <a:tr h="550825">
                <a:tc>
                  <a:txBody>
                    <a:bodyPr/>
                    <a:lstStyle/>
                    <a:p>
                      <a:pPr algn="ctr" fontAlgn="ctr"/>
                      <a:r>
                        <a:rPr lang="en-GB" sz="2800" b="1" i="0" u="none" strike="noStrike">
                          <a:solidFill>
                            <a:srgbClr val="000000"/>
                          </a:solidFill>
                          <a:effectLst/>
                          <a:latin typeface="Segoe UI" panose="020B0502040204020203" pitchFamily="34" charset="0"/>
                          <a:cs typeface="Segoe UI" panose="020B0502040204020203" pitchFamily="34" charset="0"/>
                        </a:rPr>
                        <a:t>Competition</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800" b="1" i="0" u="none" strike="noStrike">
                          <a:solidFill>
                            <a:srgbClr val="000000"/>
                          </a:solidFill>
                          <a:effectLst/>
                          <a:latin typeface="Segoe UI" panose="020B0502040204020203" pitchFamily="34" charset="0"/>
                          <a:cs typeface="Segoe UI" panose="020B0502040204020203" pitchFamily="34" charset="0"/>
                        </a:rPr>
                        <a:t>Description</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800" b="1" i="0" u="none" strike="noStrike">
                          <a:solidFill>
                            <a:srgbClr val="000000"/>
                          </a:solidFill>
                          <a:effectLst/>
                          <a:latin typeface="Segoe UI" panose="020B0502040204020203" pitchFamily="34" charset="0"/>
                          <a:cs typeface="Segoe UI" panose="020B0502040204020203" pitchFamily="34" charset="0"/>
                        </a:rPr>
                        <a:t>Open</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800" b="1" i="0" u="none" strike="noStrike">
                          <a:solidFill>
                            <a:srgbClr val="000000"/>
                          </a:solidFill>
                          <a:effectLst/>
                          <a:latin typeface="Segoe UI" panose="020B0502040204020203" pitchFamily="34" charset="0"/>
                          <a:cs typeface="Segoe UI" panose="020B0502040204020203" pitchFamily="34" charset="0"/>
                        </a:rPr>
                        <a:t>Close</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extLst>
                  <a:ext uri="{0D108BD9-81ED-4DB2-BD59-A6C34878D82A}">
                    <a16:rowId xmlns:a16="http://schemas.microsoft.com/office/drawing/2014/main" val="2940957109"/>
                  </a:ext>
                </a:extLst>
              </a:tr>
              <a:tr h="550825">
                <a:tc>
                  <a:txBody>
                    <a:bodyPr/>
                    <a:lstStyle/>
                    <a:p>
                      <a:pPr algn="ctr" fontAlgn="ctr"/>
                      <a:r>
                        <a:rPr lang="it-IT" sz="2000" u="none" strike="noStrike">
                          <a:effectLst/>
                          <a:latin typeface="Segoe UI" panose="020B0502040204020203" pitchFamily="34" charset="0"/>
                          <a:cs typeface="Segoe UI" panose="020B0502040204020203" pitchFamily="34" charset="0"/>
                        </a:rPr>
                        <a:t>Large CR&amp;D</a:t>
                      </a:r>
                      <a:endParaRPr lang="it-IT" sz="2000" b="0" i="0" u="none" strike="noStrike">
                        <a:solidFill>
                          <a:srgbClr val="000000"/>
                        </a:solidFill>
                        <a:effectLst/>
                        <a:latin typeface="Segoe UI" panose="020B0502040204020203" pitchFamily="34" charset="0"/>
                        <a:cs typeface="Segoe UI" panose="020B0502040204020203" pitchFamily="34" charset="0"/>
                      </a:endParaRP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a:solidFill>
                            <a:srgbClr val="000000"/>
                          </a:solidFill>
                          <a:effectLst/>
                          <a:latin typeface="Segoe UI" panose="020B0502040204020203" pitchFamily="34" charset="0"/>
                          <a:cs typeface="Segoe UI" panose="020B0502040204020203" pitchFamily="34" charset="0"/>
                        </a:rPr>
                        <a:t>£0.5-2m, 24 mths</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u="none" strike="noStrike" dirty="0">
                          <a:effectLst/>
                          <a:latin typeface="Segoe UI" panose="020B0502040204020203" pitchFamily="34" charset="0"/>
                          <a:cs typeface="Segoe UI" panose="020B0502040204020203" pitchFamily="34" charset="0"/>
                        </a:rPr>
                        <a:t>Jan 2021</a:t>
                      </a:r>
                      <a:endParaRPr lang="en-GB" sz="2000" b="0" i="0" u="none" strike="noStrike" dirty="0">
                        <a:solidFill>
                          <a:srgbClr val="000000"/>
                        </a:solidFill>
                        <a:effectLst/>
                        <a:latin typeface="Segoe UI" panose="020B0502040204020203" pitchFamily="34" charset="0"/>
                        <a:cs typeface="Segoe UI" panose="020B0502040204020203" pitchFamily="34" charset="0"/>
                      </a:endParaRP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u="none" strike="noStrike" dirty="0">
                          <a:effectLst/>
                          <a:latin typeface="Segoe UI" panose="020B0502040204020203" pitchFamily="34" charset="0"/>
                          <a:cs typeface="Segoe UI" panose="020B0502040204020203" pitchFamily="34" charset="0"/>
                        </a:rPr>
                        <a:t>Mar 2021</a:t>
                      </a:r>
                      <a:endParaRPr lang="en-GB" sz="2000" b="0" i="0" u="none" strike="noStrike" dirty="0">
                        <a:solidFill>
                          <a:srgbClr val="000000"/>
                        </a:solidFill>
                        <a:effectLst/>
                        <a:latin typeface="Segoe UI" panose="020B0502040204020203" pitchFamily="34" charset="0"/>
                        <a:cs typeface="Segoe UI" panose="020B0502040204020203" pitchFamily="34" charset="0"/>
                      </a:endParaRP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extLst>
                  <a:ext uri="{0D108BD9-81ED-4DB2-BD59-A6C34878D82A}">
                    <a16:rowId xmlns:a16="http://schemas.microsoft.com/office/drawing/2014/main" val="3418529456"/>
                  </a:ext>
                </a:extLst>
              </a:tr>
              <a:tr h="735064">
                <a:tc>
                  <a:txBody>
                    <a:bodyPr/>
                    <a:lstStyle/>
                    <a:p>
                      <a:pPr algn="ctr" fontAlgn="ctr"/>
                      <a:r>
                        <a:rPr lang="en-GB" sz="2000" b="0" i="0" u="none" strike="noStrike">
                          <a:solidFill>
                            <a:srgbClr val="000000"/>
                          </a:solidFill>
                          <a:effectLst/>
                          <a:latin typeface="Segoe UI" panose="020B0502040204020203" pitchFamily="34" charset="0"/>
                          <a:cs typeface="Segoe UI" panose="020B0502040204020203" pitchFamily="34" charset="0"/>
                        </a:rPr>
                        <a:t>Small CR&amp;D</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a:solidFill>
                            <a:srgbClr val="000000"/>
                          </a:solidFill>
                          <a:effectLst/>
                          <a:latin typeface="Segoe UI" panose="020B0502040204020203" pitchFamily="34" charset="0"/>
                          <a:cs typeface="Segoe UI" panose="020B0502040204020203" pitchFamily="34" charset="0"/>
                        </a:rPr>
                        <a:t>£50-£250k, 12 mths</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dirty="0">
                          <a:solidFill>
                            <a:srgbClr val="000000"/>
                          </a:solidFill>
                          <a:effectLst/>
                          <a:latin typeface="Segoe UI" panose="020B0502040204020203" pitchFamily="34" charset="0"/>
                          <a:cs typeface="Segoe UI" panose="020B0502040204020203" pitchFamily="34" charset="0"/>
                        </a:rPr>
                        <a:t>Jul 2021</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dirty="0">
                          <a:solidFill>
                            <a:srgbClr val="000000"/>
                          </a:solidFill>
                          <a:effectLst/>
                          <a:latin typeface="Segoe UI" panose="020B0502040204020203" pitchFamily="34" charset="0"/>
                          <a:cs typeface="Segoe UI" panose="020B0502040204020203" pitchFamily="34" charset="0"/>
                        </a:rPr>
                        <a:t>Sep 2021</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extLst>
                  <a:ext uri="{0D108BD9-81ED-4DB2-BD59-A6C34878D82A}">
                    <a16:rowId xmlns:a16="http://schemas.microsoft.com/office/drawing/2014/main" val="2423143314"/>
                  </a:ext>
                </a:extLst>
              </a:tr>
              <a:tr h="735064">
                <a:tc>
                  <a:txBody>
                    <a:bodyPr/>
                    <a:lstStyle/>
                    <a:p>
                      <a:pPr algn="ctr" fontAlgn="ctr"/>
                      <a:r>
                        <a:rPr lang="en-GB" sz="2000" b="0" i="0" u="none" strike="noStrike">
                          <a:solidFill>
                            <a:srgbClr val="000000"/>
                          </a:solidFill>
                          <a:effectLst/>
                          <a:latin typeface="Segoe UI" panose="020B0502040204020203" pitchFamily="34" charset="0"/>
                          <a:cs typeface="Segoe UI" panose="020B0502040204020203" pitchFamily="34" charset="0"/>
                        </a:rPr>
                        <a:t>Demonstration</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1" u="none" strike="noStrike" dirty="0">
                          <a:solidFill>
                            <a:srgbClr val="000000"/>
                          </a:solidFill>
                          <a:effectLst/>
                          <a:latin typeface="Segoe UI" panose="020B0502040204020203" pitchFamily="34" charset="0"/>
                          <a:cs typeface="Segoe UI" panose="020B0502040204020203" pitchFamily="34" charset="0"/>
                        </a:rPr>
                        <a:t>ca</a:t>
                      </a:r>
                      <a:r>
                        <a:rPr lang="en-GB" sz="2000" b="0" i="0" u="none" strike="noStrike" dirty="0">
                          <a:solidFill>
                            <a:srgbClr val="000000"/>
                          </a:solidFill>
                          <a:effectLst/>
                          <a:latin typeface="Segoe UI" panose="020B0502040204020203" pitchFamily="34" charset="0"/>
                          <a:cs typeface="Segoe UI" panose="020B0502040204020203" pitchFamily="34" charset="0"/>
                        </a:rPr>
                        <a:t>£5m, 24 </a:t>
                      </a:r>
                      <a:r>
                        <a:rPr lang="en-GB" sz="2000" b="0" i="0" u="none" strike="noStrike" dirty="0" err="1">
                          <a:solidFill>
                            <a:srgbClr val="000000"/>
                          </a:solidFill>
                          <a:effectLst/>
                          <a:latin typeface="Segoe UI" panose="020B0502040204020203" pitchFamily="34" charset="0"/>
                          <a:cs typeface="Segoe UI" panose="020B0502040204020203" pitchFamily="34" charset="0"/>
                        </a:rPr>
                        <a:t>mths</a:t>
                      </a:r>
                      <a:endParaRPr lang="en-GB" sz="2000" b="0" i="0" u="none" strike="noStrike" dirty="0">
                        <a:solidFill>
                          <a:srgbClr val="000000"/>
                        </a:solidFill>
                        <a:effectLst/>
                        <a:latin typeface="Segoe UI" panose="020B0502040204020203" pitchFamily="34" charset="0"/>
                        <a:cs typeface="Segoe UI" panose="020B0502040204020203" pitchFamily="34" charset="0"/>
                      </a:endParaRP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dirty="0">
                          <a:solidFill>
                            <a:srgbClr val="000000"/>
                          </a:solidFill>
                          <a:effectLst/>
                          <a:latin typeface="Segoe UI" panose="020B0502040204020203" pitchFamily="34" charset="0"/>
                          <a:cs typeface="Segoe UI" panose="020B0502040204020203" pitchFamily="34" charset="0"/>
                        </a:rPr>
                        <a:t>Dec 2021</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dirty="0">
                          <a:solidFill>
                            <a:srgbClr val="000000"/>
                          </a:solidFill>
                          <a:effectLst/>
                          <a:latin typeface="Segoe UI" panose="020B0502040204020203" pitchFamily="34" charset="0"/>
                          <a:cs typeface="Segoe UI" panose="020B0502040204020203" pitchFamily="34" charset="0"/>
                        </a:rPr>
                        <a:t>Mar 2022</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extLst>
                  <a:ext uri="{0D108BD9-81ED-4DB2-BD59-A6C34878D82A}">
                    <a16:rowId xmlns:a16="http://schemas.microsoft.com/office/drawing/2014/main" val="2309646985"/>
                  </a:ext>
                </a:extLst>
              </a:tr>
              <a:tr h="735064">
                <a:tc>
                  <a:txBody>
                    <a:bodyPr/>
                    <a:lstStyle/>
                    <a:p>
                      <a:pPr algn="ctr" fontAlgn="ctr"/>
                      <a:r>
                        <a:rPr lang="en-GB" sz="2000" u="none" strike="noStrike">
                          <a:effectLst/>
                          <a:latin typeface="Segoe UI" panose="020B0502040204020203" pitchFamily="34" charset="0"/>
                          <a:cs typeface="Segoe UI" panose="020B0502040204020203" pitchFamily="34" charset="0"/>
                        </a:rPr>
                        <a:t>Investor recruitment</a:t>
                      </a:r>
                      <a:endParaRPr lang="en-GB" sz="2000" b="0" i="0" u="none" strike="noStrike">
                        <a:solidFill>
                          <a:srgbClr val="000000"/>
                        </a:solidFill>
                        <a:effectLst/>
                        <a:latin typeface="Segoe UI" panose="020B0502040204020203" pitchFamily="34" charset="0"/>
                        <a:cs typeface="Segoe UI" panose="020B0502040204020203" pitchFamily="34" charset="0"/>
                      </a:endParaRP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dirty="0">
                          <a:solidFill>
                            <a:srgbClr val="000000"/>
                          </a:solidFill>
                          <a:effectLst/>
                          <a:latin typeface="Segoe UI" panose="020B0502040204020203" pitchFamily="34" charset="0"/>
                          <a:cs typeface="Segoe UI" panose="020B0502040204020203" pitchFamily="34" charset="0"/>
                        </a:rPr>
                        <a:t>---</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u="none" strike="noStrike">
                          <a:effectLst/>
                          <a:latin typeface="Segoe UI" panose="020B0502040204020203" pitchFamily="34" charset="0"/>
                          <a:cs typeface="Segoe UI" panose="020B0502040204020203" pitchFamily="34" charset="0"/>
                        </a:rPr>
                        <a:t>Oct 2020</a:t>
                      </a:r>
                      <a:endParaRPr lang="en-GB" sz="2000" b="0" i="0" u="none" strike="noStrike">
                        <a:solidFill>
                          <a:srgbClr val="000000"/>
                        </a:solidFill>
                        <a:effectLst/>
                        <a:latin typeface="Segoe UI" panose="020B0502040204020203" pitchFamily="34" charset="0"/>
                        <a:cs typeface="Segoe UI" panose="020B0502040204020203" pitchFamily="34" charset="0"/>
                      </a:endParaRP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u="none" strike="noStrike">
                          <a:effectLst/>
                          <a:latin typeface="Segoe UI" panose="020B0502040204020203" pitchFamily="34" charset="0"/>
                          <a:cs typeface="Segoe UI" panose="020B0502040204020203" pitchFamily="34" charset="0"/>
                        </a:rPr>
                        <a:t>Nov 2020</a:t>
                      </a:r>
                      <a:endParaRPr lang="en-GB" sz="2000" b="0" i="0" u="none" strike="noStrike">
                        <a:solidFill>
                          <a:srgbClr val="000000"/>
                        </a:solidFill>
                        <a:effectLst/>
                        <a:latin typeface="Segoe UI" panose="020B0502040204020203" pitchFamily="34" charset="0"/>
                        <a:cs typeface="Segoe UI" panose="020B0502040204020203" pitchFamily="34" charset="0"/>
                      </a:endParaRP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extLst>
                  <a:ext uri="{0D108BD9-81ED-4DB2-BD59-A6C34878D82A}">
                    <a16:rowId xmlns:a16="http://schemas.microsoft.com/office/drawing/2014/main" val="2397709163"/>
                  </a:ext>
                </a:extLst>
              </a:tr>
              <a:tr h="735064">
                <a:tc>
                  <a:txBody>
                    <a:bodyPr/>
                    <a:lstStyle/>
                    <a:p>
                      <a:pPr algn="ctr" fontAlgn="ctr"/>
                      <a:r>
                        <a:rPr lang="en-GB" sz="2000" b="0" i="0" u="none" strike="noStrike">
                          <a:solidFill>
                            <a:srgbClr val="000000"/>
                          </a:solidFill>
                          <a:effectLst/>
                          <a:latin typeface="Segoe UI" panose="020B0502040204020203" pitchFamily="34" charset="0"/>
                          <a:cs typeface="Segoe UI" panose="020B0502040204020203" pitchFamily="34" charset="0"/>
                        </a:rPr>
                        <a:t>Investor SME competition</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a:solidFill>
                            <a:srgbClr val="000000"/>
                          </a:solidFill>
                          <a:effectLst/>
                          <a:latin typeface="Segoe UI" panose="020B0502040204020203" pitchFamily="34" charset="0"/>
                          <a:cs typeface="Segoe UI" panose="020B0502040204020203" pitchFamily="34" charset="0"/>
                        </a:rPr>
                        <a:t>£2m, 18mths, investment</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dirty="0">
                          <a:solidFill>
                            <a:srgbClr val="000000"/>
                          </a:solidFill>
                          <a:effectLst/>
                          <a:latin typeface="Segoe UI" panose="020B0502040204020203" pitchFamily="34" charset="0"/>
                          <a:cs typeface="Segoe UI" panose="020B0502040204020203" pitchFamily="34" charset="0"/>
                        </a:rPr>
                        <a:t>Feb 2021</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tc>
                  <a:txBody>
                    <a:bodyPr/>
                    <a:lstStyle/>
                    <a:p>
                      <a:pPr algn="ctr" fontAlgn="ctr"/>
                      <a:r>
                        <a:rPr lang="en-GB" sz="2000" b="0" i="0" u="none" strike="noStrike" dirty="0">
                          <a:solidFill>
                            <a:srgbClr val="000000"/>
                          </a:solidFill>
                          <a:effectLst/>
                          <a:latin typeface="Segoe UI" panose="020B0502040204020203" pitchFamily="34" charset="0"/>
                          <a:cs typeface="Segoe UI" panose="020B0502040204020203" pitchFamily="34" charset="0"/>
                        </a:rPr>
                        <a:t>Summer 2022</a:t>
                      </a:r>
                    </a:p>
                  </a:txBody>
                  <a:tcPr marL="3870" marR="3870" marT="38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alpha val="87843"/>
                      </a:srgbClr>
                    </a:solidFill>
                  </a:tcPr>
                </a:tc>
                <a:extLst>
                  <a:ext uri="{0D108BD9-81ED-4DB2-BD59-A6C34878D82A}">
                    <a16:rowId xmlns:a16="http://schemas.microsoft.com/office/drawing/2014/main" val="1620196153"/>
                  </a:ext>
                </a:extLst>
              </a:tr>
            </a:tbl>
          </a:graphicData>
        </a:graphic>
      </p:graphicFrame>
      <p:pic>
        <p:nvPicPr>
          <p:cNvPr id="3" name="Picture 2" descr="A picture containing diagram&#10;&#10;Description automatically generated">
            <a:extLst>
              <a:ext uri="{FF2B5EF4-FFF2-40B4-BE49-F238E27FC236}">
                <a16:creationId xmlns:a16="http://schemas.microsoft.com/office/drawing/2014/main" id="{327E939A-E580-4CE8-A746-F43FD265B3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4000" y="360000"/>
            <a:ext cx="3243079" cy="717531"/>
          </a:xfrm>
          <a:prstGeom prst="rect">
            <a:avLst/>
          </a:prstGeom>
          <a:effectLst>
            <a:softEdge rad="63500"/>
          </a:effectLst>
        </p:spPr>
      </p:pic>
      <p:sp>
        <p:nvSpPr>
          <p:cNvPr id="4" name="TextBox 3">
            <a:extLst>
              <a:ext uri="{FF2B5EF4-FFF2-40B4-BE49-F238E27FC236}">
                <a16:creationId xmlns:a16="http://schemas.microsoft.com/office/drawing/2014/main" id="{C3DCA369-56E7-4EFE-8F7F-9C2906CB3C95}"/>
              </a:ext>
            </a:extLst>
          </p:cNvPr>
          <p:cNvSpPr txBox="1"/>
          <p:nvPr/>
        </p:nvSpPr>
        <p:spPr>
          <a:xfrm>
            <a:off x="524921" y="605424"/>
            <a:ext cx="6061275" cy="707886"/>
          </a:xfrm>
          <a:prstGeom prst="rect">
            <a:avLst/>
          </a:prstGeom>
          <a:noFill/>
        </p:spPr>
        <p:txBody>
          <a:bodyPr wrap="none" rtlCol="0">
            <a:spAutoFit/>
          </a:bodyPr>
          <a:lstStyle/>
          <a:p>
            <a:r>
              <a:rPr lang="en-GB" sz="4000" b="1">
                <a:solidFill>
                  <a:schemeClr val="bg1"/>
                </a:solidFill>
                <a:latin typeface="Segoe UI" panose="020B0502040204020203" pitchFamily="34" charset="0"/>
                <a:cs typeface="Segoe UI" panose="020B0502040204020203" pitchFamily="34" charset="0"/>
              </a:rPr>
              <a:t>Upcoming Competitions</a:t>
            </a:r>
          </a:p>
        </p:txBody>
      </p:sp>
    </p:spTree>
    <p:extLst>
      <p:ext uri="{BB962C8B-B14F-4D97-AF65-F5344CB8AC3E}">
        <p14:creationId xmlns:p14="http://schemas.microsoft.com/office/powerpoint/2010/main" val="54697998"/>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F857904DE99348B94B7E954B0A23FD" ma:contentTypeVersion="13" ma:contentTypeDescription="Create a new document." ma:contentTypeScope="" ma:versionID="3fec8a4a8fdc1762f4dbd8644e3488b2">
  <xsd:schema xmlns:xsd="http://www.w3.org/2001/XMLSchema" xmlns:xs="http://www.w3.org/2001/XMLSchema" xmlns:p="http://schemas.microsoft.com/office/2006/metadata/properties" xmlns:ns2="83c8d43a-8591-4fb4-bfef-ee54c449d08b" xmlns:ns3="050510ae-18b2-4926-b3c4-03813f773e36" targetNamespace="http://schemas.microsoft.com/office/2006/metadata/properties" ma:root="true" ma:fieldsID="669d87b3dd7dee76e9095fc9efd275bd" ns2:_="" ns3:_="">
    <xsd:import namespace="83c8d43a-8591-4fb4-bfef-ee54c449d08b"/>
    <xsd:import namespace="050510ae-18b2-4926-b3c4-03813f773e3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8d43a-8591-4fb4-bfef-ee54c449d0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0510ae-18b2-4926-b3c4-03813f773e3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050510ae-18b2-4926-b3c4-03813f773e36" xsi:nil="true"/>
  </documentManagement>
</p:properties>
</file>

<file path=customXml/itemProps1.xml><?xml version="1.0" encoding="utf-8"?>
<ds:datastoreItem xmlns:ds="http://schemas.openxmlformats.org/officeDocument/2006/customXml" ds:itemID="{4C29E222-D925-475E-854F-9D382B57244F}">
  <ds:schemaRefs>
    <ds:schemaRef ds:uri="http://schemas.microsoft.com/sharepoint/v3/contenttype/forms"/>
  </ds:schemaRefs>
</ds:datastoreItem>
</file>

<file path=customXml/itemProps2.xml><?xml version="1.0" encoding="utf-8"?>
<ds:datastoreItem xmlns:ds="http://schemas.openxmlformats.org/officeDocument/2006/customXml" ds:itemID="{57BF7251-2DD9-47D6-ABF6-EFFE9BB80AA9}">
  <ds:schemaRefs>
    <ds:schemaRef ds:uri="050510ae-18b2-4926-b3c4-03813f773e36"/>
    <ds:schemaRef ds:uri="83c8d43a-8591-4fb4-bfef-ee54c449d0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0FAD4C-B785-4165-B5ED-0E75D5C6316D}">
  <ds:schemaRefs>
    <ds:schemaRef ds:uri="050510ae-18b2-4926-b3c4-03813f773e3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106</TotalTime>
  <Words>499</Words>
  <Application>Microsoft Office PowerPoint</Application>
  <PresentationFormat>Widescreen</PresentationFormat>
  <Paragraphs>75</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Segoe UI</vt:lpstr>
      <vt:lpstr>Symbol</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Walsh - UKRI INNOVATEUK</dc:creator>
  <cp:lastModifiedBy>Bruce Adderley - UKRI INNOVATEUK</cp:lastModifiedBy>
  <cp:revision>3</cp:revision>
  <dcterms:created xsi:type="dcterms:W3CDTF">2020-10-28T14:28:10Z</dcterms:created>
  <dcterms:modified xsi:type="dcterms:W3CDTF">2020-10-29T11:28:13Z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0x01010065F857904DE99348B94B7E954B0A23FD</vt:lpwstr>
  </property>
</Properties>
</file>