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4" r:id="rId2"/>
    <p:sldMasterId id="2147483676" r:id="rId3"/>
    <p:sldMasterId id="2147483700" r:id="rId4"/>
  </p:sldMasterIdLst>
  <p:notesMasterIdLst>
    <p:notesMasterId r:id="rId13"/>
  </p:notesMasterIdLst>
  <p:handoutMasterIdLst>
    <p:handoutMasterId r:id="rId14"/>
  </p:handoutMasterIdLst>
  <p:sldIdLst>
    <p:sldId id="267" r:id="rId5"/>
    <p:sldId id="326" r:id="rId6"/>
    <p:sldId id="376" r:id="rId7"/>
    <p:sldId id="407" r:id="rId8"/>
    <p:sldId id="305" r:id="rId9"/>
    <p:sldId id="315" r:id="rId10"/>
    <p:sldId id="410" r:id="rId11"/>
    <p:sldId id="318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ckell A (Amy)" initials="TA(" lastIdx="1" clrIdx="0">
    <p:extLst>
      <p:ext uri="{19B8F6BF-5375-455C-9EA6-DF929625EA0E}">
        <p15:presenceInfo xmlns:p15="http://schemas.microsoft.com/office/powerpoint/2012/main" userId="S-1-5-21-765483983-692928010-316617838-419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7353" autoAdjust="0"/>
  </p:normalViewPr>
  <p:slideViewPr>
    <p:cSldViewPr>
      <p:cViewPr varScale="1">
        <p:scale>
          <a:sx n="60" d="100"/>
          <a:sy n="60" d="100"/>
        </p:scale>
        <p:origin x="1428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5B6E4-398B-4FDD-89FE-5633B34D8A52}" type="datetimeFigureOut">
              <a:rPr lang="en-GB" smtClean="0"/>
              <a:t>04/11/2020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B816-B641-4E87-9F68-B5C75D83A8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50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2158D-EA66-430A-A50B-DE7EF724BCFD}" type="datetimeFigureOut">
              <a:rPr lang="en-GB" smtClean="0"/>
              <a:t>04/11/2020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721E-E11F-411D-BC19-8C3ACE8A73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8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4499"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1pPr>
            <a:lvl2pPr marL="26124953" indent="-25810632" defTabSz="904499"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5pPr>
            <a:lvl6pPr marL="31652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6pPr>
            <a:lvl7pPr marL="633039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7pPr>
            <a:lvl8pPr marL="949559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8pPr>
            <a:lvl9pPr marL="1266078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003366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A93C35-97AC-4597-A050-5F5B22601216}" type="slidenum">
              <a:rPr lang="en-GB" sz="1200" b="0">
                <a:solidFill>
                  <a:prstClr val="black"/>
                </a:solidFill>
              </a:rPr>
              <a:pPr eaLnBrk="1" hangingPunct="1"/>
              <a:t>1</a:t>
            </a:fld>
            <a:endParaRPr lang="en-GB" sz="1200" b="0" dirty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721E-E11F-411D-BC19-8C3ACE8A73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2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53" y="2130704"/>
            <a:ext cx="7771947" cy="1469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262A601-1B5D-456A-ACD0-17AED2D87BC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67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404" y="44224"/>
            <a:ext cx="2160134" cy="6337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7" y="44224"/>
            <a:ext cx="6371545" cy="6337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DC6A560-DDE0-49A9-BFB9-04AE613DF5C0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8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51" y="2130700"/>
            <a:ext cx="7771947" cy="1469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165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8" y="4406448"/>
            <a:ext cx="7771947" cy="1362982"/>
          </a:xfrm>
        </p:spPr>
        <p:txBody>
          <a:bodyPr anchor="t"/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8" y="2906259"/>
            <a:ext cx="7771947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015" indent="0">
              <a:buNone/>
              <a:defRPr sz="1300"/>
            </a:lvl2pPr>
            <a:lvl3pPr marL="684031" indent="0">
              <a:buNone/>
              <a:defRPr sz="1200"/>
            </a:lvl3pPr>
            <a:lvl4pPr marL="1026046" indent="0">
              <a:buNone/>
              <a:defRPr sz="1000"/>
            </a:lvl4pPr>
            <a:lvl5pPr marL="1368061" indent="0">
              <a:buNone/>
              <a:defRPr sz="1000"/>
            </a:lvl5pPr>
            <a:lvl6pPr marL="1710076" indent="0">
              <a:buNone/>
              <a:defRPr sz="1000"/>
            </a:lvl6pPr>
            <a:lvl7pPr marL="2052092" indent="0">
              <a:buNone/>
              <a:defRPr sz="1000"/>
            </a:lvl7pPr>
            <a:lvl8pPr marL="2394107" indent="0">
              <a:buNone/>
              <a:defRPr sz="1000"/>
            </a:lvl8pPr>
            <a:lvl9pPr marL="27361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72"/>
            <a:ext cx="1747540" cy="3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7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B5804E2-238F-4BF5-AEE1-C2BB8D90B2C1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50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8" y="274411"/>
            <a:ext cx="82300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82" y="1535339"/>
            <a:ext cx="4040187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2" y="2174884"/>
            <a:ext cx="4040187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4" y="1535339"/>
            <a:ext cx="4042456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4" y="2174884"/>
            <a:ext cx="4042456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5E37EB5-0835-4657-AF59-3C54E3EC5A6E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65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BAD4D67-5006-4EB0-AB26-7B8F2142310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4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865ABCF-DDEA-45C3-A8ED-1D371386A072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0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5" y="273278"/>
            <a:ext cx="3008312" cy="11622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3279"/>
            <a:ext cx="5111750" cy="58533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5" y="1435554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05F6CE9-5CED-4763-B229-EF8B111A8DD7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9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165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66" y="4801102"/>
            <a:ext cx="5485947" cy="56583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66" y="612322"/>
            <a:ext cx="5485947" cy="4115027"/>
          </a:xfrm>
        </p:spPr>
        <p:txBody>
          <a:bodyPr/>
          <a:lstStyle>
            <a:lvl1pPr marL="0" indent="0">
              <a:buNone/>
              <a:defRPr sz="2400"/>
            </a:lvl1pPr>
            <a:lvl2pPr marL="342015" indent="0">
              <a:buNone/>
              <a:defRPr sz="2100"/>
            </a:lvl2pPr>
            <a:lvl3pPr marL="684031" indent="0">
              <a:buNone/>
              <a:defRPr sz="1800"/>
            </a:lvl3pPr>
            <a:lvl4pPr marL="1026046" indent="0">
              <a:buNone/>
              <a:defRPr sz="1500"/>
            </a:lvl4pPr>
            <a:lvl5pPr marL="1368061" indent="0">
              <a:buNone/>
              <a:defRPr sz="1500"/>
            </a:lvl5pPr>
            <a:lvl6pPr marL="1710076" indent="0">
              <a:buNone/>
              <a:defRPr sz="1500"/>
            </a:lvl6pPr>
            <a:lvl7pPr marL="2052092" indent="0">
              <a:buNone/>
              <a:defRPr sz="1500"/>
            </a:lvl7pPr>
            <a:lvl8pPr marL="2394107" indent="0">
              <a:buNone/>
              <a:defRPr sz="1500"/>
            </a:lvl8pPr>
            <a:lvl9pPr marL="2736123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66" y="5366933"/>
            <a:ext cx="5485947" cy="805089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343AA1-1938-4E14-A6CB-106C22FA66A5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504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262A601-1B5D-456A-ACD0-17AED2D87BC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670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404" y="44224"/>
            <a:ext cx="2160134" cy="6337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5" y="44224"/>
            <a:ext cx="6371545" cy="6337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DC6A560-DDE0-49A9-BFB9-04AE613DF5C0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87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46" y="2130690"/>
            <a:ext cx="7771947" cy="14695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165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33" y="4406448"/>
            <a:ext cx="7771947" cy="1362982"/>
          </a:xfrm>
        </p:spPr>
        <p:txBody>
          <a:bodyPr anchor="t"/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33" y="2906259"/>
            <a:ext cx="7771947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015" indent="0">
              <a:buNone/>
              <a:defRPr sz="1300"/>
            </a:lvl2pPr>
            <a:lvl3pPr marL="684031" indent="0">
              <a:buNone/>
              <a:defRPr sz="1200"/>
            </a:lvl3pPr>
            <a:lvl4pPr marL="1026046" indent="0">
              <a:buNone/>
              <a:defRPr sz="1000"/>
            </a:lvl4pPr>
            <a:lvl5pPr marL="1368061" indent="0">
              <a:buNone/>
              <a:defRPr sz="1000"/>
            </a:lvl5pPr>
            <a:lvl6pPr marL="1710076" indent="0">
              <a:buNone/>
              <a:defRPr sz="1000"/>
            </a:lvl6pPr>
            <a:lvl7pPr marL="2052092" indent="0">
              <a:buNone/>
              <a:defRPr sz="1000"/>
            </a:lvl7pPr>
            <a:lvl8pPr marL="2394107" indent="0">
              <a:buNone/>
              <a:defRPr sz="1000"/>
            </a:lvl8pPr>
            <a:lvl9pPr marL="27361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62"/>
            <a:ext cx="1747540" cy="3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7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7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B5804E2-238F-4BF5-AEE1-C2BB8D90B2C1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507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93" y="274411"/>
            <a:ext cx="82300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82" y="1535339"/>
            <a:ext cx="4040187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2" y="2174884"/>
            <a:ext cx="4040187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4" y="1535339"/>
            <a:ext cx="4042456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4" y="2174884"/>
            <a:ext cx="4042456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5E37EB5-0835-4657-AF59-3C54E3EC5A6E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65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BAD4D67-5006-4EB0-AB26-7B8F2142310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45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865ABCF-DDEA-45C3-A8ED-1D371386A072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0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0" y="4406448"/>
            <a:ext cx="7771947" cy="1362982"/>
          </a:xfrm>
        </p:spPr>
        <p:txBody>
          <a:bodyPr anchor="t"/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0" y="2906259"/>
            <a:ext cx="7771947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015" indent="0">
              <a:buNone/>
              <a:defRPr sz="1300"/>
            </a:lvl2pPr>
            <a:lvl3pPr marL="684031" indent="0">
              <a:buNone/>
              <a:defRPr sz="1200"/>
            </a:lvl3pPr>
            <a:lvl4pPr marL="1026046" indent="0">
              <a:buNone/>
              <a:defRPr sz="1000"/>
            </a:lvl4pPr>
            <a:lvl5pPr marL="1368061" indent="0">
              <a:buNone/>
              <a:defRPr sz="1000"/>
            </a:lvl5pPr>
            <a:lvl6pPr marL="1710076" indent="0">
              <a:buNone/>
              <a:defRPr sz="1000"/>
            </a:lvl6pPr>
            <a:lvl7pPr marL="2052092" indent="0">
              <a:buNone/>
              <a:defRPr sz="1000"/>
            </a:lvl7pPr>
            <a:lvl8pPr marL="2394107" indent="0">
              <a:buNone/>
              <a:defRPr sz="1000"/>
            </a:lvl8pPr>
            <a:lvl9pPr marL="27361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76"/>
            <a:ext cx="1747540" cy="3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37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5" y="273278"/>
            <a:ext cx="3008312" cy="11622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3279"/>
            <a:ext cx="5111750" cy="58533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5" y="1435554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05F6CE9-5CED-4763-B229-EF8B111A8DD7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923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61" y="4801092"/>
            <a:ext cx="5485947" cy="56583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61" y="612322"/>
            <a:ext cx="5485947" cy="4115027"/>
          </a:xfrm>
        </p:spPr>
        <p:txBody>
          <a:bodyPr/>
          <a:lstStyle>
            <a:lvl1pPr marL="0" indent="0">
              <a:buNone/>
              <a:defRPr sz="2400"/>
            </a:lvl1pPr>
            <a:lvl2pPr marL="342015" indent="0">
              <a:buNone/>
              <a:defRPr sz="2100"/>
            </a:lvl2pPr>
            <a:lvl3pPr marL="684031" indent="0">
              <a:buNone/>
              <a:defRPr sz="1800"/>
            </a:lvl3pPr>
            <a:lvl4pPr marL="1026046" indent="0">
              <a:buNone/>
              <a:defRPr sz="1500"/>
            </a:lvl4pPr>
            <a:lvl5pPr marL="1368061" indent="0">
              <a:buNone/>
              <a:defRPr sz="1500"/>
            </a:lvl5pPr>
            <a:lvl6pPr marL="1710076" indent="0">
              <a:buNone/>
              <a:defRPr sz="1500"/>
            </a:lvl6pPr>
            <a:lvl7pPr marL="2052092" indent="0">
              <a:buNone/>
              <a:defRPr sz="1500"/>
            </a:lvl7pPr>
            <a:lvl8pPr marL="2394107" indent="0">
              <a:buNone/>
              <a:defRPr sz="1500"/>
            </a:lvl8pPr>
            <a:lvl9pPr marL="2736123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61" y="5366923"/>
            <a:ext cx="5485947" cy="805089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343AA1-1938-4E14-A6CB-106C22FA66A5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504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262A601-1B5D-456A-ACD0-17AED2D87BC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6670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404" y="44224"/>
            <a:ext cx="2160134" cy="6337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0" y="44224"/>
            <a:ext cx="6371545" cy="6337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EDC6A560-DDE0-49A9-BFB9-04AE613DF5C0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48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7" y="765402"/>
            <a:ext cx="4265839" cy="56163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B5804E2-238F-4BF5-AEE1-C2BB8D90B2C1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50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00" y="274411"/>
            <a:ext cx="82300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82" y="1535339"/>
            <a:ext cx="4040187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982" y="2174884"/>
            <a:ext cx="4040187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4" y="1535339"/>
            <a:ext cx="4042456" cy="6395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15" indent="0">
              <a:buNone/>
              <a:defRPr sz="1500" b="1"/>
            </a:lvl2pPr>
            <a:lvl3pPr marL="684031" indent="0">
              <a:buNone/>
              <a:defRPr sz="1300" b="1"/>
            </a:lvl3pPr>
            <a:lvl4pPr marL="1026046" indent="0">
              <a:buNone/>
              <a:defRPr sz="1200" b="1"/>
            </a:lvl4pPr>
            <a:lvl5pPr marL="1368061" indent="0">
              <a:buNone/>
              <a:defRPr sz="1200" b="1"/>
            </a:lvl5pPr>
            <a:lvl6pPr marL="1710076" indent="0">
              <a:buNone/>
              <a:defRPr sz="1200" b="1"/>
            </a:lvl6pPr>
            <a:lvl7pPr marL="2052092" indent="0">
              <a:buNone/>
              <a:defRPr sz="1200" b="1"/>
            </a:lvl7pPr>
            <a:lvl8pPr marL="2394107" indent="0">
              <a:buNone/>
              <a:defRPr sz="1200" b="1"/>
            </a:lvl8pPr>
            <a:lvl9pPr marL="273612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4" y="2174884"/>
            <a:ext cx="4042456" cy="39517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5E37EB5-0835-4657-AF59-3C54E3EC5A6E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65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BAD4D67-5006-4EB0-AB26-7B8F2142310B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4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865ABCF-DDEA-45C3-A8ED-1D371386A072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0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5" y="273278"/>
            <a:ext cx="3008312" cy="116227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3279"/>
            <a:ext cx="5111750" cy="58533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975" y="1435554"/>
            <a:ext cx="3008312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05F6CE9-5CED-4763-B229-EF8B111A8DD7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692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68" y="4801106"/>
            <a:ext cx="5485947" cy="56583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68" y="612322"/>
            <a:ext cx="5485947" cy="4115027"/>
          </a:xfrm>
        </p:spPr>
        <p:txBody>
          <a:bodyPr/>
          <a:lstStyle>
            <a:lvl1pPr marL="0" indent="0">
              <a:buNone/>
              <a:defRPr sz="2400"/>
            </a:lvl1pPr>
            <a:lvl2pPr marL="342015" indent="0">
              <a:buNone/>
              <a:defRPr sz="2100"/>
            </a:lvl2pPr>
            <a:lvl3pPr marL="684031" indent="0">
              <a:buNone/>
              <a:defRPr sz="1800"/>
            </a:lvl3pPr>
            <a:lvl4pPr marL="1026046" indent="0">
              <a:buNone/>
              <a:defRPr sz="1500"/>
            </a:lvl4pPr>
            <a:lvl5pPr marL="1368061" indent="0">
              <a:buNone/>
              <a:defRPr sz="1500"/>
            </a:lvl5pPr>
            <a:lvl6pPr marL="1710076" indent="0">
              <a:buNone/>
              <a:defRPr sz="1500"/>
            </a:lvl6pPr>
            <a:lvl7pPr marL="2052092" indent="0">
              <a:buNone/>
              <a:defRPr sz="1500"/>
            </a:lvl7pPr>
            <a:lvl8pPr marL="2394107" indent="0">
              <a:buNone/>
              <a:defRPr sz="1500"/>
            </a:lvl8pPr>
            <a:lvl9pPr marL="2736123" indent="0">
              <a:buNone/>
              <a:defRPr sz="15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68" y="5366937"/>
            <a:ext cx="5485947" cy="805089"/>
          </a:xfrm>
        </p:spPr>
        <p:txBody>
          <a:bodyPr/>
          <a:lstStyle>
            <a:lvl1pPr marL="0" indent="0">
              <a:buNone/>
              <a:defRPr sz="1000"/>
            </a:lvl1pPr>
            <a:lvl2pPr marL="342015" indent="0">
              <a:buNone/>
              <a:defRPr sz="900"/>
            </a:lvl2pPr>
            <a:lvl3pPr marL="684031" indent="0">
              <a:buNone/>
              <a:defRPr sz="700"/>
            </a:lvl3pPr>
            <a:lvl4pPr marL="1026046" indent="0">
              <a:buNone/>
              <a:defRPr sz="700"/>
            </a:lvl4pPr>
            <a:lvl5pPr marL="1368061" indent="0">
              <a:buNone/>
              <a:defRPr sz="700"/>
            </a:lvl5pPr>
            <a:lvl6pPr marL="1710076" indent="0">
              <a:buNone/>
              <a:defRPr sz="700"/>
            </a:lvl6pPr>
            <a:lvl7pPr marL="2052092" indent="0">
              <a:buNone/>
              <a:defRPr sz="700"/>
            </a:lvl7pPr>
            <a:lvl8pPr marL="2394107" indent="0">
              <a:buNone/>
              <a:defRPr sz="700"/>
            </a:lvl8pPr>
            <a:lvl9pPr marL="27361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79161" y="6525759"/>
            <a:ext cx="2135188" cy="2165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9343AA1-1938-4E14-A6CB-106C22FA66A5}" type="slidenum">
              <a:rPr lang="en-GB" sz="1000">
                <a:solidFill>
                  <a:srgbClr val="003366"/>
                </a:solidFill>
                <a:latin typeface="Calibri" pitchFamily="34" charset="0"/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dirty="0">
              <a:solidFill>
                <a:srgbClr val="003366"/>
              </a:solidFill>
              <a:latin typeface="Calibri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850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37312"/>
            <a:ext cx="9129643" cy="6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4001" y="44226"/>
            <a:ext cx="8640535" cy="4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1" y="692696"/>
            <a:ext cx="8640535" cy="547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76"/>
            <a:ext cx="1747540" cy="344811"/>
          </a:xfrm>
          <a:prstGeom prst="rect">
            <a:avLst/>
          </a:prstGeom>
        </p:spPr>
      </p:pic>
      <p:sp>
        <p:nvSpPr>
          <p:cNvPr id="6" name="Flowchart: Document 5"/>
          <p:cNvSpPr/>
          <p:nvPr userDrawn="1"/>
        </p:nvSpPr>
        <p:spPr bwMode="auto">
          <a:xfrm>
            <a:off x="2" y="0"/>
            <a:ext cx="9129643" cy="69269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279525" fontAlgn="base">
              <a:spcBef>
                <a:spcPct val="0"/>
              </a:spcBef>
              <a:spcAft>
                <a:spcPct val="0"/>
              </a:spcAft>
            </a:pPr>
            <a:endParaRPr lang="en-GB" sz="1300" b="1" dirty="0">
              <a:solidFill>
                <a:srgbClr val="0033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7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015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6pPr>
      <a:lvl7pPr marL="68403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7pPr>
      <a:lvl8pPr marL="1026046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8pPr>
      <a:lvl9pPr marL="136806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9pPr>
    </p:titleStyle>
    <p:bodyStyle>
      <a:lvl1pPr marL="187633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2901" indent="-188821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2pPr>
      <a:lvl3pPr marL="939355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75638" indent="-239886" algn="l" defTabSz="957169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  <a:ea typeface="ＭＳ Ｐゴシック" charset="-128"/>
        </a:defRPr>
      </a:lvl4pPr>
      <a:lvl5pPr marL="2151847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5pPr>
      <a:lvl6pPr marL="2493862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6pPr>
      <a:lvl7pPr marL="283587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7pPr>
      <a:lvl8pPr marL="3177893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8pPr>
      <a:lvl9pPr marL="351990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3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6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7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092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07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123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37312"/>
            <a:ext cx="9129643" cy="6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4001" y="44226"/>
            <a:ext cx="8640535" cy="4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1" y="692696"/>
            <a:ext cx="8640535" cy="547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72"/>
            <a:ext cx="1747540" cy="344811"/>
          </a:xfrm>
          <a:prstGeom prst="rect">
            <a:avLst/>
          </a:prstGeom>
        </p:spPr>
      </p:pic>
      <p:sp>
        <p:nvSpPr>
          <p:cNvPr id="6" name="Flowchart: Document 5"/>
          <p:cNvSpPr/>
          <p:nvPr userDrawn="1"/>
        </p:nvSpPr>
        <p:spPr bwMode="auto">
          <a:xfrm>
            <a:off x="2" y="0"/>
            <a:ext cx="9129643" cy="69269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279525" fontAlgn="base">
              <a:spcBef>
                <a:spcPct val="0"/>
              </a:spcBef>
              <a:spcAft>
                <a:spcPct val="0"/>
              </a:spcAft>
            </a:pPr>
            <a:endParaRPr lang="en-GB" sz="1300" b="1" dirty="0">
              <a:solidFill>
                <a:srgbClr val="0033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7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txStyles>
    <p:titleStyle>
      <a:lvl1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015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6pPr>
      <a:lvl7pPr marL="68403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7pPr>
      <a:lvl8pPr marL="1026046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8pPr>
      <a:lvl9pPr marL="136806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9pPr>
    </p:titleStyle>
    <p:bodyStyle>
      <a:lvl1pPr marL="187633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2901" indent="-188821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2pPr>
      <a:lvl3pPr marL="939355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75638" indent="-239886" algn="l" defTabSz="957169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  <a:ea typeface="ＭＳ Ｐゴシック" charset="-128"/>
        </a:defRPr>
      </a:lvl4pPr>
      <a:lvl5pPr marL="2151847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5pPr>
      <a:lvl6pPr marL="2493862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6pPr>
      <a:lvl7pPr marL="283587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7pPr>
      <a:lvl8pPr marL="3177893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8pPr>
      <a:lvl9pPr marL="351990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3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6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7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092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07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123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37312"/>
            <a:ext cx="9129643" cy="6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4001" y="44226"/>
            <a:ext cx="8640535" cy="49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1" y="692696"/>
            <a:ext cx="8640535" cy="547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28" tIns="47865" rIns="95728" bIns="478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147" y="6361162"/>
            <a:ext cx="1747540" cy="344811"/>
          </a:xfrm>
          <a:prstGeom prst="rect">
            <a:avLst/>
          </a:prstGeom>
        </p:spPr>
      </p:pic>
      <p:sp>
        <p:nvSpPr>
          <p:cNvPr id="6" name="Flowchart: Document 5"/>
          <p:cNvSpPr/>
          <p:nvPr userDrawn="1"/>
        </p:nvSpPr>
        <p:spPr bwMode="auto">
          <a:xfrm>
            <a:off x="2" y="0"/>
            <a:ext cx="9129643" cy="692696"/>
          </a:xfrm>
          <a:prstGeom prst="flowChartDocumen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279525" fontAlgn="base">
              <a:spcBef>
                <a:spcPct val="0"/>
              </a:spcBef>
              <a:spcAft>
                <a:spcPct val="0"/>
              </a:spcAft>
            </a:pPr>
            <a:endParaRPr lang="en-GB" sz="1300" b="1" dirty="0">
              <a:solidFill>
                <a:srgbClr val="003366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574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342015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6pPr>
      <a:lvl7pPr marL="68403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7pPr>
      <a:lvl8pPr marL="1026046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8pPr>
      <a:lvl9pPr marL="1368061" algn="l" defTabSz="95716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Calibri" charset="0"/>
        </a:defRPr>
      </a:lvl9pPr>
    </p:titleStyle>
    <p:bodyStyle>
      <a:lvl1pPr marL="187633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62901" indent="-188821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2pPr>
      <a:lvl3pPr marL="939355" indent="-187633" algn="l" defTabSz="957169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ea typeface="ＭＳ Ｐゴシック" charset="-128"/>
        </a:defRPr>
      </a:lvl3pPr>
      <a:lvl4pPr marL="1675638" indent="-239886" algn="l" defTabSz="957169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  <a:ea typeface="ＭＳ Ｐゴシック" charset="-128"/>
        </a:defRPr>
      </a:lvl4pPr>
      <a:lvl5pPr marL="2151847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5pPr>
      <a:lvl6pPr marL="2493862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6pPr>
      <a:lvl7pPr marL="283587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7pPr>
      <a:lvl8pPr marL="3177893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8pPr>
      <a:lvl9pPr marL="3519908" indent="-236323" algn="l" defTabSz="957169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3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061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76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092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107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123" algn="l" defTabSz="3420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scot/lowcarbon" TargetMode="External"/><Relationship Id="rId2" Type="http://schemas.openxmlformats.org/officeDocument/2006/relationships/hyperlink" Target="mailto:lcitp@gov.sco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3871" y="404664"/>
            <a:ext cx="7909801" cy="5760640"/>
          </a:xfrm>
        </p:spPr>
        <p:txBody>
          <a:bodyPr/>
          <a:lstStyle/>
          <a:p>
            <a:pPr algn="ctr"/>
            <a:r>
              <a:rPr lang="en-GB" sz="3600" dirty="0" smtClean="0"/>
              <a:t>Low Carbon Infrastructure</a:t>
            </a:r>
            <a:br>
              <a:rPr lang="en-GB" sz="3600" dirty="0" smtClean="0"/>
            </a:br>
            <a:r>
              <a:rPr lang="en-GB" sz="3600" dirty="0" smtClean="0"/>
              <a:t> </a:t>
            </a:r>
            <a:r>
              <a:rPr lang="en-GB" sz="3600" dirty="0" smtClean="0"/>
              <a:t>Transition Programme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400" dirty="0" smtClean="0"/>
              <a:t>Carole Stewart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12483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LCITP </a:t>
            </a:r>
            <a:endParaRPr lang="en-GB" dirty="0"/>
          </a:p>
        </p:txBody>
      </p:sp>
      <p:pic>
        <p:nvPicPr>
          <p:cNvPr id="5" name="Picture 4" descr="C:\Users\n209796\AppData\Local\Microsoft\Windows\Temporary Internet Files\Content.Word\SFT Logo - sh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46977"/>
            <a:ext cx="23764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n209796\AppData\Local\Microsoft\Windows\Temporary Internet Files\Content.Outlook\2KNW1DA3\SE clearz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15565" r="47234" b="57919"/>
          <a:stretch>
            <a:fillRect/>
          </a:stretch>
        </p:blipFill>
        <p:spPr bwMode="auto">
          <a:xfrm>
            <a:off x="0" y="4149080"/>
            <a:ext cx="2195736" cy="12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n209796\Objective\Objects\LCITP- Logos- HI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2108782" cy="129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saltire/my-workplace/communications-and-engagement/Branding-and-marketing/PublishingImages/Pages/brand-guidelines/SG_master_logo_RGB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7"/>
            <a:ext cx="7829191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u445540\AppData\Local\Microsoft\Windows\INetCache\Content.Outlook\77ZX1KR5\ZWS Logo RGB-hr-2016 (003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33056"/>
            <a:ext cx="1276463" cy="129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1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908720"/>
            <a:ext cx="8640535" cy="5040560"/>
          </a:xfrm>
        </p:spPr>
        <p:txBody>
          <a:bodyPr/>
          <a:lstStyle/>
          <a:p>
            <a:endParaRPr lang="en-GB" sz="2400" b="1" dirty="0" smtClean="0"/>
          </a:p>
          <a:p>
            <a:r>
              <a:rPr lang="en-GB" sz="2400" b="1" dirty="0" smtClean="0"/>
              <a:t>Accelerate </a:t>
            </a:r>
            <a:r>
              <a:rPr lang="en-GB" sz="2400" b="1" dirty="0"/>
              <a:t>d</a:t>
            </a:r>
            <a:r>
              <a:rPr lang="en-GB" sz="2400" b="1" dirty="0" smtClean="0"/>
              <a:t>elivery of low carbon energy opportunities across Scotland;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Support ambitions set out in Scotland’s Climate Change Plan;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Project Development Support and Capital Investment;</a:t>
            </a:r>
          </a:p>
          <a:p>
            <a:endParaRPr lang="en-GB" sz="2400" b="1" dirty="0"/>
          </a:p>
          <a:p>
            <a:r>
              <a:rPr lang="en-GB" sz="2400" b="1" dirty="0" smtClean="0"/>
              <a:t>28 Demonstrator Projects across Scotland.</a:t>
            </a:r>
          </a:p>
        </p:txBody>
      </p:sp>
    </p:spTree>
    <p:extLst>
      <p:ext uri="{BB962C8B-B14F-4D97-AF65-F5344CB8AC3E}">
        <p14:creationId xmlns:p14="http://schemas.microsoft.com/office/powerpoint/2010/main" val="25890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458" y="2363922"/>
            <a:ext cx="9959187" cy="4871741"/>
          </a:xfrm>
        </p:spPr>
        <p:txBody>
          <a:bodyPr/>
          <a:lstStyle/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endParaRPr lang="en-GB" sz="2400" b="1" dirty="0"/>
          </a:p>
          <a:p>
            <a:pPr marL="0" indent="0" algn="ctr">
              <a:buNone/>
            </a:pPr>
            <a:endParaRPr lang="en-GB" sz="2400" dirty="0"/>
          </a:p>
        </p:txBody>
      </p:sp>
      <p:pic>
        <p:nvPicPr>
          <p:cNvPr id="1026" name="Picture 2" descr="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1" y="1075432"/>
            <a:ext cx="4029967" cy="46578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52737"/>
            <a:ext cx="4322536" cy="4680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28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1" y="28218"/>
            <a:ext cx="8640535" cy="490991"/>
          </a:xfrm>
        </p:spPr>
        <p:txBody>
          <a:bodyPr/>
          <a:lstStyle/>
          <a:p>
            <a:r>
              <a:rPr lang="en-GB" dirty="0" smtClean="0"/>
              <a:t>Green Business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endParaRPr lang="en-GB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816424" cy="5184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836712"/>
            <a:ext cx="4250527" cy="51845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Systems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endParaRPr lang="en-GB" sz="2800" b="1" dirty="0"/>
          </a:p>
        </p:txBody>
      </p:sp>
      <p:pic>
        <p:nvPicPr>
          <p:cNvPr id="5" name="Picture 1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6" y="923276"/>
            <a:ext cx="4390007" cy="2433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e three windturbines will be supported by solar panels and massive battery packs. PIC: Contribute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19"/>
            <a:ext cx="3672408" cy="51125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8" y="3861048"/>
            <a:ext cx="4394921" cy="21602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8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and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400" dirty="0" smtClean="0"/>
          </a:p>
          <a:p>
            <a:r>
              <a:rPr lang="en-GB" sz="2400" b="1" dirty="0" smtClean="0"/>
              <a:t>Dissemination of Learning and Monitoring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Demonstration to Deployment</a:t>
            </a:r>
          </a:p>
          <a:p>
            <a:endParaRPr lang="en-GB" sz="2400" b="1" dirty="0"/>
          </a:p>
          <a:p>
            <a:r>
              <a:rPr lang="en-GB" sz="2400" b="1" dirty="0" smtClean="0"/>
              <a:t>Current Opportunities:</a:t>
            </a:r>
          </a:p>
          <a:p>
            <a:endParaRPr lang="en-GB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b="1" dirty="0" smtClean="0"/>
              <a:t>£50 million LCITP Green Recovery Capital Fund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b="1" dirty="0" smtClean="0"/>
              <a:t>£20 million Social Housing Net Zero Heat Fund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8726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 smtClean="0"/>
          </a:p>
          <a:p>
            <a:pPr marL="0" indent="0" algn="ctr">
              <a:buNone/>
            </a:pPr>
            <a:r>
              <a:rPr lang="en-GB" sz="3200" b="1" dirty="0" smtClean="0"/>
              <a:t>Thank You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Contact us at </a:t>
            </a:r>
            <a:r>
              <a:rPr lang="en-GB" dirty="0" smtClean="0">
                <a:hlinkClick r:id="rId2"/>
              </a:rPr>
              <a:t>lcitp@gov.scot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u="sng" dirty="0">
                <a:hlinkClick r:id="rId3"/>
              </a:rPr>
              <a:t>http://www.gov.scot/lowcarbon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34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ture of energy - All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91423" tIns="45712" rIns="91423" bIns="45712" rtlCol="0">
        <a:spAutoFit/>
      </a:bodyPr>
      <a:lstStyle>
        <a:defPPr algn="l">
          <a:defRPr sz="1900" b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uture of energy - All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91423" tIns="45712" rIns="91423" bIns="45712" rtlCol="0">
        <a:spAutoFit/>
      </a:bodyPr>
      <a:lstStyle>
        <a:defPPr algn="l">
          <a:defRPr sz="1900" b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Future of energy - All Energy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10001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>
            <a:ln>
              <a:noFill/>
            </a:ln>
            <a:solidFill>
              <a:srgbClr val="003366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91423" tIns="45712" rIns="91423" bIns="45712" rtlCol="0">
        <a:spAutoFit/>
      </a:bodyPr>
      <a:lstStyle>
        <a:defPPr algn="l">
          <a:defRPr sz="1900" b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53D26341A57B383EE0540010E0463CCA" version="1.0.0">
  <systemFields>
    <field name="Objective-Id">
      <value order="0">A21493076</value>
    </field>
    <field name="Objective-Title">
      <value order="0">LCITP - LCIFI - Workshop Slides - July 2018</value>
    </field>
    <field name="Objective-Description">
      <value order="0"/>
    </field>
    <field name="Objective-CreationStamp">
      <value order="0">2018-06-29T13:49:48Z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2018-07-04T07:17:56Z</value>
    </field>
    <field name="Objective-Owner">
      <value order="0">Stewart, Carole C (U207352)</value>
    </field>
    <field name="Objective-Path">
      <value order="0">Objective Global Folder:SG File Plan:Business and industry:Energy and fuel:Energy conservation:Advice and policy: Energy conservation:Low Carbon Economy: Advice and Policy: Low Carbon Infrastructure Transition Programme: Low Carbon Innovation Funding Invitation - Administration: 2018-2023</value>
    </field>
    <field name="Objective-Parent">
      <value order="0">Low Carbon Economy: Advice and Policy: Low Carbon Infrastructure Transition Programme: Low Carbon Innovation Funding Invitation - Administration: 2018-2023</value>
    </field>
    <field name="Objective-State">
      <value order="0">Being Edited</value>
    </field>
    <field name="Objective-VersionId">
      <value order="0">vA30251899</value>
    </field>
    <field name="Objective-Version">
      <value order="0">1.3</value>
    </field>
    <field name="Objective-VersionNumber">
      <value order="0">4</value>
    </field>
    <field name="Objective-VersionComment">
      <value order="0"/>
    </field>
    <field name="Objective-FileNumber">
      <value order="0">qA735521</value>
    </field>
    <field name="Objective-Classification">
      <value order="0">OFFICIAL-SENSITIVE-COMMERCIAL</value>
    </field>
    <field name="Objective-Caveats">
      <value order="0">Caveat for access to SG Fileplan</value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4041</TotalTime>
  <Words>96</Words>
  <Application>Microsoft Office PowerPoint</Application>
  <PresentationFormat>On-screen Show (4:3)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Century Gothic</vt:lpstr>
      <vt:lpstr>Wingdings</vt:lpstr>
      <vt:lpstr>Future of energy - All Energy presentation</vt:lpstr>
      <vt:lpstr>1_Future of energy - All Energy presentation</vt:lpstr>
      <vt:lpstr>3_Future of energy - All Energy presentation</vt:lpstr>
      <vt:lpstr>Low Carbon Infrastructure  Transition Programme   Carole Stewart</vt:lpstr>
      <vt:lpstr>LCITP </vt:lpstr>
      <vt:lpstr>Overview </vt:lpstr>
      <vt:lpstr>Heat Networks</vt:lpstr>
      <vt:lpstr>Green Business</vt:lpstr>
      <vt:lpstr>Energy Systems</vt:lpstr>
      <vt:lpstr>Lessons Learned and Future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Carbon Infrastructure Transition Programme  Innovative Local Energy Systems  Invitation for Funding Workshop</dc:title>
  <dc:creator>Carole Stewart</dc:creator>
  <cp:lastModifiedBy>Stewart CJ (Carole)</cp:lastModifiedBy>
  <cp:revision>227</cp:revision>
  <cp:lastPrinted>2018-07-02T08:58:10Z</cp:lastPrinted>
  <dcterms:created xsi:type="dcterms:W3CDTF">2017-04-12T07:55:47Z</dcterms:created>
  <dcterms:modified xsi:type="dcterms:W3CDTF">2020-11-04T21:20:06Z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A21493076</vt:lpwstr>
  </property>
  <property fmtid="{D5CDD505-2E9C-101B-9397-08002B2CF9AE}" pid="4" name="Objective-Title">
    <vt:lpwstr>LCITP - LCIFI - Workshop Slides - July 2018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2018-07-03T12:10:04Z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>
    </vt:lpwstr>
  </property>
  <property fmtid="{D5CDD505-2E9C-101B-9397-08002B2CF9AE}" pid="10" name="Objective-ModificationStamp">
    <vt:filetime>2018-07-04T07:28:24Z</vt:filetime>
  </property>
  <property fmtid="{D5CDD505-2E9C-101B-9397-08002B2CF9AE}" pid="11" name="Objective-Owner">
    <vt:lpwstr>Stewart, Carole C (U207352)</vt:lpwstr>
  </property>
  <property fmtid="{D5CDD505-2E9C-101B-9397-08002B2CF9AE}" pid="12" name="Objective-Path">
    <vt:lpwstr>Objective Global Folder:SG File Plan:Business and industry:Energy and fuel:Energy conservation:Advice and policy: Energy conservation:Low Carbon Economy: Advice and Policy: Low Carbon Infrastructure Transition Programme: Low Carbon Innovation Funding Invi</vt:lpwstr>
  </property>
  <property fmtid="{D5CDD505-2E9C-101B-9397-08002B2CF9AE}" pid="13" name="Objective-Parent">
    <vt:lpwstr>Low Carbon Economy: Advice and Policy: Low Carbon Infrastructure Transition Programme: Low Carbon Innovation Funding Invitation - Administration: 2018-2023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1.3</vt:lpwstr>
  </property>
  <property fmtid="{D5CDD505-2E9C-101B-9397-08002B2CF9AE}" pid="16" name="Objective-VersionNumber">
    <vt:r8>4</vt:r8>
  </property>
  <property fmtid="{D5CDD505-2E9C-101B-9397-08002B2CF9AE}" pid="17" name="Objective-VersionComment">
    <vt:lpwstr>Carole Stewart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OFFICIAL-SENSITIVE-COMMERCIAL]</vt:lpwstr>
  </property>
  <property fmtid="{D5CDD505-2E9C-101B-9397-08002B2CF9AE}" pid="20" name="Objective-Caveats">
    <vt:lpwstr>
    </vt:lpwstr>
  </property>
  <property fmtid="{D5CDD505-2E9C-101B-9397-08002B2CF9AE}" pid="21" name="Objective-Date of Original [system]">
    <vt:lpwstr>
    </vt:lpwstr>
  </property>
  <property fmtid="{D5CDD505-2E9C-101B-9397-08002B2CF9AE}" pid="22" name="Objective-Date Received [system]">
    <vt:lpwstr>
    </vt:lpwstr>
  </property>
  <property fmtid="{D5CDD505-2E9C-101B-9397-08002B2CF9AE}" pid="23" name="Objective-SG Web Publication - Category [system]">
    <vt:lpwstr>
    </vt:lpwstr>
  </property>
  <property fmtid="{D5CDD505-2E9C-101B-9397-08002B2CF9AE}" pid="24" name="Objective-SG Web Publication - Category 2 Classification [system]">
    <vt:lpwstr>
    </vt:lpwstr>
  </property>
  <property fmtid="{D5CDD505-2E9C-101B-9397-08002B2CF9AE}" pid="25" name="Objective-Description">
    <vt:lpwstr>
    </vt:lpwstr>
  </property>
  <property fmtid="{D5CDD505-2E9C-101B-9397-08002B2CF9AE}" pid="26" name="Objective-VersionId">
    <vt:lpwstr>vA30251899</vt:lpwstr>
  </property>
  <property fmtid="{D5CDD505-2E9C-101B-9397-08002B2CF9AE}" pid="27" name="Objective-Connect Creator">
    <vt:lpwstr>
    </vt:lpwstr>
  </property>
  <property fmtid="{D5CDD505-2E9C-101B-9397-08002B2CF9AE}" pid="28" name="Objective-Date Received">
    <vt:lpwstr>
    </vt:lpwstr>
  </property>
  <property fmtid="{D5CDD505-2E9C-101B-9397-08002B2CF9AE}" pid="29" name="Objective-Date of Original">
    <vt:lpwstr>
    </vt:lpwstr>
  </property>
  <property fmtid="{D5CDD505-2E9C-101B-9397-08002B2CF9AE}" pid="30" name="Objective-SG Web Publication - Category">
    <vt:lpwstr>
    </vt:lpwstr>
  </property>
  <property fmtid="{D5CDD505-2E9C-101B-9397-08002B2CF9AE}" pid="31" name="Objective-SG Web Publication - Category 2 Classification">
    <vt:lpwstr>
    </vt:lpwstr>
  </property>
  <property fmtid="{D5CDD505-2E9C-101B-9397-08002B2CF9AE}" pid="32" name="Objective-Connect Creator [system]">
    <vt:lpwstr>
    </vt:lpwstr>
  </property>
</Properties>
</file>