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1965" r:id="rId5"/>
    <p:sldId id="1976" r:id="rId6"/>
    <p:sldId id="1977" r:id="rId7"/>
    <p:sldId id="1992" r:id="rId8"/>
    <p:sldId id="1993" r:id="rId9"/>
    <p:sldId id="1978" r:id="rId10"/>
    <p:sldId id="1990" r:id="rId11"/>
    <p:sldId id="1991" r:id="rId12"/>
    <p:sldId id="199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Watson" initials="JW" lastIdx="5" clrIdx="0">
    <p:extLst>
      <p:ext uri="{19B8F6BF-5375-455C-9EA6-DF929625EA0E}">
        <p15:presenceInfo xmlns:p15="http://schemas.microsoft.com/office/powerpoint/2012/main" userId="S::jwatson@madano.com::7ae9af7e-8976-4897-8424-50f254ffb4e0" providerId="AD"/>
      </p:ext>
    </p:extLst>
  </p:cmAuthor>
  <p:cmAuthor id="2" name="Harry Spencer" initials="HS" lastIdx="15" clrIdx="1">
    <p:extLst>
      <p:ext uri="{19B8F6BF-5375-455C-9EA6-DF929625EA0E}">
        <p15:presenceInfo xmlns:p15="http://schemas.microsoft.com/office/powerpoint/2012/main" userId="S::hspencer@madano.com::018a4941-65f5-4092-9f04-b23828e252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3817" autoAdjust="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/>
              <a:t>GVA by sector</a:t>
            </a:r>
            <a:r>
              <a:rPr lang="en-GB" sz="1600" baseline="0" dirty="0"/>
              <a:t> - £bn</a:t>
            </a:r>
            <a:r>
              <a:rPr lang="en-GB" sz="1600" dirty="0"/>
              <a:t> </a:t>
            </a:r>
          </a:p>
        </c:rich>
      </c:tx>
      <c:layout>
        <c:manualLayout>
          <c:xMode val="edge"/>
          <c:yMode val="edge"/>
          <c:x val="0.44852329987974415"/>
          <c:y val="2.77777076989446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8462566210613247"/>
          <c:y val="0.14134076990376204"/>
          <c:w val="0.26138761660632887"/>
          <c:h val="0.8294243948673081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18-4CA2-8E6D-B739DFE664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18-4CA2-8E6D-B739DFE664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18-4CA2-8E6D-B739DFE664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18-4CA2-8E6D-B739DFE664F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118-4CA2-8E6D-B739DFE664F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118-4CA2-8E6D-B739DFE664F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118-4CA2-8E6D-B739DFE664F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118-4CA2-8E6D-B739DFE664F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118-4CA2-8E6D-B739DFE664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'GVA and Jobs overall'!$B$3:$B$11</c:f>
              <c:strCache>
                <c:ptCount val="9"/>
                <c:pt idx="0">
                  <c:v>Industry</c:v>
                </c:pt>
                <c:pt idx="1">
                  <c:v>Blue Hydrogen</c:v>
                </c:pt>
                <c:pt idx="2">
                  <c:v>Buildings</c:v>
                </c:pt>
                <c:pt idx="3">
                  <c:v>Energy Storage</c:v>
                </c:pt>
                <c:pt idx="4">
                  <c:v>Transport</c:v>
                </c:pt>
                <c:pt idx="5">
                  <c:v>Power Generation</c:v>
                </c:pt>
                <c:pt idx="6">
                  <c:v>Distribution</c:v>
                </c:pt>
                <c:pt idx="7">
                  <c:v>Transmission</c:v>
                </c:pt>
                <c:pt idx="8">
                  <c:v>Green Hydrogen</c:v>
                </c:pt>
              </c:strCache>
            </c:strRef>
          </c:cat>
          <c:val>
            <c:numRef>
              <c:f>'GVA and Jobs overall'!$D$3:$D$11</c:f>
              <c:numCache>
                <c:formatCode>0.0</c:formatCode>
                <c:ptCount val="9"/>
                <c:pt idx="0">
                  <c:v>2.9410872667690269</c:v>
                </c:pt>
                <c:pt idx="1">
                  <c:v>2.5737102711509157</c:v>
                </c:pt>
                <c:pt idx="2">
                  <c:v>2.4693582605591273</c:v>
                </c:pt>
                <c:pt idx="3">
                  <c:v>2.2937960203395789</c:v>
                </c:pt>
                <c:pt idx="4">
                  <c:v>1.7094188202462504</c:v>
                </c:pt>
                <c:pt idx="5">
                  <c:v>1.631816285360753</c:v>
                </c:pt>
                <c:pt idx="6">
                  <c:v>1.5536326079026421</c:v>
                </c:pt>
                <c:pt idx="7">
                  <c:v>1.4161856474504926</c:v>
                </c:pt>
                <c:pt idx="8">
                  <c:v>1.3490941712205218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118-4CA2-8E6D-B739DFE664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/>
              <a:t>Jobs by sector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304147952224358"/>
          <c:y val="0.15780139995026135"/>
          <c:w val="0.37695943437851337"/>
          <c:h val="0.8029075938659034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D5-4535-8D4B-61DA9E541D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D5-4535-8D4B-61DA9E541D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D5-4535-8D4B-61DA9E541D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D5-4535-8D4B-61DA9E541D7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7D5-4535-8D4B-61DA9E541D7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7D5-4535-8D4B-61DA9E541D7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7D5-4535-8D4B-61DA9E541D7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7D5-4535-8D4B-61DA9E541D7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7D5-4535-8D4B-61DA9E541D71}"/>
              </c:ext>
            </c:extLst>
          </c:dPt>
          <c:dLbls>
            <c:dLbl>
              <c:idx val="0"/>
              <c:layout>
                <c:manualLayout>
                  <c:x val="-7.6448688478233584E-3"/>
                  <c:y val="0.1209704661750313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D5-4535-8D4B-61DA9E541D71}"/>
                </c:ext>
              </c:extLst>
            </c:dLbl>
            <c:dLbl>
              <c:idx val="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7D5-4535-8D4B-61DA9E541D71}"/>
                </c:ext>
              </c:extLst>
            </c:dLbl>
            <c:dLbl>
              <c:idx val="6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17D5-4535-8D4B-61DA9E541D71}"/>
                </c:ext>
              </c:extLst>
            </c:dLbl>
            <c:dLbl>
              <c:idx val="7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17D5-4535-8D4B-61DA9E541D7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'GVA and Jobs overall'!$B$3:$B$11</c:f>
              <c:strCache>
                <c:ptCount val="9"/>
                <c:pt idx="0">
                  <c:v>Industry</c:v>
                </c:pt>
                <c:pt idx="1">
                  <c:v>Blue Hydrogen</c:v>
                </c:pt>
                <c:pt idx="2">
                  <c:v>Buildings</c:v>
                </c:pt>
                <c:pt idx="3">
                  <c:v>Energy Storage</c:v>
                </c:pt>
                <c:pt idx="4">
                  <c:v>Transport</c:v>
                </c:pt>
                <c:pt idx="5">
                  <c:v>Power Generation</c:v>
                </c:pt>
                <c:pt idx="6">
                  <c:v>Distribution</c:v>
                </c:pt>
                <c:pt idx="7">
                  <c:v>Transmission</c:v>
                </c:pt>
                <c:pt idx="8">
                  <c:v>Green Hydrogen</c:v>
                </c:pt>
              </c:strCache>
            </c:strRef>
          </c:cat>
          <c:val>
            <c:numRef>
              <c:f>'GVA and Jobs overall'!$E$3:$E$11</c:f>
              <c:numCache>
                <c:formatCode>0</c:formatCode>
                <c:ptCount val="9"/>
                <c:pt idx="0">
                  <c:v>1862.50031523846</c:v>
                </c:pt>
                <c:pt idx="1">
                  <c:v>9847.4104687443687</c:v>
                </c:pt>
                <c:pt idx="2">
                  <c:v>9590.988684267073</c:v>
                </c:pt>
                <c:pt idx="3">
                  <c:v>5602.0106422080171</c:v>
                </c:pt>
                <c:pt idx="4">
                  <c:v>9032.1917175971903</c:v>
                </c:pt>
                <c:pt idx="5">
                  <c:v>10685.046174962261</c:v>
                </c:pt>
                <c:pt idx="6">
                  <c:v>5996.7646534941505</c:v>
                </c:pt>
                <c:pt idx="7">
                  <c:v>3838.0855477024443</c:v>
                </c:pt>
                <c:pt idx="8">
                  <c:v>18370.193218408607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7D5-4535-8D4B-61DA9E541D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6683F-B86A-4D32-AA0F-65B611DEE32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D2503-C51B-48CD-BF41-2D3F48E72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06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1414-8326-4C7E-95A1-EA6798D71BE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E339-D9D3-43AA-926E-199C13EF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8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1414-8326-4C7E-95A1-EA6798D71BE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E339-D9D3-43AA-926E-199C13EF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6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1414-8326-4C7E-95A1-EA6798D71BE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E339-D9D3-43AA-926E-199C13EF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3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9682B75-9B29-0846-B7CB-7079F39A851D}"/>
              </a:ext>
            </a:extLst>
          </p:cNvPr>
          <p:cNvSpPr/>
          <p:nvPr userDrawn="1"/>
        </p:nvSpPr>
        <p:spPr>
          <a:xfrm>
            <a:off x="1" y="5844668"/>
            <a:ext cx="12269003" cy="1022961"/>
          </a:xfrm>
          <a:prstGeom prst="rect">
            <a:avLst/>
          </a:prstGeom>
          <a:solidFill>
            <a:srgbClr val="E4E5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3717" y="835074"/>
            <a:ext cx="10518687" cy="855662"/>
          </a:xfrm>
        </p:spPr>
        <p:txBody>
          <a:bodyPr>
            <a:normAutofit/>
          </a:bodyPr>
          <a:lstStyle>
            <a:lvl1pPr>
              <a:defRPr sz="3200" b="1" i="0" baseline="0">
                <a:solidFill>
                  <a:srgbClr val="94C21F"/>
                </a:solidFill>
                <a:latin typeface="Calibri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063714" y="2338665"/>
            <a:ext cx="10518689" cy="34172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tabLst>
                <a:tab pos="4486163" algn="l"/>
              </a:tabLst>
              <a:defRPr sz="1800" baseline="0">
                <a:solidFill>
                  <a:schemeClr val="tx1"/>
                </a:solidFill>
                <a:latin typeface="Calibri Light" charset="0"/>
              </a:defRPr>
            </a:lvl1pPr>
          </a:lstStyle>
          <a:p>
            <a:pPr lvl="0"/>
            <a:r>
              <a:rPr lang="en-US"/>
              <a:t>Click to edit Master text styles		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4BB303C-512B-544C-8EB4-64A64EA2E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3715" y="1779496"/>
            <a:ext cx="10518687" cy="470413"/>
          </a:xfrm>
        </p:spPr>
        <p:txBody>
          <a:bodyPr lIns="0" anchor="t" anchorCtr="0">
            <a:normAutofit/>
          </a:bodyPr>
          <a:lstStyle>
            <a:lvl1pPr marL="0" indent="0" algn="l">
              <a:buNone/>
              <a:defRPr sz="2000" b="1" i="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2873A2-0016-B646-A113-966215866C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2039" y="64823"/>
            <a:ext cx="1206287" cy="7702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D227D8C-EA20-1A4A-BCD6-4FECF6F96E1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77916" y="5826908"/>
            <a:ext cx="1436168" cy="103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25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4C72B9BB-C892-1848-A84B-661448BEF2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2675822" y="-6810180"/>
            <a:ext cx="15895667" cy="1246983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A71C9C3-A44C-5549-8275-417D32992E77}"/>
              </a:ext>
            </a:extLst>
          </p:cNvPr>
          <p:cNvSpPr/>
          <p:nvPr userDrawn="1"/>
        </p:nvSpPr>
        <p:spPr>
          <a:xfrm>
            <a:off x="0" y="4668257"/>
            <a:ext cx="12192000" cy="2189747"/>
          </a:xfrm>
          <a:prstGeom prst="rect">
            <a:avLst/>
          </a:prstGeom>
          <a:solidFill>
            <a:srgbClr val="E4E5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169607"/>
            <a:ext cx="12192000" cy="680743"/>
          </a:xfrm>
        </p:spPr>
        <p:txBody>
          <a:bodyPr lIns="0" anchor="t" anchorCtr="0">
            <a:normAutofit/>
          </a:bodyPr>
          <a:lstStyle>
            <a:lvl1pPr marL="0" indent="0" algn="ctr">
              <a:defRPr sz="3200" b="1" i="0" baseline="0">
                <a:solidFill>
                  <a:srgbClr val="94C21F"/>
                </a:solidFill>
                <a:latin typeface="Calibri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94B6B8B-F270-7941-9286-F429B5F7D0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17999" y="756324"/>
            <a:ext cx="3587015" cy="22904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78FED13-3B75-6A43-BB67-0F6AB542E09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31328" y="4754884"/>
            <a:ext cx="2929344" cy="210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70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1414-8326-4C7E-95A1-EA6798D71BE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E339-D9D3-43AA-926E-199C13EF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8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1414-8326-4C7E-95A1-EA6798D71BE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E339-D9D3-43AA-926E-199C13EF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7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1414-8326-4C7E-95A1-EA6798D71BE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E339-D9D3-43AA-926E-199C13EF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0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1414-8326-4C7E-95A1-EA6798D71BE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E339-D9D3-43AA-926E-199C13EF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8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1414-8326-4C7E-95A1-EA6798D71BE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E339-D9D3-43AA-926E-199C13EF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1414-8326-4C7E-95A1-EA6798D71BE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E339-D9D3-43AA-926E-199C13EF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3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1414-8326-4C7E-95A1-EA6798D71BE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E339-D9D3-43AA-926E-199C13EF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9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1414-8326-4C7E-95A1-EA6798D71BE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E339-D9D3-43AA-926E-199C13EF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8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81414-8326-4C7E-95A1-EA6798D71BE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DE339-D9D3-43AA-926E-199C13EF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Hydrogen Taskforce</a:t>
            </a:r>
            <a:endParaRPr lang="en-GB" sz="40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760297" y="4941168"/>
            <a:ext cx="1768004" cy="175260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407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CB3-BFFC-401E-8CE6-6E7E2614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59" y="435581"/>
            <a:ext cx="10518687" cy="855663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/>
                <a:cs typeface="Calibri"/>
              </a:rPr>
              <a:t>Who is the Hydrogen Taskforce?</a:t>
            </a:r>
            <a:endParaRPr lang="en-GB" sz="36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E58E4-A16B-494A-B1CE-92B442D4EC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4256" y="1291244"/>
            <a:ext cx="11094527" cy="448670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900" dirty="0">
                <a:latin typeface="Calibri"/>
                <a:cs typeface="Calibri"/>
              </a:rPr>
              <a:t>The Hydrogen Taskforce brings together the organizations leading on hydrogen across the value chain to make the high level energy system, economic and environmental case for hydrogen in the UK. </a:t>
            </a:r>
            <a:endParaRPr lang="en-US" sz="1500" dirty="0">
              <a:latin typeface="Calibri"/>
              <a:cs typeface="Calibri"/>
            </a:endParaRPr>
          </a:p>
          <a:p>
            <a:endParaRPr lang="en-US" sz="3300" dirty="0">
              <a:latin typeface="Calibri"/>
              <a:cs typeface="Calibri"/>
            </a:endParaRPr>
          </a:p>
          <a:p>
            <a:endParaRPr lang="en-US" sz="3300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Calibri"/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Calibri"/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Calibri"/>
              <a:cs typeface="Calibri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348EC6-C6DA-41C5-B75E-7FE887DDB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659" y="2732655"/>
            <a:ext cx="4239691" cy="13926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1AF3C9-A154-4765-9191-EB92CA528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658" y="2735877"/>
            <a:ext cx="5065446" cy="1478963"/>
          </a:xfrm>
          <a:prstGeom prst="rect">
            <a:avLst/>
          </a:prstGeom>
        </p:spPr>
      </p:pic>
      <p:pic>
        <p:nvPicPr>
          <p:cNvPr id="1026" name="Picture 2" descr="Baker McKenzie - Wikipedia">
            <a:extLst>
              <a:ext uri="{FF2B5EF4-FFF2-40B4-BE49-F238E27FC236}">
                <a16:creationId xmlns:a16="http://schemas.microsoft.com/office/drawing/2014/main" id="{F188C4C4-1F05-41A6-985C-017CB2662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104" y="2954551"/>
            <a:ext cx="1368601" cy="47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88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CB3-BFFC-401E-8CE6-6E7E2614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59" y="435581"/>
            <a:ext cx="10518687" cy="855663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/>
                <a:cs typeface="Calibri"/>
              </a:rPr>
              <a:t>Key questions for 2020</a:t>
            </a:r>
            <a:endParaRPr lang="en-GB" sz="36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094A759-DD65-485D-969B-20296B4154E5}"/>
              </a:ext>
            </a:extLst>
          </p:cNvPr>
          <p:cNvSpPr/>
          <p:nvPr/>
        </p:nvSpPr>
        <p:spPr>
          <a:xfrm>
            <a:off x="2043990" y="2237092"/>
            <a:ext cx="2475002" cy="1910838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What is the role of hydrogen in the UK?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29E921D-228C-490F-89B4-872A035A9FA0}"/>
              </a:ext>
            </a:extLst>
          </p:cNvPr>
          <p:cNvSpPr/>
          <p:nvPr/>
        </p:nvSpPr>
        <p:spPr>
          <a:xfrm>
            <a:off x="7523764" y="2237092"/>
            <a:ext cx="2475002" cy="1910838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What do we need to do now to achieve that?</a:t>
            </a:r>
          </a:p>
        </p:txBody>
      </p:sp>
    </p:spTree>
    <p:extLst>
      <p:ext uri="{BB962C8B-B14F-4D97-AF65-F5344CB8AC3E}">
        <p14:creationId xmlns:p14="http://schemas.microsoft.com/office/powerpoint/2010/main" val="398789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CB3-BFFC-401E-8CE6-6E7E2614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59" y="435581"/>
            <a:ext cx="10518687" cy="855663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/>
                <a:cs typeface="Calibri"/>
              </a:rPr>
              <a:t>Key questions for 2020</a:t>
            </a:r>
            <a:endParaRPr lang="en-GB" sz="36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094A759-DD65-485D-969B-20296B4154E5}"/>
              </a:ext>
            </a:extLst>
          </p:cNvPr>
          <p:cNvSpPr/>
          <p:nvPr/>
        </p:nvSpPr>
        <p:spPr>
          <a:xfrm>
            <a:off x="2043990" y="2237092"/>
            <a:ext cx="2475002" cy="1910838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What is the role of hydrogen in the UK?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29E921D-228C-490F-89B4-872A035A9FA0}"/>
              </a:ext>
            </a:extLst>
          </p:cNvPr>
          <p:cNvSpPr/>
          <p:nvPr/>
        </p:nvSpPr>
        <p:spPr>
          <a:xfrm>
            <a:off x="7523764" y="2237092"/>
            <a:ext cx="2475002" cy="1910838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What do we need to do now to achieve that?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30B986-E6ED-4B40-8B63-872C15E75451}"/>
              </a:ext>
            </a:extLst>
          </p:cNvPr>
          <p:cNvSpPr txBox="1"/>
          <p:nvPr/>
        </p:nvSpPr>
        <p:spPr>
          <a:xfrm>
            <a:off x="371061" y="1563757"/>
            <a:ext cx="194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much hydrogen?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D6E638-56B6-4E46-8E9E-BB356FB3D1FA}"/>
              </a:ext>
            </a:extLst>
          </p:cNvPr>
          <p:cNvSpPr txBox="1"/>
          <p:nvPr/>
        </p:nvSpPr>
        <p:spPr>
          <a:xfrm>
            <a:off x="2580860" y="1441002"/>
            <a:ext cx="194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Where should it be used?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DE3B0-3451-47A3-8B3E-BA14455DEC35}"/>
              </a:ext>
            </a:extLst>
          </p:cNvPr>
          <p:cNvSpPr txBox="1"/>
          <p:nvPr/>
        </p:nvSpPr>
        <p:spPr>
          <a:xfrm>
            <a:off x="4602368" y="2344372"/>
            <a:ext cx="194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much carbon could we save?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E530B6-C67B-4251-BA39-11C100F2EFDE}"/>
              </a:ext>
            </a:extLst>
          </p:cNvPr>
          <p:cNvSpPr txBox="1"/>
          <p:nvPr/>
        </p:nvSpPr>
        <p:spPr>
          <a:xfrm>
            <a:off x="4565060" y="3376001"/>
            <a:ext cx="1948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are the energy system implications?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DDA4DA-3F25-42FA-B051-424F72CBCB52}"/>
              </a:ext>
            </a:extLst>
          </p:cNvPr>
          <p:cNvSpPr txBox="1"/>
          <p:nvPr/>
        </p:nvSpPr>
        <p:spPr>
          <a:xfrm>
            <a:off x="2588038" y="4368892"/>
            <a:ext cx="19480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Where can the UK take a global leadership position?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EAA456-D367-471C-8F75-B50794BA3A91}"/>
              </a:ext>
            </a:extLst>
          </p:cNvPr>
          <p:cNvSpPr txBox="1"/>
          <p:nvPr/>
        </p:nvSpPr>
        <p:spPr>
          <a:xfrm>
            <a:off x="460512" y="4368892"/>
            <a:ext cx="1948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existing assets can we leverage?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4A850E-26BB-4957-98EC-AE6F811FE0E6}"/>
              </a:ext>
            </a:extLst>
          </p:cNvPr>
          <p:cNvSpPr txBox="1"/>
          <p:nvPr/>
        </p:nvSpPr>
        <p:spPr>
          <a:xfrm>
            <a:off x="162496" y="2827825"/>
            <a:ext cx="1948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economic benefit would this unlock?</a:t>
            </a:r>
          </a:p>
        </p:txBody>
      </p:sp>
    </p:spTree>
    <p:extLst>
      <p:ext uri="{BB962C8B-B14F-4D97-AF65-F5344CB8AC3E}">
        <p14:creationId xmlns:p14="http://schemas.microsoft.com/office/powerpoint/2010/main" val="340602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CB3-BFFC-401E-8CE6-6E7E2614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59" y="435581"/>
            <a:ext cx="10518687" cy="855663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/>
                <a:cs typeface="Calibri"/>
              </a:rPr>
              <a:t>Key questions for 2020</a:t>
            </a:r>
            <a:endParaRPr lang="en-GB" sz="36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094A759-DD65-485D-969B-20296B4154E5}"/>
              </a:ext>
            </a:extLst>
          </p:cNvPr>
          <p:cNvSpPr/>
          <p:nvPr/>
        </p:nvSpPr>
        <p:spPr>
          <a:xfrm>
            <a:off x="2043990" y="2237092"/>
            <a:ext cx="2475002" cy="1910838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What is the role of hydrogen in the UK?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29E921D-228C-490F-89B4-872A035A9FA0}"/>
              </a:ext>
            </a:extLst>
          </p:cNvPr>
          <p:cNvSpPr/>
          <p:nvPr/>
        </p:nvSpPr>
        <p:spPr>
          <a:xfrm>
            <a:off x="7523764" y="2237092"/>
            <a:ext cx="2475002" cy="1910838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What do we need to do now to achieve that?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30B986-E6ED-4B40-8B63-872C15E75451}"/>
              </a:ext>
            </a:extLst>
          </p:cNvPr>
          <p:cNvSpPr txBox="1"/>
          <p:nvPr/>
        </p:nvSpPr>
        <p:spPr>
          <a:xfrm>
            <a:off x="371061" y="1563757"/>
            <a:ext cx="194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much hydrogen?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D6E638-56B6-4E46-8E9E-BB356FB3D1FA}"/>
              </a:ext>
            </a:extLst>
          </p:cNvPr>
          <p:cNvSpPr txBox="1"/>
          <p:nvPr/>
        </p:nvSpPr>
        <p:spPr>
          <a:xfrm>
            <a:off x="2580860" y="1441002"/>
            <a:ext cx="194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Where should it be used?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DE3B0-3451-47A3-8B3E-BA14455DEC35}"/>
              </a:ext>
            </a:extLst>
          </p:cNvPr>
          <p:cNvSpPr txBox="1"/>
          <p:nvPr/>
        </p:nvSpPr>
        <p:spPr>
          <a:xfrm>
            <a:off x="4602368" y="2344372"/>
            <a:ext cx="194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much carbon could we save?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E530B6-C67B-4251-BA39-11C100F2EFDE}"/>
              </a:ext>
            </a:extLst>
          </p:cNvPr>
          <p:cNvSpPr txBox="1"/>
          <p:nvPr/>
        </p:nvSpPr>
        <p:spPr>
          <a:xfrm>
            <a:off x="4565060" y="3376001"/>
            <a:ext cx="1948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are the energy system implications?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DDA4DA-3F25-42FA-B051-424F72CBCB52}"/>
              </a:ext>
            </a:extLst>
          </p:cNvPr>
          <p:cNvSpPr txBox="1"/>
          <p:nvPr/>
        </p:nvSpPr>
        <p:spPr>
          <a:xfrm>
            <a:off x="2588038" y="4368892"/>
            <a:ext cx="19480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Where can the UK take a global leadership position?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EAA456-D367-471C-8F75-B50794BA3A91}"/>
              </a:ext>
            </a:extLst>
          </p:cNvPr>
          <p:cNvSpPr txBox="1"/>
          <p:nvPr/>
        </p:nvSpPr>
        <p:spPr>
          <a:xfrm>
            <a:off x="460512" y="4368892"/>
            <a:ext cx="1948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existing assets can we leverage?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4A850E-26BB-4957-98EC-AE6F811FE0E6}"/>
              </a:ext>
            </a:extLst>
          </p:cNvPr>
          <p:cNvSpPr txBox="1"/>
          <p:nvPr/>
        </p:nvSpPr>
        <p:spPr>
          <a:xfrm>
            <a:off x="162496" y="2827825"/>
            <a:ext cx="1948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economic benefit would this unlock?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414603-BD48-4718-A1A1-CA87EF2C06AF}"/>
              </a:ext>
            </a:extLst>
          </p:cNvPr>
          <p:cNvSpPr txBox="1"/>
          <p:nvPr/>
        </p:nvSpPr>
        <p:spPr>
          <a:xfrm>
            <a:off x="7787230" y="1287561"/>
            <a:ext cx="194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are the barriers?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85920F-C664-409E-B098-A3266BCED6C4}"/>
              </a:ext>
            </a:extLst>
          </p:cNvPr>
          <p:cNvSpPr txBox="1"/>
          <p:nvPr/>
        </p:nvSpPr>
        <p:spPr>
          <a:xfrm>
            <a:off x="9963188" y="1733908"/>
            <a:ext cx="194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do we reduce costs?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93196C-ABBF-4066-B5FE-AAEDB72A5FA8}"/>
              </a:ext>
            </a:extLst>
          </p:cNvPr>
          <p:cNvSpPr txBox="1"/>
          <p:nvPr/>
        </p:nvSpPr>
        <p:spPr>
          <a:xfrm>
            <a:off x="10148010" y="2782669"/>
            <a:ext cx="194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role of Government?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EC73783-19E0-4166-836B-2F99F28A8B15}"/>
              </a:ext>
            </a:extLst>
          </p:cNvPr>
          <p:cNvSpPr txBox="1"/>
          <p:nvPr/>
        </p:nvSpPr>
        <p:spPr>
          <a:xfrm>
            <a:off x="8199941" y="4550360"/>
            <a:ext cx="1948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do we ensure we have the right skills?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19DDB8-7186-4968-833F-E31A4115DAFB}"/>
              </a:ext>
            </a:extLst>
          </p:cNvPr>
          <p:cNvSpPr txBox="1"/>
          <p:nvPr/>
        </p:nvSpPr>
        <p:spPr>
          <a:xfrm>
            <a:off x="6025318" y="4418760"/>
            <a:ext cx="1948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infrastructure will we need?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1724854-08BE-40B1-A6D3-FEF0EBDE7FEC}"/>
              </a:ext>
            </a:extLst>
          </p:cNvPr>
          <p:cNvSpPr txBox="1"/>
          <p:nvPr/>
        </p:nvSpPr>
        <p:spPr>
          <a:xfrm>
            <a:off x="5874739" y="1441002"/>
            <a:ext cx="1948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do we ensure consumers are engaged?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D3A23B-8E6D-4ADA-A5EF-C4E547705A42}"/>
              </a:ext>
            </a:extLst>
          </p:cNvPr>
          <p:cNvSpPr txBox="1"/>
          <p:nvPr/>
        </p:nvSpPr>
        <p:spPr>
          <a:xfrm>
            <a:off x="10148010" y="3872064"/>
            <a:ext cx="19480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do we encourage coordination across sectors?</a:t>
            </a:r>
          </a:p>
        </p:txBody>
      </p:sp>
    </p:spTree>
    <p:extLst>
      <p:ext uri="{BB962C8B-B14F-4D97-AF65-F5344CB8AC3E}">
        <p14:creationId xmlns:p14="http://schemas.microsoft.com/office/powerpoint/2010/main" val="3896082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CB3-BFFC-401E-8CE6-6E7E2614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59" y="435581"/>
            <a:ext cx="10518687" cy="855663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/>
                <a:cs typeface="Calibri"/>
              </a:rPr>
              <a:t>Making the case – Economic Impact Assessment</a:t>
            </a:r>
            <a:endParaRPr lang="en-GB" sz="36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6F0C06-B7E3-4FB5-8F66-F2E77A1BE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8370" y="1291244"/>
            <a:ext cx="3234111" cy="458036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F61A2DA-37F5-40F7-B142-21B882F0DB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4257" y="1291244"/>
            <a:ext cx="6721308" cy="438068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Economic value and job creation estimated across the entire hydrogen value chain by 2035:</a:t>
            </a:r>
          </a:p>
          <a:p>
            <a:pPr marL="1028683" lvl="1" indent="-228600" defTabSz="914400">
              <a:spcAft>
                <a:spcPts val="600"/>
              </a:spcAft>
            </a:pPr>
            <a:r>
              <a:rPr lang="en-US" sz="2000" b="1" dirty="0">
                <a:latin typeface="+mn-lt"/>
              </a:rPr>
              <a:t>Upstream</a:t>
            </a:r>
            <a:endParaRPr lang="en-US" sz="2000" b="1" dirty="0"/>
          </a:p>
          <a:p>
            <a:pPr marL="1485871" lvl="2" indent="-228600" defTabSz="914400">
              <a:spcAft>
                <a:spcPts val="600"/>
              </a:spcAft>
            </a:pPr>
            <a:r>
              <a:rPr lang="en-US" dirty="0">
                <a:latin typeface="+mn-lt"/>
              </a:rPr>
              <a:t>Production – blue and green</a:t>
            </a:r>
          </a:p>
          <a:p>
            <a:pPr marL="1028683" lvl="1" indent="-228600" defTabSz="914400">
              <a:spcAft>
                <a:spcPts val="600"/>
              </a:spcAft>
            </a:pPr>
            <a:r>
              <a:rPr lang="en-US" sz="2000" b="1" dirty="0">
                <a:latin typeface="+mn-lt"/>
              </a:rPr>
              <a:t>Mi</a:t>
            </a:r>
            <a:r>
              <a:rPr lang="en-US" sz="2000" b="1" dirty="0"/>
              <a:t>dstream</a:t>
            </a:r>
          </a:p>
          <a:p>
            <a:pPr marL="1485871" lvl="2" indent="-228600" defTabSz="914400">
              <a:spcAft>
                <a:spcPts val="600"/>
              </a:spcAft>
            </a:pPr>
            <a:r>
              <a:rPr lang="en-US" dirty="0"/>
              <a:t>Transmission &amp; distribution</a:t>
            </a:r>
          </a:p>
          <a:p>
            <a:pPr marL="1485871" lvl="2" indent="-228600" defTabSz="914400">
              <a:spcAft>
                <a:spcPts val="600"/>
              </a:spcAft>
            </a:pPr>
            <a:r>
              <a:rPr lang="en-US" dirty="0"/>
              <a:t>Energy storage</a:t>
            </a:r>
          </a:p>
          <a:p>
            <a:pPr marL="1028683" lvl="1" indent="-228600" defTabSz="914400">
              <a:spcAft>
                <a:spcPts val="600"/>
              </a:spcAft>
            </a:pPr>
            <a:r>
              <a:rPr lang="en-US" sz="2000" b="1" dirty="0"/>
              <a:t>Downstream</a:t>
            </a:r>
          </a:p>
          <a:p>
            <a:pPr marL="1485871" lvl="2" indent="-228600" defTabSz="914400">
              <a:spcAft>
                <a:spcPts val="600"/>
              </a:spcAft>
            </a:pPr>
            <a:r>
              <a:rPr lang="en-US" dirty="0"/>
              <a:t>Power generation</a:t>
            </a:r>
          </a:p>
          <a:p>
            <a:pPr marL="1485871" lvl="2" indent="-228600" defTabSz="914400">
              <a:spcAft>
                <a:spcPts val="600"/>
              </a:spcAft>
            </a:pPr>
            <a:r>
              <a:rPr lang="en-US" dirty="0"/>
              <a:t>Transport</a:t>
            </a:r>
          </a:p>
          <a:p>
            <a:pPr marL="1485871" lvl="2" indent="-228600" defTabSz="914400">
              <a:spcAft>
                <a:spcPts val="600"/>
              </a:spcAft>
            </a:pPr>
            <a:r>
              <a:rPr lang="en-US" dirty="0"/>
              <a:t>Heat in Buildings and Industry</a:t>
            </a:r>
          </a:p>
          <a:p>
            <a:endParaRPr lang="en-US" dirty="0">
              <a:latin typeface="Calibri"/>
              <a:cs typeface="Calibri"/>
            </a:endParaRPr>
          </a:p>
          <a:p>
            <a:endParaRPr lang="en-US" sz="1500" dirty="0">
              <a:latin typeface="Calibri"/>
              <a:cs typeface="Calibri"/>
            </a:endParaRPr>
          </a:p>
          <a:p>
            <a:endParaRPr lang="en-US" sz="3300" dirty="0">
              <a:latin typeface="Calibri"/>
              <a:cs typeface="Calibri"/>
            </a:endParaRPr>
          </a:p>
          <a:p>
            <a:endParaRPr lang="en-US" sz="3300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Calibri"/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Calibri"/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Calibri"/>
              <a:cs typeface="Calibri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81327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CB3-BFFC-401E-8CE6-6E7E2614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59" y="435581"/>
            <a:ext cx="10518687" cy="855663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/>
                <a:cs typeface="Calibri"/>
              </a:rPr>
              <a:t>Results and findings: GVA and jobs</a:t>
            </a:r>
            <a:endParaRPr lang="en-GB" sz="36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E58E4-A16B-494A-B1CE-92B442D4EC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4256" y="1291244"/>
            <a:ext cx="11094527" cy="438068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342900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endParaRPr lang="en-US" dirty="0">
              <a:latin typeface="Calibri"/>
              <a:cs typeface="Calibri"/>
            </a:endParaRPr>
          </a:p>
          <a:p>
            <a:endParaRPr lang="en-US" sz="1500" dirty="0">
              <a:latin typeface="Calibri"/>
              <a:cs typeface="Calibri"/>
            </a:endParaRPr>
          </a:p>
          <a:p>
            <a:endParaRPr lang="en-US" sz="3300" dirty="0">
              <a:latin typeface="Calibri"/>
              <a:cs typeface="Calibri"/>
            </a:endParaRPr>
          </a:p>
          <a:p>
            <a:endParaRPr lang="en-US" sz="3300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Calibri"/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Calibri"/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Calibri"/>
              <a:cs typeface="Calibri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7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154663-F9E2-450A-A6E4-6CC6655FB382}"/>
              </a:ext>
            </a:extLst>
          </p:cNvPr>
          <p:cNvSpPr/>
          <p:nvPr/>
        </p:nvSpPr>
        <p:spPr>
          <a:xfrm>
            <a:off x="534256" y="1537307"/>
            <a:ext cx="5261113" cy="609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Unlock ~£18bn in GVA by 2035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2BFBF8-C65E-4CA5-AD44-06B4C83C5FE0}"/>
              </a:ext>
            </a:extLst>
          </p:cNvPr>
          <p:cNvSpPr/>
          <p:nvPr/>
        </p:nvSpPr>
        <p:spPr>
          <a:xfrm>
            <a:off x="6396631" y="1537307"/>
            <a:ext cx="5261113" cy="6096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Create ~75,000 gross jobs by 2035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1CF20E9-12DD-4D9B-ADC1-C366CBD26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09" y="5330211"/>
            <a:ext cx="11435382" cy="341719"/>
          </a:xfrm>
          <a:prstGeom prst="rect">
            <a:avLst/>
          </a:prstGeom>
        </p:spPr>
      </p:pic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66E62DCE-08ED-47EB-B7A8-97214046A655}"/>
              </a:ext>
            </a:extLst>
          </p:cNvPr>
          <p:cNvGraphicFramePr>
            <a:graphicFrameLocks/>
          </p:cNvGraphicFramePr>
          <p:nvPr/>
        </p:nvGraphicFramePr>
        <p:xfrm>
          <a:off x="-1834392" y="2159179"/>
          <a:ext cx="9759192" cy="317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2A5A9E10-9422-4CF9-8BC8-13F653A35EB7}"/>
              </a:ext>
            </a:extLst>
          </p:cNvPr>
          <p:cNvGraphicFramePr>
            <a:graphicFrameLocks/>
          </p:cNvGraphicFramePr>
          <p:nvPr/>
        </p:nvGraphicFramePr>
        <p:xfrm>
          <a:off x="5795369" y="2177942"/>
          <a:ext cx="6740338" cy="3164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15666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CB3-BFFC-401E-8CE6-6E7E2614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59" y="435581"/>
            <a:ext cx="10518687" cy="855663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/>
                <a:cs typeface="Calibri"/>
              </a:rPr>
              <a:t>What needs to happen now?</a:t>
            </a:r>
            <a:endParaRPr lang="en-GB" sz="36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5A5AF3F-0284-4699-82E2-704567A1DD68}"/>
              </a:ext>
            </a:extLst>
          </p:cNvPr>
          <p:cNvSpPr/>
          <p:nvPr/>
        </p:nvSpPr>
        <p:spPr>
          <a:xfrm>
            <a:off x="836659" y="4084982"/>
            <a:ext cx="2266122" cy="7553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EF6F7ED9-4F76-4CC7-9D1C-31E0FFDBE902}"/>
              </a:ext>
            </a:extLst>
          </p:cNvPr>
          <p:cNvSpPr/>
          <p:nvPr/>
        </p:nvSpPr>
        <p:spPr>
          <a:xfrm>
            <a:off x="836659" y="2017644"/>
            <a:ext cx="2266122" cy="755374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8EB18BCC-7B3A-4C06-82E2-AAC5B39567BD}"/>
              </a:ext>
            </a:extLst>
          </p:cNvPr>
          <p:cNvSpPr/>
          <p:nvPr/>
        </p:nvSpPr>
        <p:spPr>
          <a:xfrm>
            <a:off x="3268433" y="3051313"/>
            <a:ext cx="5186454" cy="755374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0C06C4D-77E0-492E-B341-D3B957D9E206}"/>
              </a:ext>
            </a:extLst>
          </p:cNvPr>
          <p:cNvSpPr/>
          <p:nvPr/>
        </p:nvSpPr>
        <p:spPr>
          <a:xfrm rot="16200000">
            <a:off x="4903433" y="2194901"/>
            <a:ext cx="1629761" cy="755374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F6CE104-1C91-4D1A-BD45-A6618E675848}"/>
              </a:ext>
            </a:extLst>
          </p:cNvPr>
          <p:cNvSpPr/>
          <p:nvPr/>
        </p:nvSpPr>
        <p:spPr>
          <a:xfrm>
            <a:off x="8454887" y="1262270"/>
            <a:ext cx="1629761" cy="755374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7D2BC47A-DC0B-4CDA-8A5E-A0154608B675}"/>
              </a:ext>
            </a:extLst>
          </p:cNvPr>
          <p:cNvSpPr/>
          <p:nvPr/>
        </p:nvSpPr>
        <p:spPr>
          <a:xfrm>
            <a:off x="8498165" y="3000804"/>
            <a:ext cx="1629761" cy="755374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FD7D0180-0C21-4BA3-840C-9EE8D86DDE30}"/>
              </a:ext>
            </a:extLst>
          </p:cNvPr>
          <p:cNvSpPr/>
          <p:nvPr/>
        </p:nvSpPr>
        <p:spPr>
          <a:xfrm>
            <a:off x="8498166" y="4593220"/>
            <a:ext cx="1629761" cy="755374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7E0654-5920-4C64-9256-65A35571BD54}"/>
              </a:ext>
            </a:extLst>
          </p:cNvPr>
          <p:cNvSpPr txBox="1"/>
          <p:nvPr/>
        </p:nvSpPr>
        <p:spPr>
          <a:xfrm>
            <a:off x="715618" y="4840356"/>
            <a:ext cx="2266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Business model for </a:t>
            </a:r>
            <a:r>
              <a:rPr lang="en-GB" dirty="0">
                <a:solidFill>
                  <a:schemeClr val="accent1"/>
                </a:solidFill>
              </a:rPr>
              <a:t>blue hydrogen </a:t>
            </a:r>
            <a:r>
              <a:rPr lang="en-GB" dirty="0"/>
              <a:t>with CCUS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383DB3-DF56-4AC2-9E0C-553BF0A3A44F}"/>
              </a:ext>
            </a:extLst>
          </p:cNvPr>
          <p:cNvSpPr txBox="1"/>
          <p:nvPr/>
        </p:nvSpPr>
        <p:spPr>
          <a:xfrm>
            <a:off x="715618" y="2677639"/>
            <a:ext cx="226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CfD</a:t>
            </a:r>
            <a:r>
              <a:rPr lang="en-GB" dirty="0"/>
              <a:t> for </a:t>
            </a:r>
            <a:r>
              <a:rPr lang="en-GB" dirty="0">
                <a:solidFill>
                  <a:srgbClr val="92D050"/>
                </a:solidFill>
              </a:rPr>
              <a:t>green hydrogen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9C79B2-1223-448F-B7E9-705AD404E824}"/>
              </a:ext>
            </a:extLst>
          </p:cNvPr>
          <p:cNvSpPr txBox="1"/>
          <p:nvPr/>
        </p:nvSpPr>
        <p:spPr>
          <a:xfrm>
            <a:off x="4585252" y="3806687"/>
            <a:ext cx="2266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Amend the GSMR to allow hydrogen blending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F7AB2B-D62A-4B29-A106-67E919B5E8C4}"/>
              </a:ext>
            </a:extLst>
          </p:cNvPr>
          <p:cNvSpPr txBox="1"/>
          <p:nvPr/>
        </p:nvSpPr>
        <p:spPr>
          <a:xfrm>
            <a:off x="4585252" y="1169974"/>
            <a:ext cx="226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Develop hydrogen storage pilots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27FC300-C9F6-4C52-B5F4-7C0751CA60CA}"/>
              </a:ext>
            </a:extLst>
          </p:cNvPr>
          <p:cNvSpPr txBox="1"/>
          <p:nvPr/>
        </p:nvSpPr>
        <p:spPr>
          <a:xfrm>
            <a:off x="10013767" y="1371313"/>
            <a:ext cx="226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Deploy 100 HRS by 2025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5D1666-33F1-4A2A-B9E6-3E41D79F7DE7}"/>
              </a:ext>
            </a:extLst>
          </p:cNvPr>
          <p:cNvSpPr txBox="1"/>
          <p:nvPr/>
        </p:nvSpPr>
        <p:spPr>
          <a:xfrm>
            <a:off x="10013767" y="3032373"/>
            <a:ext cx="226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Support industrial hydrogen clusters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26D7541-57E3-4B0D-AEA3-2F51E0D18211}"/>
              </a:ext>
            </a:extLst>
          </p:cNvPr>
          <p:cNvSpPr txBox="1"/>
          <p:nvPr/>
        </p:nvSpPr>
        <p:spPr>
          <a:xfrm>
            <a:off x="10013767" y="4702263"/>
            <a:ext cx="226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Live hydrogen heating trial</a:t>
            </a:r>
          </a:p>
        </p:txBody>
      </p:sp>
      <p:pic>
        <p:nvPicPr>
          <p:cNvPr id="2054" name="Picture 6" descr="Construction lorry truck icon - E Commerce Glyph">
            <a:extLst>
              <a:ext uri="{FF2B5EF4-FFF2-40B4-BE49-F238E27FC236}">
                <a16:creationId xmlns:a16="http://schemas.microsoft.com/office/drawing/2014/main" id="{D1F6619C-88CB-4ACA-B9D2-6A4AEC157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873" y="957470"/>
            <a:ext cx="1364974" cy="136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actory building free vector icons designed by Freepik in 2020 | Factory  icon, Free icons, Building icon">
            <a:extLst>
              <a:ext uri="{FF2B5EF4-FFF2-40B4-BE49-F238E27FC236}">
                <a16:creationId xmlns:a16="http://schemas.microsoft.com/office/drawing/2014/main" id="{367283B1-0970-4509-8593-1AC407115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426" y="2654973"/>
            <a:ext cx="1033670" cy="1033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ome, house icon - Free download on Iconfinder">
            <a:extLst>
              <a:ext uri="{FF2B5EF4-FFF2-40B4-BE49-F238E27FC236}">
                <a16:creationId xmlns:a16="http://schemas.microsoft.com/office/drawing/2014/main" id="{5E49DC8C-90EB-4787-97D7-2B50BB541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653" y="4526958"/>
            <a:ext cx="771216" cy="77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115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CB3-BFFC-401E-8CE6-6E7E2614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59" y="435581"/>
            <a:ext cx="10518687" cy="855663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/>
                <a:cs typeface="Calibri"/>
              </a:rPr>
              <a:t>The UK hydrogen strategy…</a:t>
            </a:r>
            <a:endParaRPr lang="en-GB" sz="36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3078" name="Picture 6" descr="No alternative text description for this image">
            <a:extLst>
              <a:ext uri="{FF2B5EF4-FFF2-40B4-BE49-F238E27FC236}">
                <a16:creationId xmlns:a16="http://schemas.microsoft.com/office/drawing/2014/main" id="{C224DAC1-9BFD-476E-ABCF-C05FE57275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8" t="16883" r="14790"/>
          <a:stretch/>
        </p:blipFill>
        <p:spPr bwMode="auto">
          <a:xfrm>
            <a:off x="0" y="1435734"/>
            <a:ext cx="7634514" cy="440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Flag of the United Kingdom - Wikipedia">
            <a:extLst>
              <a:ext uri="{FF2B5EF4-FFF2-40B4-BE49-F238E27FC236}">
                <a16:creationId xmlns:a16="http://schemas.microsoft.com/office/drawing/2014/main" id="{DE6F3BE3-F7E9-4AD3-952A-639712D4A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371" y="2496457"/>
            <a:ext cx="2993572" cy="149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176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550E7922D70B419E340888ACBA9D82" ma:contentTypeVersion="7" ma:contentTypeDescription="Create a new document." ma:contentTypeScope="" ma:versionID="2b109d4803d91ca88f5b71e9a0e2170e">
  <xsd:schema xmlns:xsd="http://www.w3.org/2001/XMLSchema" xmlns:xs="http://www.w3.org/2001/XMLSchema" xmlns:p="http://schemas.microsoft.com/office/2006/metadata/properties" xmlns:ns3="8b821240-1651-4c4b-a740-19e80dc1d578" xmlns:ns4="959c4dc5-bde6-4843-b899-0fcf2bab5c32" targetNamespace="http://schemas.microsoft.com/office/2006/metadata/properties" ma:root="true" ma:fieldsID="cff8c88a47eae9b8df914afc4d5f89ed" ns3:_="" ns4:_="">
    <xsd:import namespace="8b821240-1651-4c4b-a740-19e80dc1d578"/>
    <xsd:import namespace="959c4dc5-bde6-4843-b899-0fcf2bab5c3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821240-1651-4c4b-a740-19e80dc1d5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c4dc5-bde6-4843-b899-0fcf2bab5c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1D4F4E-96B0-4792-9BF8-7187CF4061D3}">
  <ds:schemaRefs>
    <ds:schemaRef ds:uri="http://schemas.microsoft.com/office/2006/documentManagement/types"/>
    <ds:schemaRef ds:uri="http://schemas.microsoft.com/office/2006/metadata/properties"/>
    <ds:schemaRef ds:uri="8b821240-1651-4c4b-a740-19e80dc1d578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959c4dc5-bde6-4843-b899-0fcf2bab5c32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51FAFBC-9BAB-4EDC-BDB0-27D0B37C84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821240-1651-4c4b-a740-19e80dc1d578"/>
    <ds:schemaRef ds:uri="959c4dc5-bde6-4843-b899-0fcf2bab5c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92D2D6-90C3-4F49-B106-2ECD32349E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Widescreen</PresentationFormat>
  <Paragraphs>110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Hydrogen Taskforce</vt:lpstr>
      <vt:lpstr>Who is the Hydrogen Taskforce?</vt:lpstr>
      <vt:lpstr>Key questions for 2020</vt:lpstr>
      <vt:lpstr>Key questions for 2020</vt:lpstr>
      <vt:lpstr>Key questions for 2020</vt:lpstr>
      <vt:lpstr>Making the case – Economic Impact Assessment</vt:lpstr>
      <vt:lpstr>Results and findings: GVA and jobs</vt:lpstr>
      <vt:lpstr>What needs to happen now?</vt:lpstr>
      <vt:lpstr>The UK hydrogen strategy…</vt:lpstr>
    </vt:vector>
  </TitlesOfParts>
  <Company>Groupe Conseil RES PUBLICA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 Popplewell</dc:creator>
  <cp:lastModifiedBy>Clare Jackson</cp:lastModifiedBy>
  <cp:revision>194</cp:revision>
  <dcterms:created xsi:type="dcterms:W3CDTF">2019-11-26T13:20:26Z</dcterms:created>
  <dcterms:modified xsi:type="dcterms:W3CDTF">2020-11-02T15:57:05Z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0x0101008D550E7922D70B419E340888ACBA9D82</vt:lpwstr>
  </property>
</Properties>
</file>