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5" r:id="rId2"/>
    <p:sldId id="266" r:id="rId3"/>
    <p:sldId id="267" r:id="rId4"/>
    <p:sldId id="268" r:id="rId5"/>
    <p:sldId id="269" r:id="rId6"/>
    <p:sldId id="270" r:id="rId7"/>
    <p:sldId id="271" r:id="rId8"/>
    <p:sldId id="272" r:id="rId9"/>
    <p:sldId id="273" r:id="rId10"/>
    <p:sldId id="274" r:id="rId11"/>
    <p:sldId id="263" r:id="rId12"/>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5B0"/>
    <a:srgbClr val="8989B1"/>
    <a:srgbClr val="A80C35"/>
    <a:srgbClr val="C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06" autoAdjust="0"/>
    <p:restoredTop sz="94576" autoAdjust="0"/>
  </p:normalViewPr>
  <p:slideViewPr>
    <p:cSldViewPr>
      <p:cViewPr varScale="1">
        <p:scale>
          <a:sx n="65" d="100"/>
          <a:sy n="65" d="100"/>
        </p:scale>
        <p:origin x="-1112"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dLbl>
              <c:idx val="0"/>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r>
                      <a:rPr lang="en-US" dirty="0" smtClean="0"/>
                      <a:t>465</a:t>
                    </a:r>
                    <a:endParaRPr lang="en-US" dirty="0"/>
                  </a:p>
                </c:rich>
              </c:tx>
              <c:spPr>
                <a:noFill/>
                <a:ln>
                  <a:noFill/>
                </a:ln>
                <a:effectLst/>
              </c:spPr>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7396134728991461E-2"/>
                      <c:h val="5.2572545211871421E-2"/>
                    </c:manualLayout>
                  </c15:layout>
                </c:ext>
                <c:ext xmlns:c16="http://schemas.microsoft.com/office/drawing/2014/chart" uri="{C3380CC4-5D6E-409C-BE32-E72D297353CC}">
                  <c16:uniqueId val="{00000003-71E2-4704-B56A-E88F1ACBB9A1}"/>
                </c:ext>
              </c:extLst>
            </c:dLbl>
            <c:dLbl>
              <c:idx val="1"/>
              <c:layout/>
              <c:tx>
                <c:rich>
                  <a:bodyPr/>
                  <a:lstStyle/>
                  <a:p>
                    <a:r>
                      <a:rPr lang="en-US" smtClean="0"/>
                      <a:t>270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4-71E2-4704-B56A-E88F1ACBB9A1}"/>
                </c:ext>
              </c:extLst>
            </c:dLbl>
            <c:dLbl>
              <c:idx val="2"/>
              <c:layout/>
              <c:tx>
                <c:rich>
                  <a:bodyPr/>
                  <a:lstStyle/>
                  <a:p>
                    <a:r>
                      <a:rPr lang="en-US" smtClean="0"/>
                      <a:t>953</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5-71E2-4704-B56A-E88F1ACBB9A1}"/>
                </c:ext>
              </c:extLst>
            </c:dLbl>
            <c:dLbl>
              <c:idx val="5"/>
              <c:layout/>
              <c:tx>
                <c:rich>
                  <a:bodyPr/>
                  <a:lstStyle/>
                  <a:p>
                    <a:r>
                      <a:rPr lang="en-US" smtClean="0"/>
                      <a:t>281</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6-71E2-4704-B56A-E88F1ACBB9A1}"/>
                </c:ext>
              </c:extLst>
            </c:dLbl>
            <c:dLbl>
              <c:idx val="6"/>
              <c:layout/>
              <c:tx>
                <c:rich>
                  <a:bodyPr/>
                  <a:lstStyle/>
                  <a:p>
                    <a:r>
                      <a:rPr lang="en-US" smtClean="0"/>
                      <a:t>634</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7-71E2-4704-B56A-E88F1ACBB9A1}"/>
                </c:ext>
              </c:extLst>
            </c:dLbl>
            <c:dLbl>
              <c:idx val="7"/>
              <c:layout/>
              <c:tx>
                <c:rich>
                  <a:bodyPr/>
                  <a:lstStyle/>
                  <a:p>
                    <a:r>
                      <a:rPr lang="en-US" smtClean="0"/>
                      <a:t>711</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8-71E2-4704-B56A-E88F1ACBB9A1}"/>
                </c:ext>
              </c:extLst>
            </c:dLbl>
            <c:dLbl>
              <c:idx val="8"/>
              <c:layout/>
              <c:tx>
                <c:rich>
                  <a:bodyPr/>
                  <a:lstStyle/>
                  <a:p>
                    <a:r>
                      <a:rPr lang="en-US" smtClean="0"/>
                      <a:t>487</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9-71E2-4704-B56A-E88F1ACBB9A1}"/>
                </c:ext>
              </c:extLst>
            </c:dLbl>
            <c:dLbl>
              <c:idx val="9"/>
              <c:layout/>
              <c:tx>
                <c:rich>
                  <a:bodyPr/>
                  <a:lstStyle/>
                  <a:p>
                    <a:r>
                      <a:rPr lang="en-US" smtClean="0"/>
                      <a:t>188</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A-71E2-4704-B56A-E88F1ACBB9A1}"/>
                </c:ext>
              </c:extLst>
            </c:dLbl>
            <c:dLbl>
              <c:idx val="10"/>
              <c:layout/>
              <c:tx>
                <c:rich>
                  <a:bodyPr/>
                  <a:lstStyle/>
                  <a:p>
                    <a:r>
                      <a:rPr lang="en-US" smtClean="0"/>
                      <a:t>30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B-71E2-4704-B56A-E88F1ACBB9A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Sheet1!$A$2:$A$12</c:f>
              <c:numCache>
                <c:formatCode>General</c:formatCode>
                <c:ptCount val="11"/>
                <c:pt idx="0">
                  <c:v>2010</c:v>
                </c:pt>
                <c:pt idx="1">
                  <c:v>2011</c:v>
                </c:pt>
                <c:pt idx="2">
                  <c:v>2012</c:v>
                </c:pt>
                <c:pt idx="3">
                  <c:v>2013</c:v>
                </c:pt>
                <c:pt idx="4">
                  <c:v>2014</c:v>
                </c:pt>
                <c:pt idx="5">
                  <c:v>2015</c:v>
                </c:pt>
                <c:pt idx="6">
                  <c:v>2016</c:v>
                </c:pt>
                <c:pt idx="7">
                  <c:v>2017</c:v>
                </c:pt>
                <c:pt idx="8">
                  <c:v>2018</c:v>
                </c:pt>
                <c:pt idx="9">
                  <c:v>2019</c:v>
                </c:pt>
                <c:pt idx="10">
                  <c:v>2020</c:v>
                </c:pt>
              </c:numCache>
            </c:numRef>
          </c:cat>
          <c:val>
            <c:numRef>
              <c:f>Sheet1!$B$2:$B$12</c:f>
              <c:numCache>
                <c:formatCode>General</c:formatCode>
                <c:ptCount val="11"/>
                <c:pt idx="0">
                  <c:v>464.7</c:v>
                </c:pt>
                <c:pt idx="1">
                  <c:v>270.39999999999998</c:v>
                </c:pt>
                <c:pt idx="2">
                  <c:v>952.8</c:v>
                </c:pt>
                <c:pt idx="3">
                  <c:v>839</c:v>
                </c:pt>
                <c:pt idx="4">
                  <c:v>366</c:v>
                </c:pt>
                <c:pt idx="5">
                  <c:v>281.10000000000002</c:v>
                </c:pt>
                <c:pt idx="6">
                  <c:v>633.79999999999995</c:v>
                </c:pt>
                <c:pt idx="7">
                  <c:v>771.2</c:v>
                </c:pt>
                <c:pt idx="8">
                  <c:v>487.3</c:v>
                </c:pt>
                <c:pt idx="9">
                  <c:v>188.3</c:v>
                </c:pt>
                <c:pt idx="10">
                  <c:v>29.9</c:v>
                </c:pt>
              </c:numCache>
            </c:numRef>
          </c:val>
          <c:extLst xmlns:c16r2="http://schemas.microsoft.com/office/drawing/2015/06/chart">
            <c:ext xmlns:c16="http://schemas.microsoft.com/office/drawing/2014/chart" uri="{C3380CC4-5D6E-409C-BE32-E72D297353CC}">
              <c16:uniqueId val="{00000000-71E2-4704-B56A-E88F1ACBB9A1}"/>
            </c:ext>
          </c:extLst>
        </c:ser>
        <c:dLbls>
          <c:dLblPos val="outEnd"/>
          <c:showLegendKey val="0"/>
          <c:showVal val="1"/>
          <c:showCatName val="0"/>
          <c:showSerName val="0"/>
          <c:showPercent val="0"/>
          <c:showBubbleSize val="0"/>
        </c:dLbls>
        <c:gapWidth val="219"/>
        <c:overlap val="-27"/>
        <c:axId val="442775808"/>
        <c:axId val="442777600"/>
      </c:barChart>
      <c:catAx>
        <c:axId val="442775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2777600"/>
        <c:crosses val="autoZero"/>
        <c:auto val="1"/>
        <c:lblAlgn val="ctr"/>
        <c:lblOffset val="100"/>
        <c:noMultiLvlLbl val="0"/>
      </c:catAx>
      <c:valAx>
        <c:axId val="442777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27758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6529704161335906E-2"/>
          <c:y val="3.36530894715402E-2"/>
          <c:w val="0.94747371899981236"/>
          <c:h val="0.87160240489118557"/>
        </c:manualLayout>
      </c:layout>
      <c:barChart>
        <c:barDir val="col"/>
        <c:grouping val="clustered"/>
        <c:varyColors val="0"/>
        <c:ser>
          <c:idx val="0"/>
          <c:order val="0"/>
          <c:tx>
            <c:strRef>
              <c:f>Sheet1!$B$1</c:f>
              <c:strCache>
                <c:ptCount val="1"/>
                <c:pt idx="0">
                  <c:v>Series 1</c:v>
                </c:pt>
              </c:strCache>
            </c:strRef>
          </c:tx>
          <c:spPr>
            <a:solidFill>
              <a:srgbClr val="7030A0"/>
            </a:solidFill>
            <a:effectLst/>
          </c:spPr>
          <c:invertIfNegative val="0"/>
          <c:dPt>
            <c:idx val="0"/>
            <c:invertIfNegative val="0"/>
            <c:bubble3D val="0"/>
            <c:spPr>
              <a:solidFill>
                <a:srgbClr val="FFC000"/>
              </a:solidFill>
              <a:effectLst/>
            </c:spPr>
            <c:extLst xmlns:c16r2="http://schemas.microsoft.com/office/drawing/2015/06/chart">
              <c:ext xmlns:c16="http://schemas.microsoft.com/office/drawing/2014/chart" uri="{C3380CC4-5D6E-409C-BE32-E72D297353CC}">
                <c16:uniqueId val="{00000001-148B-4CDC-8C98-83393539F452}"/>
              </c:ext>
            </c:extLst>
          </c:dPt>
          <c:dPt>
            <c:idx val="1"/>
            <c:invertIfNegative val="0"/>
            <c:bubble3D val="0"/>
            <c:spPr>
              <a:solidFill>
                <a:srgbClr val="FFC000"/>
              </a:solidFill>
              <a:effectLst/>
            </c:spPr>
            <c:extLst xmlns:c16r2="http://schemas.microsoft.com/office/drawing/2015/06/chart">
              <c:ext xmlns:c16="http://schemas.microsoft.com/office/drawing/2014/chart" uri="{C3380CC4-5D6E-409C-BE32-E72D297353CC}">
                <c16:uniqueId val="{00000003-148B-4CDC-8C98-83393539F452}"/>
              </c:ext>
            </c:extLst>
          </c:dPt>
          <c:dPt>
            <c:idx val="2"/>
            <c:invertIfNegative val="0"/>
            <c:bubble3D val="0"/>
            <c:spPr>
              <a:solidFill>
                <a:srgbClr val="FFC000"/>
              </a:solidFill>
              <a:effectLst/>
            </c:spPr>
            <c:extLst xmlns:c16r2="http://schemas.microsoft.com/office/drawing/2015/06/chart">
              <c:ext xmlns:c16="http://schemas.microsoft.com/office/drawing/2014/chart" uri="{C3380CC4-5D6E-409C-BE32-E72D297353CC}">
                <c16:uniqueId val="{00000005-148B-4CDC-8C98-83393539F452}"/>
              </c:ext>
            </c:extLst>
          </c:dPt>
          <c:dPt>
            <c:idx val="3"/>
            <c:invertIfNegative val="0"/>
            <c:bubble3D val="0"/>
            <c:spPr>
              <a:solidFill>
                <a:srgbClr val="FFC000"/>
              </a:solidFill>
              <a:effectLst/>
            </c:spPr>
            <c:extLst xmlns:c16r2="http://schemas.microsoft.com/office/drawing/2015/06/chart">
              <c:ext xmlns:c16="http://schemas.microsoft.com/office/drawing/2014/chart" uri="{C3380CC4-5D6E-409C-BE32-E72D297353CC}">
                <c16:uniqueId val="{00000007-148B-4CDC-8C98-83393539F452}"/>
              </c:ext>
            </c:extLst>
          </c:dPt>
          <c:dPt>
            <c:idx val="4"/>
            <c:invertIfNegative val="0"/>
            <c:bubble3D val="0"/>
            <c:spPr>
              <a:solidFill>
                <a:srgbClr val="FFC000"/>
              </a:solidFill>
              <a:effectLst/>
            </c:spPr>
            <c:extLst xmlns:c16r2="http://schemas.microsoft.com/office/drawing/2015/06/chart">
              <c:ext xmlns:c16="http://schemas.microsoft.com/office/drawing/2014/chart" uri="{C3380CC4-5D6E-409C-BE32-E72D297353CC}">
                <c16:uniqueId val="{00000009-148B-4CDC-8C98-83393539F452}"/>
              </c:ext>
            </c:extLst>
          </c:dPt>
          <c:dPt>
            <c:idx val="5"/>
            <c:invertIfNegative val="0"/>
            <c:bubble3D val="0"/>
            <c:spPr>
              <a:solidFill>
                <a:srgbClr val="0070C0"/>
              </a:solidFill>
              <a:effectLst/>
            </c:spPr>
            <c:extLst xmlns:c16r2="http://schemas.microsoft.com/office/drawing/2015/06/chart">
              <c:ext xmlns:c16="http://schemas.microsoft.com/office/drawing/2014/chart" uri="{C3380CC4-5D6E-409C-BE32-E72D297353CC}">
                <c16:uniqueId val="{0000000B-148B-4CDC-8C98-83393539F452}"/>
              </c:ext>
            </c:extLst>
          </c:dPt>
          <c:dPt>
            <c:idx val="6"/>
            <c:invertIfNegative val="0"/>
            <c:bubble3D val="0"/>
            <c:spPr>
              <a:solidFill>
                <a:srgbClr val="0070C0"/>
              </a:solidFill>
              <a:effectLst/>
            </c:spPr>
            <c:extLst xmlns:c16r2="http://schemas.microsoft.com/office/drawing/2015/06/chart">
              <c:ext xmlns:c16="http://schemas.microsoft.com/office/drawing/2014/chart" uri="{C3380CC4-5D6E-409C-BE32-E72D297353CC}">
                <c16:uniqueId val="{0000000D-148B-4CDC-8C98-83393539F452}"/>
              </c:ext>
            </c:extLst>
          </c:dPt>
          <c:dPt>
            <c:idx val="7"/>
            <c:invertIfNegative val="0"/>
            <c:bubble3D val="0"/>
            <c:spPr>
              <a:solidFill>
                <a:srgbClr val="0070C0"/>
              </a:solidFill>
              <a:effectLst/>
            </c:spPr>
            <c:extLst xmlns:c16r2="http://schemas.microsoft.com/office/drawing/2015/06/chart">
              <c:ext xmlns:c16="http://schemas.microsoft.com/office/drawing/2014/chart" uri="{C3380CC4-5D6E-409C-BE32-E72D297353CC}">
                <c16:uniqueId val="{0000000F-148B-4CDC-8C98-83393539F452}"/>
              </c:ext>
            </c:extLst>
          </c:dPt>
          <c:dPt>
            <c:idx val="8"/>
            <c:invertIfNegative val="0"/>
            <c:bubble3D val="0"/>
            <c:spPr>
              <a:solidFill>
                <a:srgbClr val="0070C0"/>
              </a:solidFill>
              <a:effectLst/>
            </c:spPr>
            <c:extLst xmlns:c16r2="http://schemas.microsoft.com/office/drawing/2015/06/chart">
              <c:ext xmlns:c16="http://schemas.microsoft.com/office/drawing/2014/chart" uri="{C3380CC4-5D6E-409C-BE32-E72D297353CC}">
                <c16:uniqueId val="{00000011-148B-4CDC-8C98-83393539F452}"/>
              </c:ext>
            </c:extLst>
          </c:dPt>
          <c:dPt>
            <c:idx val="9"/>
            <c:invertIfNegative val="0"/>
            <c:bubble3D val="0"/>
            <c:spPr>
              <a:solidFill>
                <a:srgbClr val="0070C0"/>
              </a:solidFill>
              <a:effectLst/>
            </c:spPr>
            <c:extLst xmlns:c16r2="http://schemas.microsoft.com/office/drawing/2015/06/chart">
              <c:ext xmlns:c16="http://schemas.microsoft.com/office/drawing/2014/chart" uri="{C3380CC4-5D6E-409C-BE32-E72D297353CC}">
                <c16:uniqueId val="{00000013-148B-4CDC-8C98-83393539F452}"/>
              </c:ext>
            </c:extLst>
          </c:dPt>
          <c:dPt>
            <c:idx val="10"/>
            <c:invertIfNegative val="0"/>
            <c:bubble3D val="0"/>
            <c:extLst xmlns:c16r2="http://schemas.microsoft.com/office/drawing/2015/06/chart">
              <c:ext xmlns:c16="http://schemas.microsoft.com/office/drawing/2014/chart" uri="{C3380CC4-5D6E-409C-BE32-E72D297353CC}">
                <c16:uniqueId val="{00000014-148B-4CDC-8C98-83393539F452}"/>
              </c:ext>
            </c:extLst>
          </c:dPt>
          <c:dPt>
            <c:idx val="12"/>
            <c:invertIfNegative val="0"/>
            <c:bubble3D val="0"/>
            <c:extLst xmlns:c16r2="http://schemas.microsoft.com/office/drawing/2015/06/chart">
              <c:ext xmlns:c16="http://schemas.microsoft.com/office/drawing/2014/chart" uri="{C3380CC4-5D6E-409C-BE32-E72D297353CC}">
                <c16:uniqueId val="{00000015-148B-4CDC-8C98-83393539F452}"/>
              </c:ext>
            </c:extLst>
          </c:dPt>
          <c:cat>
            <c:strRef>
              <c:f>Sheet1!$A$2:$A$12</c:f>
              <c:strCache>
                <c:ptCount val="11"/>
                <c:pt idx="0">
                  <c:v>2010-11</c:v>
                </c:pt>
                <c:pt idx="1">
                  <c:v>2011-12</c:v>
                </c:pt>
                <c:pt idx="2">
                  <c:v>2012-13</c:v>
                </c:pt>
                <c:pt idx="3">
                  <c:v>2013-14</c:v>
                </c:pt>
                <c:pt idx="4">
                  <c:v>2014-15</c:v>
                </c:pt>
                <c:pt idx="5">
                  <c:v>2015-16</c:v>
                </c:pt>
                <c:pt idx="6">
                  <c:v>2016-17</c:v>
                </c:pt>
                <c:pt idx="7">
                  <c:v>2017-18</c:v>
                </c:pt>
                <c:pt idx="8">
                  <c:v>2018-19</c:v>
                </c:pt>
                <c:pt idx="9">
                  <c:v>2019-20</c:v>
                </c:pt>
                <c:pt idx="10">
                  <c:v>2020-21</c:v>
                </c:pt>
              </c:strCache>
            </c:strRef>
          </c:cat>
          <c:val>
            <c:numRef>
              <c:f>Sheet1!$B$2:$B$12</c:f>
              <c:numCache>
                <c:formatCode>General</c:formatCode>
                <c:ptCount val="11"/>
                <c:pt idx="0">
                  <c:v>31</c:v>
                </c:pt>
                <c:pt idx="1">
                  <c:v>31</c:v>
                </c:pt>
                <c:pt idx="2">
                  <c:v>21</c:v>
                </c:pt>
                <c:pt idx="3">
                  <c:v>38</c:v>
                </c:pt>
                <c:pt idx="4">
                  <c:v>42</c:v>
                </c:pt>
                <c:pt idx="5">
                  <c:v>45</c:v>
                </c:pt>
                <c:pt idx="6">
                  <c:v>67</c:v>
                </c:pt>
                <c:pt idx="7">
                  <c:v>58</c:v>
                </c:pt>
                <c:pt idx="8">
                  <c:v>58</c:v>
                </c:pt>
                <c:pt idx="9">
                  <c:v>45</c:v>
                </c:pt>
                <c:pt idx="10">
                  <c:v>29</c:v>
                </c:pt>
              </c:numCache>
            </c:numRef>
          </c:val>
          <c:extLst xmlns:c16r2="http://schemas.microsoft.com/office/drawing/2015/06/chart">
            <c:ext xmlns:c16="http://schemas.microsoft.com/office/drawing/2014/chart" uri="{C3380CC4-5D6E-409C-BE32-E72D297353CC}">
              <c16:uniqueId val="{00000016-148B-4CDC-8C98-83393539F452}"/>
            </c:ext>
          </c:extLst>
        </c:ser>
        <c:dLbls>
          <c:showLegendKey val="0"/>
          <c:showVal val="0"/>
          <c:showCatName val="0"/>
          <c:showSerName val="0"/>
          <c:showPercent val="0"/>
          <c:showBubbleSize val="0"/>
        </c:dLbls>
        <c:gapWidth val="50"/>
        <c:axId val="442819328"/>
        <c:axId val="442820864"/>
      </c:barChart>
      <c:catAx>
        <c:axId val="442819328"/>
        <c:scaling>
          <c:orientation val="minMax"/>
        </c:scaling>
        <c:delete val="0"/>
        <c:axPos val="b"/>
        <c:numFmt formatCode="General" sourceLinked="1"/>
        <c:majorTickMark val="out"/>
        <c:minorTickMark val="none"/>
        <c:tickLblPos val="nextTo"/>
        <c:spPr>
          <a:ln>
            <a:noFill/>
          </a:ln>
        </c:spPr>
        <c:txPr>
          <a:bodyPr/>
          <a:lstStyle/>
          <a:p>
            <a:pPr>
              <a:defRPr sz="1000">
                <a:latin typeface="Bliss 2"/>
              </a:defRPr>
            </a:pPr>
            <a:endParaRPr lang="en-US"/>
          </a:p>
        </c:txPr>
        <c:crossAx val="442820864"/>
        <c:crosses val="autoZero"/>
        <c:auto val="1"/>
        <c:lblAlgn val="ctr"/>
        <c:lblOffset val="100"/>
        <c:noMultiLvlLbl val="0"/>
      </c:catAx>
      <c:valAx>
        <c:axId val="442820864"/>
        <c:scaling>
          <c:orientation val="minMax"/>
        </c:scaling>
        <c:delete val="1"/>
        <c:axPos val="l"/>
        <c:numFmt formatCode="General" sourceLinked="1"/>
        <c:majorTickMark val="out"/>
        <c:minorTickMark val="none"/>
        <c:tickLblPos val="nextTo"/>
        <c:crossAx val="442819328"/>
        <c:crosses val="autoZero"/>
        <c:crossBetween val="between"/>
      </c:valAx>
      <c:spPr>
        <a:noFill/>
        <a:ln w="25400">
          <a:noFill/>
        </a:ln>
      </c:spPr>
    </c:plotArea>
    <c:plotVisOnly val="1"/>
    <c:dispBlanksAs val="gap"/>
    <c:showDLblsOverMax val="0"/>
  </c:chart>
  <c:txPr>
    <a:bodyPr/>
    <a:lstStyle/>
    <a:p>
      <a:pPr>
        <a:defRPr sz="18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60573825130535E-2"/>
          <c:y val="2.83249933090567E-2"/>
          <c:w val="0.92587224104729093"/>
          <c:h val="0.78623956821112562"/>
        </c:manualLayout>
      </c:layout>
      <c:barChart>
        <c:barDir val="col"/>
        <c:grouping val="clustered"/>
        <c:varyColors val="0"/>
        <c:ser>
          <c:idx val="1"/>
          <c:order val="0"/>
          <c:tx>
            <c:strRef>
              <c:f>Sheet1!$C$1</c:f>
              <c:strCache>
                <c:ptCount val="1"/>
                <c:pt idx="0">
                  <c:v>Tallest turbine height</c:v>
                </c:pt>
              </c:strCache>
            </c:strRef>
          </c:tx>
          <c:spPr>
            <a:solidFill>
              <a:srgbClr val="00B0F0"/>
            </a:solidFill>
          </c:spPr>
          <c:invertIfNegative val="0"/>
          <c:dLbls>
            <c:dLbl>
              <c:idx val="0"/>
              <c:layout>
                <c:manualLayout>
                  <c:x val="5.8789764100285156E-3"/>
                  <c:y val="-8.2097550306211471E-3"/>
                </c:manualLayout>
              </c:layout>
              <c:tx>
                <c:rich>
                  <a:bodyPr/>
                  <a:lstStyle/>
                  <a:p>
                    <a:r>
                      <a:rPr lang="en-US" dirty="0" smtClean="0"/>
                      <a:t>225</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9B0-4F95-9280-2026F6D1AFBB}"/>
                </c:ext>
              </c:extLst>
            </c:dLbl>
            <c:dLbl>
              <c:idx val="1"/>
              <c:layout>
                <c:manualLayout>
                  <c:x val="0"/>
                  <c:y val="-8.2097550306211471E-3"/>
                </c:manualLayout>
              </c:layout>
              <c:tx>
                <c:rich>
                  <a:bodyPr/>
                  <a:lstStyle/>
                  <a:p>
                    <a:r>
                      <a:rPr lang="en-US" dirty="0" smtClean="0"/>
                      <a:t>149.9</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69B0-4F95-9280-2026F6D1AFBB}"/>
                </c:ext>
              </c:extLst>
            </c:dLbl>
            <c:dLbl>
              <c:idx val="2"/>
              <c:layout>
                <c:manualLayout>
                  <c:x val="-1.4697632310826804E-3"/>
                  <c:y val="-1.2122785392945871E-2"/>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9B0-4F95-9280-2026F6D1AFBB}"/>
                </c:ext>
              </c:extLst>
            </c:dLbl>
            <c:dLbl>
              <c:idx val="3"/>
              <c:layout>
                <c:manualLayout>
                  <c:x val="0"/>
                  <c:y val="1.0816054243219598E-2"/>
                </c:manualLayout>
              </c:layout>
              <c:tx>
                <c:rich>
                  <a:bodyPr/>
                  <a:lstStyle/>
                  <a:p>
                    <a:r>
                      <a:rPr lang="en-US" dirty="0" smtClean="0"/>
                      <a:t>175</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9B0-4F95-9280-2026F6D1AFBB}"/>
                </c:ext>
              </c:extLst>
            </c:dLbl>
            <c:dLbl>
              <c:idx val="4"/>
              <c:layout>
                <c:manualLayout>
                  <c:x val="0"/>
                  <c:y val="2.6806649168853894E-3"/>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69B0-4F95-9280-2026F6D1AFBB}"/>
                </c:ext>
              </c:extLst>
            </c:dLbl>
            <c:dLbl>
              <c:idx val="5"/>
              <c:layout>
                <c:manualLayout>
                  <c:x val="-1.4697441025071289E-3"/>
                  <c:y val="-8.2097550306211471E-3"/>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69B0-4F95-9280-2026F6D1AFBB}"/>
                </c:ext>
              </c:extLst>
            </c:dLbl>
            <c:dLbl>
              <c:idx val="6"/>
              <c:layout>
                <c:manualLayout>
                  <c:x val="-1.4697441025071289E-3"/>
                  <c:y val="-8.2097550306211471E-3"/>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69B0-4F95-9280-2026F6D1AFBB}"/>
                </c:ext>
              </c:extLst>
            </c:dLbl>
            <c:dLbl>
              <c:idx val="7"/>
              <c:layout>
                <c:manualLayout>
                  <c:x val="-1.4697441025071289E-3"/>
                  <c:y val="-8.2097550306211471E-3"/>
                </c:manualLayout>
              </c:layout>
              <c:tx>
                <c:rich>
                  <a:bodyPr/>
                  <a:lstStyle/>
                  <a:p>
                    <a:r>
                      <a:rPr lang="en-US" dirty="0" smtClean="0"/>
                      <a:t>180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69B0-4F95-9280-2026F6D1AFBB}"/>
                </c:ext>
              </c:extLst>
            </c:dLbl>
            <c:dLbl>
              <c:idx val="8"/>
              <c:layout>
                <c:manualLayout>
                  <c:x val="4.4092323075213867E-3"/>
                  <c:y val="-1.0568897637795276E-2"/>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69B0-4F95-9280-2026F6D1AFBB}"/>
                </c:ext>
              </c:extLst>
            </c:dLbl>
            <c:dLbl>
              <c:idx val="9"/>
              <c:layout>
                <c:manualLayout>
                  <c:x val="-2.9394882050142578E-3"/>
                  <c:y val="5.6791338582677419E-3"/>
                </c:manualLayout>
              </c:layout>
              <c:tx>
                <c:rich>
                  <a:bodyPr/>
                  <a:lstStyle/>
                  <a:p>
                    <a:r>
                      <a:rPr lang="en-US" dirty="0" smtClean="0"/>
                      <a:t>200</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69B0-4F95-9280-2026F6D1AFBB}"/>
                </c:ext>
              </c:extLst>
            </c:dLbl>
            <c:dLbl>
              <c:idx val="10"/>
              <c:layout>
                <c:manualLayout>
                  <c:x val="-5.830389828127453E-3"/>
                  <c:y val="3.2713515138144161E-4"/>
                </c:manualLayout>
              </c:layout>
              <c:tx>
                <c:rich>
                  <a:bodyPr/>
                  <a:lstStyle/>
                  <a:p>
                    <a:r>
                      <a:rPr lang="en-US" dirty="0" smtClean="0"/>
                      <a:t>149.9</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69B0-4F95-9280-2026F6D1AFBB}"/>
                </c:ext>
              </c:extLst>
            </c:dLbl>
            <c:dLbl>
              <c:idx val="11"/>
              <c:layout>
                <c:manualLayout>
                  <c:x val="7.3244846073117677E-3"/>
                  <c:y val="3.2022074928138178E-3"/>
                </c:manualLayout>
              </c:layout>
              <c:tx>
                <c:rich>
                  <a:bodyPr/>
                  <a:lstStyle/>
                  <a:p>
                    <a:r>
                      <a:rPr lang="en-US" dirty="0" smtClean="0"/>
                      <a:t>149.9</a:t>
                    </a:r>
                    <a:endParaRPr lang="en-US" dirty="0"/>
                  </a:p>
                </c:rich>
              </c:tx>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69B0-4F95-9280-2026F6D1AFBB}"/>
                </c:ext>
              </c:extLst>
            </c:dLbl>
            <c:dLbl>
              <c:idx val="12"/>
              <c:layout>
                <c:manualLayout>
                  <c:x val="-2.9151949140637265E-3"/>
                  <c:y val="1.2120587172625043E-2"/>
                </c:manualLayout>
              </c:layout>
              <c:tx>
                <c:rich>
                  <a:bodyPr/>
                  <a:lstStyle/>
                  <a:p>
                    <a:r>
                      <a:rPr lang="en-US" dirty="0" smtClean="0"/>
                      <a:t>180</a:t>
                    </a:r>
                    <a:endParaRPr lang="en-US" dirty="0"/>
                  </a:p>
                </c:rich>
              </c:tx>
              <c:dLblPos val="outEnd"/>
              <c:showLegendKey val="0"/>
              <c:showVal val="1"/>
              <c:showCatName val="0"/>
              <c:showSerName val="0"/>
              <c:showPercent val="0"/>
              <c:showBubbleSize val="0"/>
            </c:dLbl>
            <c:dLbl>
              <c:idx val="13"/>
              <c:layout>
                <c:manualLayout>
                  <c:x val="-1.068892453886527E-16"/>
                  <c:y val="2.9630011542654835E-3"/>
                </c:manualLayout>
              </c:layout>
              <c:tx>
                <c:rich>
                  <a:bodyPr/>
                  <a:lstStyle/>
                  <a:p>
                    <a:r>
                      <a:rPr lang="en-US" dirty="0" smtClean="0"/>
                      <a:t>200</a:t>
                    </a:r>
                    <a:endParaRPr lang="en-US" dirty="0"/>
                  </a:p>
                </c:rich>
              </c:tx>
              <c:dLblPos val="outEnd"/>
              <c:showLegendKey val="0"/>
              <c:showVal val="1"/>
              <c:showCatName val="0"/>
              <c:showSerName val="0"/>
              <c:showPercent val="0"/>
              <c:showBubbleSize val="0"/>
            </c:dLbl>
            <c:dLbl>
              <c:idx val="14"/>
              <c:layout>
                <c:manualLayout>
                  <c:x val="4.3727923710956971E-3"/>
                  <c:y val="1.2120587172625043E-2"/>
                </c:manualLayout>
              </c:layout>
              <c:tx>
                <c:rich>
                  <a:bodyPr/>
                  <a:lstStyle/>
                  <a:p>
                    <a:r>
                      <a:rPr lang="en-US" dirty="0" smtClean="0"/>
                      <a:t>180</a:t>
                    </a:r>
                    <a:endParaRPr lang="en-US" dirty="0"/>
                  </a:p>
                </c:rich>
              </c:tx>
              <c:dLblPos val="outEnd"/>
              <c:showLegendKey val="0"/>
              <c:showVal val="1"/>
              <c:showCatName val="0"/>
              <c:showSerName val="0"/>
              <c:showPercent val="0"/>
              <c:showBubbleSize val="0"/>
            </c:dLbl>
            <c:spPr>
              <a:noFill/>
              <a:ln>
                <a:noFill/>
              </a:ln>
              <a:effectLst/>
            </c:spPr>
            <c:txPr>
              <a:bodyPr/>
              <a:lstStyle/>
              <a:p>
                <a:pPr>
                  <a:defRPr sz="1400" b="1" i="0" baseline="0"/>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Sheet1!$A$2:$A$16</c:f>
              <c:strCache>
                <c:ptCount val="15"/>
                <c:pt idx="0">
                  <c:v>Rothes III
(2019)</c:v>
                </c:pt>
                <c:pt idx="1">
                  <c:v>Troston Loch
(Feb 2019)</c:v>
                </c:pt>
                <c:pt idx="2">
                  <c:v>Sanquhar II
(March 2019)</c:v>
                </c:pt>
                <c:pt idx="3">
                  <c:v>Kirkan
(March 2019)</c:v>
                </c:pt>
                <c:pt idx="4">
                  <c:v>Douglas West Extension
(April 2019)</c:v>
                </c:pt>
                <c:pt idx="5">
                  <c:v>Energy Isles
(April 2019)</c:v>
                </c:pt>
                <c:pt idx="6">
                  <c:v>Faw Side
(May 2019)</c:v>
                </c:pt>
                <c:pt idx="7">
                  <c:v>Stornoway
(May 2019)</c:v>
                </c:pt>
                <c:pt idx="8">
                  <c:v>Fetteresso
(June 2019)</c:v>
                </c:pt>
                <c:pt idx="9">
                  <c:v>Arecleoch Ext
(June 2019)</c:v>
                </c:pt>
                <c:pt idx="10">
                  <c:v>North Kyle
(Sep 2019)</c:v>
                </c:pt>
                <c:pt idx="11">
                  <c:v>Sheirdrim
(Oct 2019)</c:v>
                </c:pt>
                <c:pt idx="12">
                  <c:v>Kilgallioch Ext
(Dec 2019)</c:v>
                </c:pt>
                <c:pt idx="13">
                  <c:v>Clauchrie
(Dec 2019)</c:v>
                </c:pt>
                <c:pt idx="14">
                  <c:v>Clashindarroch II
(Dec 2019)</c:v>
                </c:pt>
              </c:strCache>
            </c:strRef>
          </c:cat>
          <c:val>
            <c:numRef>
              <c:f>Sheet1!$C$2:$C$16</c:f>
              <c:numCache>
                <c:formatCode>General</c:formatCode>
                <c:ptCount val="15"/>
                <c:pt idx="0">
                  <c:v>225</c:v>
                </c:pt>
                <c:pt idx="1">
                  <c:v>149.9</c:v>
                </c:pt>
                <c:pt idx="2">
                  <c:v>200</c:v>
                </c:pt>
                <c:pt idx="3">
                  <c:v>175</c:v>
                </c:pt>
                <c:pt idx="4">
                  <c:v>200</c:v>
                </c:pt>
                <c:pt idx="5">
                  <c:v>200</c:v>
                </c:pt>
                <c:pt idx="6">
                  <c:v>200</c:v>
                </c:pt>
                <c:pt idx="7">
                  <c:v>180</c:v>
                </c:pt>
                <c:pt idx="8">
                  <c:v>200</c:v>
                </c:pt>
                <c:pt idx="9">
                  <c:v>200</c:v>
                </c:pt>
                <c:pt idx="10">
                  <c:v>149.9</c:v>
                </c:pt>
                <c:pt idx="11">
                  <c:v>149.9</c:v>
                </c:pt>
                <c:pt idx="12">
                  <c:v>180</c:v>
                </c:pt>
                <c:pt idx="13">
                  <c:v>200</c:v>
                </c:pt>
                <c:pt idx="14">
                  <c:v>180</c:v>
                </c:pt>
              </c:numCache>
            </c:numRef>
          </c:val>
          <c:extLst xmlns:c16r2="http://schemas.microsoft.com/office/drawing/2015/06/chart">
            <c:ext xmlns:c16="http://schemas.microsoft.com/office/drawing/2014/chart" uri="{C3380CC4-5D6E-409C-BE32-E72D297353CC}">
              <c16:uniqueId val="{00000019-69B0-4F95-9280-2026F6D1AFBB}"/>
            </c:ext>
          </c:extLst>
        </c:ser>
        <c:dLbls>
          <c:showLegendKey val="0"/>
          <c:showVal val="0"/>
          <c:showCatName val="0"/>
          <c:showSerName val="0"/>
          <c:showPercent val="0"/>
          <c:showBubbleSize val="0"/>
        </c:dLbls>
        <c:gapWidth val="344"/>
        <c:axId val="443560320"/>
        <c:axId val="443561856"/>
      </c:barChart>
      <c:catAx>
        <c:axId val="443560320"/>
        <c:scaling>
          <c:orientation val="minMax"/>
        </c:scaling>
        <c:delete val="0"/>
        <c:axPos val="b"/>
        <c:numFmt formatCode="General" sourceLinked="0"/>
        <c:majorTickMark val="out"/>
        <c:minorTickMark val="none"/>
        <c:tickLblPos val="nextTo"/>
        <c:txPr>
          <a:bodyPr/>
          <a:lstStyle/>
          <a:p>
            <a:pPr>
              <a:defRPr sz="1000" b="0"/>
            </a:pPr>
            <a:endParaRPr lang="en-US"/>
          </a:p>
        </c:txPr>
        <c:crossAx val="443561856"/>
        <c:crosses val="autoZero"/>
        <c:auto val="1"/>
        <c:lblAlgn val="ctr"/>
        <c:lblOffset val="100"/>
        <c:noMultiLvlLbl val="0"/>
      </c:catAx>
      <c:valAx>
        <c:axId val="443561856"/>
        <c:scaling>
          <c:orientation val="minMax"/>
        </c:scaling>
        <c:delete val="0"/>
        <c:axPos val="l"/>
        <c:majorGridlines/>
        <c:title>
          <c:tx>
            <c:rich>
              <a:bodyPr rot="-5400000" vert="horz"/>
              <a:lstStyle/>
              <a:p>
                <a:pPr>
                  <a:defRPr sz="1400" b="0"/>
                </a:pPr>
                <a:r>
                  <a:rPr lang="en-GB" sz="1400" b="0" dirty="0"/>
                  <a:t>metres</a:t>
                </a:r>
              </a:p>
            </c:rich>
          </c:tx>
          <c:layout/>
          <c:overlay val="0"/>
        </c:title>
        <c:numFmt formatCode="General" sourceLinked="1"/>
        <c:majorTickMark val="out"/>
        <c:minorTickMark val="none"/>
        <c:tickLblPos val="nextTo"/>
        <c:txPr>
          <a:bodyPr/>
          <a:lstStyle/>
          <a:p>
            <a:pPr>
              <a:defRPr sz="1000" b="0" baseline="0"/>
            </a:pPr>
            <a:endParaRPr lang="en-US"/>
          </a:p>
        </c:txPr>
        <c:crossAx val="443560320"/>
        <c:crosses val="autoZero"/>
        <c:crossBetween val="between"/>
      </c:valAx>
    </c:plotArea>
    <c:legend>
      <c:legendPos val="b"/>
      <c:legendEntry>
        <c:idx val="0"/>
        <c:txPr>
          <a:bodyPr/>
          <a:lstStyle/>
          <a:p>
            <a:pPr>
              <a:defRPr sz="1400" b="1" baseline="0"/>
            </a:pPr>
            <a:endParaRPr lang="en-US"/>
          </a:p>
        </c:txPr>
      </c:legendEntry>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960573825130542E-2"/>
          <c:y val="2.83249933090567E-2"/>
          <c:w val="0.92587224104729093"/>
          <c:h val="0.78623956821112562"/>
        </c:manualLayout>
      </c:layout>
      <c:barChart>
        <c:barDir val="col"/>
        <c:grouping val="clustered"/>
        <c:varyColors val="0"/>
        <c:ser>
          <c:idx val="1"/>
          <c:order val="0"/>
          <c:tx>
            <c:strRef>
              <c:f>Sheet1!$C$1</c:f>
              <c:strCache>
                <c:ptCount val="1"/>
                <c:pt idx="0">
                  <c:v>Tallest turbine height</c:v>
                </c:pt>
              </c:strCache>
            </c:strRef>
          </c:tx>
          <c:spPr>
            <a:solidFill>
              <a:srgbClr val="00B0F0"/>
            </a:solidFill>
          </c:spPr>
          <c:invertIfNegative val="0"/>
          <c:dLbls>
            <c:dLbl>
              <c:idx val="0"/>
              <c:layout>
                <c:manualLayout>
                  <c:x val="0"/>
                  <c:y val="-2.6541994750656169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69B0-4F95-9280-2026F6D1AFBB}"/>
                </c:ext>
              </c:extLst>
            </c:dLbl>
            <c:dLbl>
              <c:idx val="1"/>
              <c:layout>
                <c:manualLayout>
                  <c:x val="1.4697441025071558E-3"/>
                  <c:y val="-2.6541994750656169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69B0-4F95-9280-2026F6D1AFBB}"/>
                </c:ext>
              </c:extLst>
            </c:dLbl>
            <c:dLbl>
              <c:idx val="2"/>
              <c:layout>
                <c:manualLayout>
                  <c:x val="2.9394882050142578E-3"/>
                  <c:y val="-1.9709098862642168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69B0-4F95-9280-2026F6D1AFBB}"/>
                </c:ext>
              </c:extLst>
            </c:dLbl>
            <c:dLbl>
              <c:idx val="3"/>
              <c:layout>
                <c:manualLayout>
                  <c:x val="-2.9394882050142578E-3"/>
                  <c:y val="5.2604986876640418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69B0-4F95-9280-2026F6D1AFBB}"/>
                </c:ext>
              </c:extLst>
            </c:dLbl>
            <c:dLbl>
              <c:idx val="4"/>
              <c:layout>
                <c:manualLayout>
                  <c:x val="-1.4697441025071289E-3"/>
                  <c:y val="2.6806649168853894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69B0-4F95-9280-2026F6D1AFBB}"/>
                </c:ext>
              </c:extLst>
            </c:dLbl>
            <c:dLbl>
              <c:idx val="5"/>
              <c:layout>
                <c:manualLayout>
                  <c:x val="0"/>
                  <c:y val="1.2357830271216098E-4"/>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69B0-4F95-9280-2026F6D1AFBB}"/>
                </c:ext>
              </c:extLst>
            </c:dLbl>
            <c:dLbl>
              <c:idx val="6"/>
              <c:layout>
                <c:manualLayout>
                  <c:x val="-1.4697441025071289E-3"/>
                  <c:y val="-2.6541994750656169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69B0-4F95-9280-2026F6D1AFBB}"/>
                </c:ext>
              </c:extLst>
            </c:dLbl>
            <c:dLbl>
              <c:idx val="7"/>
              <c:layout>
                <c:manualLayout>
                  <c:x val="1.4697441025071289E-3"/>
                  <c:y val="1.2357830271216098E-4"/>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69B0-4F95-9280-2026F6D1AFBB}"/>
                </c:ext>
              </c:extLst>
            </c:dLbl>
            <c:dLbl>
              <c:idx val="8"/>
              <c:layout>
                <c:manualLayout>
                  <c:x val="-1.4698598303891082E-3"/>
                  <c:y val="-2.2355643044619424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69B0-4F95-9280-2026F6D1AFBB}"/>
                </c:ext>
              </c:extLst>
            </c:dLbl>
            <c:dLbl>
              <c:idx val="9"/>
              <c:layout>
                <c:manualLayout>
                  <c:x val="1.4697441025071289E-3"/>
                  <c:y val="1.2357830271216098E-4"/>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69B0-4F95-9280-2026F6D1AFBB}"/>
                </c:ext>
              </c:extLst>
            </c:dLbl>
            <c:dLbl>
              <c:idx val="10"/>
              <c:layout>
                <c:manualLayout>
                  <c:x val="1.0777998910022481E-16"/>
                  <c:y val="-4.7486876640419947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7-69B0-4F95-9280-2026F6D1AFBB}"/>
                </c:ext>
              </c:extLst>
            </c:dLbl>
            <c:dLbl>
              <c:idx val="11"/>
              <c:layout>
                <c:manualLayout>
                  <c:x val="8.8184646150427735E-3"/>
                  <c:y val="5.2604986876640036E-3"/>
                </c:manualLayout>
              </c:layout>
              <c:dLblPos val="out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8-69B0-4F95-9280-2026F6D1AFBB}"/>
                </c:ext>
              </c:extLst>
            </c:dLbl>
            <c:spPr>
              <a:noFill/>
              <a:ln>
                <a:noFill/>
              </a:ln>
              <a:effectLst/>
            </c:spPr>
            <c:txPr>
              <a:bodyPr/>
              <a:lstStyle/>
              <a:p>
                <a:pPr>
                  <a:defRPr sz="1400" b="1" i="0" baseline="0"/>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Sheet1!$A$2:$A$6</c:f>
              <c:strCache>
                <c:ptCount val="5"/>
                <c:pt idx="0">
                  <c:v>Narachan
(Jan 2020)</c:v>
                </c:pt>
                <c:pt idx="1">
                  <c:v>Greenburn
(March 2020)</c:v>
                </c:pt>
                <c:pt idx="2">
                  <c:v>Kennoxhead Ext
(March 2020)</c:v>
                </c:pt>
                <c:pt idx="3">
                  <c:v>Cloiche
(April 2020)</c:v>
                </c:pt>
                <c:pt idx="4">
                  <c:v>Limekiln Ext
(May 2020)</c:v>
                </c:pt>
              </c:strCache>
            </c:strRef>
          </c:cat>
          <c:val>
            <c:numRef>
              <c:f>Sheet1!$C$2:$C$6</c:f>
              <c:numCache>
                <c:formatCode>General</c:formatCode>
                <c:ptCount val="5"/>
                <c:pt idx="0">
                  <c:v>180</c:v>
                </c:pt>
                <c:pt idx="1">
                  <c:v>149.9</c:v>
                </c:pt>
                <c:pt idx="2">
                  <c:v>180</c:v>
                </c:pt>
                <c:pt idx="3">
                  <c:v>149.9</c:v>
                </c:pt>
                <c:pt idx="4">
                  <c:v>149.9</c:v>
                </c:pt>
              </c:numCache>
            </c:numRef>
          </c:val>
          <c:extLst xmlns:c16r2="http://schemas.microsoft.com/office/drawing/2015/06/chart">
            <c:ext xmlns:c16="http://schemas.microsoft.com/office/drawing/2014/chart" uri="{C3380CC4-5D6E-409C-BE32-E72D297353CC}">
              <c16:uniqueId val="{00000019-69B0-4F95-9280-2026F6D1AFBB}"/>
            </c:ext>
          </c:extLst>
        </c:ser>
        <c:dLbls>
          <c:showLegendKey val="0"/>
          <c:showVal val="0"/>
          <c:showCatName val="0"/>
          <c:showSerName val="0"/>
          <c:showPercent val="0"/>
          <c:showBubbleSize val="0"/>
        </c:dLbls>
        <c:gapWidth val="394"/>
        <c:axId val="421762560"/>
        <c:axId val="421764096"/>
      </c:barChart>
      <c:catAx>
        <c:axId val="421762560"/>
        <c:scaling>
          <c:orientation val="minMax"/>
        </c:scaling>
        <c:delete val="0"/>
        <c:axPos val="b"/>
        <c:numFmt formatCode="General" sourceLinked="0"/>
        <c:majorTickMark val="out"/>
        <c:minorTickMark val="none"/>
        <c:tickLblPos val="nextTo"/>
        <c:txPr>
          <a:bodyPr/>
          <a:lstStyle/>
          <a:p>
            <a:pPr>
              <a:defRPr sz="1000" b="0"/>
            </a:pPr>
            <a:endParaRPr lang="en-US"/>
          </a:p>
        </c:txPr>
        <c:crossAx val="421764096"/>
        <c:crosses val="autoZero"/>
        <c:auto val="1"/>
        <c:lblAlgn val="ctr"/>
        <c:lblOffset val="100"/>
        <c:noMultiLvlLbl val="0"/>
      </c:catAx>
      <c:valAx>
        <c:axId val="421764096"/>
        <c:scaling>
          <c:orientation val="minMax"/>
          <c:max val="250"/>
          <c:min val="0"/>
        </c:scaling>
        <c:delete val="0"/>
        <c:axPos val="l"/>
        <c:majorGridlines/>
        <c:title>
          <c:tx>
            <c:rich>
              <a:bodyPr rot="-5400000" vert="horz"/>
              <a:lstStyle/>
              <a:p>
                <a:pPr>
                  <a:defRPr sz="1400" b="0"/>
                </a:pPr>
                <a:r>
                  <a:rPr lang="en-GB" sz="1400" b="0" dirty="0"/>
                  <a:t>metres</a:t>
                </a:r>
              </a:p>
            </c:rich>
          </c:tx>
          <c:layout/>
          <c:overlay val="0"/>
        </c:title>
        <c:numFmt formatCode="General" sourceLinked="1"/>
        <c:majorTickMark val="out"/>
        <c:minorTickMark val="none"/>
        <c:tickLblPos val="nextTo"/>
        <c:txPr>
          <a:bodyPr/>
          <a:lstStyle/>
          <a:p>
            <a:pPr>
              <a:defRPr sz="1000" b="0" baseline="0"/>
            </a:pPr>
            <a:endParaRPr lang="en-US"/>
          </a:p>
        </c:txPr>
        <c:crossAx val="421762560"/>
        <c:crosses val="autoZero"/>
        <c:crossBetween val="between"/>
      </c:valAx>
    </c:plotArea>
    <c:legend>
      <c:legendPos val="b"/>
      <c:legendEntry>
        <c:idx val="0"/>
        <c:txPr>
          <a:bodyPr/>
          <a:lstStyle/>
          <a:p>
            <a:pPr>
              <a:defRPr sz="1400" b="1" baseline="0"/>
            </a:pPr>
            <a:endParaRPr lang="en-US"/>
          </a:p>
        </c:txPr>
      </c:legendEntry>
      <c:layout/>
      <c:overlay val="0"/>
      <c:txPr>
        <a:bodyPr/>
        <a:lstStyle/>
        <a:p>
          <a:pPr>
            <a:defRPr sz="1400" baseline="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Refused without PLI</c:v>
                </c:pt>
              </c:strCache>
            </c:strRef>
          </c:tx>
          <c:spPr>
            <a:solidFill>
              <a:srgbClr val="C00000"/>
            </a:solidFill>
          </c:spPr>
          <c:invertIfNegative val="0"/>
          <c:cat>
            <c:numRef>
              <c:f>Sheet1!$A$2:$A$6</c:f>
              <c:numCache>
                <c:formatCode>General</c:formatCode>
                <c:ptCount val="5"/>
                <c:pt idx="0">
                  <c:v>2016</c:v>
                </c:pt>
                <c:pt idx="1">
                  <c:v>2017</c:v>
                </c:pt>
                <c:pt idx="2">
                  <c:v>2018</c:v>
                </c:pt>
                <c:pt idx="3">
                  <c:v>2019</c:v>
                </c:pt>
                <c:pt idx="4">
                  <c:v>2020</c:v>
                </c:pt>
              </c:numCache>
            </c:numRef>
          </c:cat>
          <c:val>
            <c:numRef>
              <c:f>Sheet1!$B$2:$B$6</c:f>
              <c:numCache>
                <c:formatCode>General</c:formatCode>
                <c:ptCount val="5"/>
                <c:pt idx="0">
                  <c:v>0</c:v>
                </c:pt>
                <c:pt idx="1">
                  <c:v>0</c:v>
                </c:pt>
                <c:pt idx="2">
                  <c:v>0</c:v>
                </c:pt>
                <c:pt idx="3">
                  <c:v>0</c:v>
                </c:pt>
                <c:pt idx="4">
                  <c:v>0</c:v>
                </c:pt>
              </c:numCache>
            </c:numRef>
          </c:val>
        </c:ser>
        <c:ser>
          <c:idx val="1"/>
          <c:order val="1"/>
          <c:tx>
            <c:strRef>
              <c:f>Sheet1!$C$1</c:f>
              <c:strCache>
                <c:ptCount val="1"/>
                <c:pt idx="0">
                  <c:v>Refused with PLI</c:v>
                </c:pt>
              </c:strCache>
            </c:strRef>
          </c:tx>
          <c:spPr>
            <a:solidFill>
              <a:srgbClr val="FF0000"/>
            </a:solidFill>
          </c:spPr>
          <c:invertIfNegative val="0"/>
          <c:cat>
            <c:numRef>
              <c:f>Sheet1!$A$2:$A$6</c:f>
              <c:numCache>
                <c:formatCode>General</c:formatCode>
                <c:ptCount val="5"/>
                <c:pt idx="0">
                  <c:v>2016</c:v>
                </c:pt>
                <c:pt idx="1">
                  <c:v>2017</c:v>
                </c:pt>
                <c:pt idx="2">
                  <c:v>2018</c:v>
                </c:pt>
                <c:pt idx="3">
                  <c:v>2019</c:v>
                </c:pt>
                <c:pt idx="4">
                  <c:v>2020</c:v>
                </c:pt>
              </c:numCache>
            </c:numRef>
          </c:cat>
          <c:val>
            <c:numRef>
              <c:f>Sheet1!$C$2:$C$6</c:f>
              <c:numCache>
                <c:formatCode>General</c:formatCode>
                <c:ptCount val="5"/>
                <c:pt idx="0">
                  <c:v>2</c:v>
                </c:pt>
                <c:pt idx="1">
                  <c:v>2</c:v>
                </c:pt>
                <c:pt idx="2">
                  <c:v>3</c:v>
                </c:pt>
                <c:pt idx="3">
                  <c:v>5</c:v>
                </c:pt>
                <c:pt idx="4">
                  <c:v>1</c:v>
                </c:pt>
              </c:numCache>
            </c:numRef>
          </c:val>
        </c:ser>
        <c:ser>
          <c:idx val="2"/>
          <c:order val="2"/>
          <c:tx>
            <c:strRef>
              <c:f>Sheet1!$D$1</c:f>
              <c:strCache>
                <c:ptCount val="1"/>
                <c:pt idx="0">
                  <c:v>Granted without PLI</c:v>
                </c:pt>
              </c:strCache>
            </c:strRef>
          </c:tx>
          <c:spPr>
            <a:solidFill>
              <a:srgbClr val="92D050"/>
            </a:solidFill>
          </c:spPr>
          <c:invertIfNegative val="0"/>
          <c:cat>
            <c:numRef>
              <c:f>Sheet1!$A$2:$A$6</c:f>
              <c:numCache>
                <c:formatCode>General</c:formatCode>
                <c:ptCount val="5"/>
                <c:pt idx="0">
                  <c:v>2016</c:v>
                </c:pt>
                <c:pt idx="1">
                  <c:v>2017</c:v>
                </c:pt>
                <c:pt idx="2">
                  <c:v>2018</c:v>
                </c:pt>
                <c:pt idx="3">
                  <c:v>2019</c:v>
                </c:pt>
                <c:pt idx="4">
                  <c:v>2020</c:v>
                </c:pt>
              </c:numCache>
            </c:numRef>
          </c:cat>
          <c:val>
            <c:numRef>
              <c:f>Sheet1!$D$2:$D$6</c:f>
              <c:numCache>
                <c:formatCode>General</c:formatCode>
                <c:ptCount val="5"/>
                <c:pt idx="0">
                  <c:v>2</c:v>
                </c:pt>
                <c:pt idx="1">
                  <c:v>2</c:v>
                </c:pt>
                <c:pt idx="2">
                  <c:v>3</c:v>
                </c:pt>
                <c:pt idx="3">
                  <c:v>2</c:v>
                </c:pt>
                <c:pt idx="4">
                  <c:v>4</c:v>
                </c:pt>
              </c:numCache>
            </c:numRef>
          </c:val>
        </c:ser>
        <c:ser>
          <c:idx val="3"/>
          <c:order val="3"/>
          <c:tx>
            <c:strRef>
              <c:f>Sheet1!$E$1</c:f>
              <c:strCache>
                <c:ptCount val="1"/>
                <c:pt idx="0">
                  <c:v>Granted with PLI</c:v>
                </c:pt>
              </c:strCache>
            </c:strRef>
          </c:tx>
          <c:spPr>
            <a:solidFill>
              <a:srgbClr val="00B050"/>
            </a:solidFill>
          </c:spPr>
          <c:invertIfNegative val="0"/>
          <c:cat>
            <c:numRef>
              <c:f>Sheet1!$A$2:$A$6</c:f>
              <c:numCache>
                <c:formatCode>General</c:formatCode>
                <c:ptCount val="5"/>
                <c:pt idx="0">
                  <c:v>2016</c:v>
                </c:pt>
                <c:pt idx="1">
                  <c:v>2017</c:v>
                </c:pt>
                <c:pt idx="2">
                  <c:v>2018</c:v>
                </c:pt>
                <c:pt idx="3">
                  <c:v>2019</c:v>
                </c:pt>
                <c:pt idx="4">
                  <c:v>2020</c:v>
                </c:pt>
              </c:numCache>
            </c:numRef>
          </c:cat>
          <c:val>
            <c:numRef>
              <c:f>Sheet1!$E$2:$E$6</c:f>
              <c:numCache>
                <c:formatCode>General</c:formatCode>
                <c:ptCount val="5"/>
                <c:pt idx="0">
                  <c:v>3</c:v>
                </c:pt>
                <c:pt idx="1">
                  <c:v>7</c:v>
                </c:pt>
                <c:pt idx="2">
                  <c:v>2</c:v>
                </c:pt>
                <c:pt idx="3">
                  <c:v>2</c:v>
                </c:pt>
                <c:pt idx="4">
                  <c:v>0</c:v>
                </c:pt>
              </c:numCache>
            </c:numRef>
          </c:val>
        </c:ser>
        <c:dLbls>
          <c:showLegendKey val="0"/>
          <c:showVal val="0"/>
          <c:showCatName val="0"/>
          <c:showSerName val="0"/>
          <c:showPercent val="0"/>
          <c:showBubbleSize val="0"/>
        </c:dLbls>
        <c:gapWidth val="150"/>
        <c:overlap val="100"/>
        <c:axId val="414667520"/>
        <c:axId val="414669056"/>
      </c:barChart>
      <c:catAx>
        <c:axId val="414667520"/>
        <c:scaling>
          <c:orientation val="minMax"/>
        </c:scaling>
        <c:delete val="0"/>
        <c:axPos val="b"/>
        <c:numFmt formatCode="General" sourceLinked="1"/>
        <c:majorTickMark val="out"/>
        <c:minorTickMark val="none"/>
        <c:tickLblPos val="nextTo"/>
        <c:crossAx val="414669056"/>
        <c:crosses val="autoZero"/>
        <c:auto val="1"/>
        <c:lblAlgn val="ctr"/>
        <c:lblOffset val="100"/>
        <c:noMultiLvlLbl val="0"/>
      </c:catAx>
      <c:valAx>
        <c:axId val="414669056"/>
        <c:scaling>
          <c:orientation val="minMax"/>
        </c:scaling>
        <c:delete val="0"/>
        <c:axPos val="l"/>
        <c:majorGridlines/>
        <c:numFmt formatCode="General" sourceLinked="1"/>
        <c:majorTickMark val="out"/>
        <c:minorTickMark val="none"/>
        <c:tickLblPos val="nextTo"/>
        <c:crossAx val="414667520"/>
        <c:crosses val="autoZero"/>
        <c:crossBetween val="between"/>
      </c:valAx>
    </c:plotArea>
    <c:legend>
      <c:legendPos val="r"/>
      <c:legendEntry>
        <c:idx val="0"/>
        <c:txPr>
          <a:bodyPr/>
          <a:lstStyle/>
          <a:p>
            <a:pPr>
              <a:defRPr>
                <a:latin typeface="Bahnschrift Light" panose="020B0502040204020203" pitchFamily="34" charset="0"/>
              </a:defRPr>
            </a:pPr>
            <a:endParaRPr lang="en-US"/>
          </a:p>
        </c:txPr>
      </c:legendEntry>
      <c:legendEntry>
        <c:idx val="1"/>
        <c:txPr>
          <a:bodyPr/>
          <a:lstStyle/>
          <a:p>
            <a:pPr>
              <a:defRPr>
                <a:latin typeface="Bahnschrift Light" panose="020B0502040204020203" pitchFamily="34" charset="0"/>
              </a:defRPr>
            </a:pPr>
            <a:endParaRPr lang="en-US"/>
          </a:p>
        </c:txPr>
      </c:legendEntry>
      <c:legendEntry>
        <c:idx val="2"/>
        <c:txPr>
          <a:bodyPr/>
          <a:lstStyle/>
          <a:p>
            <a:pPr>
              <a:defRPr>
                <a:latin typeface="Bahnschrift Light" panose="020B0502040204020203" pitchFamily="34" charset="0"/>
              </a:defRPr>
            </a:pPr>
            <a:endParaRPr lang="en-US"/>
          </a:p>
        </c:txPr>
      </c:legendEntry>
      <c:legendEntry>
        <c:idx val="3"/>
        <c:txPr>
          <a:bodyPr/>
          <a:lstStyle/>
          <a:p>
            <a:pPr>
              <a:defRPr>
                <a:latin typeface="Bahnschrift Light" panose="020B0502040204020203" pitchFamily="34" charset="0"/>
              </a:defRPr>
            </a:pPr>
            <a:endParaRPr lang="en-US"/>
          </a:p>
        </c:txPr>
      </c:legendEntry>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0.2421</cdr:x>
      <cdr:y>0.61411</cdr:y>
    </cdr:from>
    <cdr:to>
      <cdr:x>0.29911</cdr:x>
      <cdr:y>0.90578</cdr:y>
    </cdr:to>
    <cdr:sp macro="" textlink="">
      <cdr:nvSpPr>
        <cdr:cNvPr id="2" name="TextBox 1"/>
        <cdr:cNvSpPr txBox="1"/>
      </cdr:nvSpPr>
      <cdr:spPr>
        <a:xfrm xmlns:a="http://schemas.openxmlformats.org/drawingml/2006/main" rot="16200000">
          <a:off x="1424782" y="3710242"/>
          <a:ext cx="1512186" cy="4594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000" b="1" dirty="0">
            <a:solidFill>
              <a:schemeClr val="tx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0.31678</cdr:x>
      <cdr:y>0.69575</cdr:y>
    </cdr:from>
    <cdr:to>
      <cdr:x>0.34733</cdr:x>
      <cdr:y>0.89651</cdr:y>
    </cdr:to>
    <cdr:sp macro="" textlink="">
      <cdr:nvSpPr>
        <cdr:cNvPr id="4" name="TextBox 15"/>
        <cdr:cNvSpPr txBox="1"/>
      </cdr:nvSpPr>
      <cdr:spPr>
        <a:xfrm xmlns:a="http://schemas.openxmlformats.org/drawingml/2006/main" rot="16200000">
          <a:off x="2155723" y="4004485"/>
          <a:ext cx="1040855"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a:lstStyle>
        <a:p xmlns:a="http://schemas.openxmlformats.org/drawingml/2006/main">
          <a:endParaRPr lang="en-GB" sz="1000" b="1" dirty="0"/>
        </a:p>
      </cdr:txBody>
    </cdr:sp>
  </cdr:relSizeAnchor>
  <cdr:relSizeAnchor xmlns:cdr="http://schemas.openxmlformats.org/drawingml/2006/chartDrawing">
    <cdr:from>
      <cdr:x>0.92113</cdr:x>
      <cdr:y>0.70115</cdr:y>
    </cdr:from>
    <cdr:to>
      <cdr:x>0.9865</cdr:x>
      <cdr:y>0.90578</cdr:y>
    </cdr:to>
    <cdr:sp macro="" textlink="">
      <cdr:nvSpPr>
        <cdr:cNvPr id="6" name="TextBox 5"/>
        <cdr:cNvSpPr txBox="1"/>
      </cdr:nvSpPr>
      <cdr:spPr>
        <a:xfrm xmlns:a="http://schemas.openxmlformats.org/drawingml/2006/main" rot="16200000">
          <a:off x="7156679" y="3902203"/>
          <a:ext cx="1060919" cy="5268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000" b="1" dirty="0" smtClean="0">
              <a:solidFill>
                <a:schemeClr val="bg1"/>
              </a:solidFill>
              <a:latin typeface="Arial" panose="020B0604020202020204" pitchFamily="34" charset="0"/>
              <a:cs typeface="Arial" panose="020B0604020202020204" pitchFamily="34" charset="0"/>
            </a:rPr>
            <a:t>2/7 positive decisions</a:t>
          </a:r>
          <a:endParaRPr lang="en-GB" sz="1000" b="1" dirty="0">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0.25784</cdr:x>
      <cdr:y>0.09269</cdr:y>
    </cdr:from>
    <cdr:to>
      <cdr:x>0.36235</cdr:x>
      <cdr:y>0.17348</cdr:y>
    </cdr:to>
    <cdr:sp macro="" textlink="">
      <cdr:nvSpPr>
        <cdr:cNvPr id="7" name="TextBox 6"/>
        <cdr:cNvSpPr txBox="1"/>
      </cdr:nvSpPr>
      <cdr:spPr>
        <a:xfrm xmlns:a="http://schemas.openxmlformats.org/drawingml/2006/main">
          <a:off x="1954092" y="480561"/>
          <a:ext cx="792088" cy="4188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0.05215</cdr:x>
      <cdr:y>0.51183</cdr:y>
    </cdr:from>
    <cdr:to>
      <cdr:x>0.11866</cdr:x>
      <cdr:y>0.56257</cdr:y>
    </cdr:to>
    <cdr:sp macro="" textlink="">
      <cdr:nvSpPr>
        <cdr:cNvPr id="11" name="TextBox 10"/>
        <cdr:cNvSpPr txBox="1"/>
      </cdr:nvSpPr>
      <cdr:spPr>
        <a:xfrm xmlns:a="http://schemas.openxmlformats.org/drawingml/2006/main">
          <a:off x="420272" y="2653600"/>
          <a:ext cx="536028" cy="2630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dirty="0">
              <a:latin typeface="Arial" panose="020B0604020202020204" pitchFamily="34" charset="0"/>
              <a:cs typeface="Arial" panose="020B0604020202020204" pitchFamily="34" charset="0"/>
            </a:rPr>
            <a:t>31%</a:t>
          </a:r>
        </a:p>
      </cdr:txBody>
    </cdr:sp>
  </cdr:relSizeAnchor>
  <cdr:relSizeAnchor xmlns:cdr="http://schemas.openxmlformats.org/drawingml/2006/chartDrawing">
    <cdr:from>
      <cdr:x>0.13573</cdr:x>
      <cdr:y>0.51183</cdr:y>
    </cdr:from>
    <cdr:to>
      <cdr:x>0.20224</cdr:x>
      <cdr:y>0.56257</cdr:y>
    </cdr:to>
    <cdr:sp macro="" textlink="">
      <cdr:nvSpPr>
        <cdr:cNvPr id="12" name="TextBox 1"/>
        <cdr:cNvSpPr txBox="1"/>
      </cdr:nvSpPr>
      <cdr:spPr>
        <a:xfrm xmlns:a="http://schemas.openxmlformats.org/drawingml/2006/main">
          <a:off x="1093880" y="2653600"/>
          <a:ext cx="536028" cy="263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31</a:t>
          </a:r>
          <a:r>
            <a:rPr lang="en-GB"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0.22423</cdr:x>
      <cdr:y>0.62144</cdr:y>
    </cdr:from>
    <cdr:to>
      <cdr:x>0.29074</cdr:x>
      <cdr:y>0.67218</cdr:y>
    </cdr:to>
    <cdr:sp macro="" textlink="">
      <cdr:nvSpPr>
        <cdr:cNvPr id="13" name="TextBox 1"/>
        <cdr:cNvSpPr txBox="1"/>
      </cdr:nvSpPr>
      <cdr:spPr>
        <a:xfrm xmlns:a="http://schemas.openxmlformats.org/drawingml/2006/main">
          <a:off x="1807125" y="3221922"/>
          <a:ext cx="536028" cy="2630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latin typeface="Arial" panose="020B0604020202020204" pitchFamily="34" charset="0"/>
              <a:cs typeface="Arial" panose="020B0604020202020204" pitchFamily="34" charset="0"/>
            </a:rPr>
            <a:t>21%</a:t>
          </a:r>
        </a:p>
      </cdr:txBody>
    </cdr:sp>
  </cdr:relSizeAnchor>
  <cdr:relSizeAnchor xmlns:cdr="http://schemas.openxmlformats.org/drawingml/2006/chartDrawing">
    <cdr:from>
      <cdr:x>0.31584</cdr:x>
      <cdr:y>0.43609</cdr:y>
    </cdr:from>
    <cdr:to>
      <cdr:x>0.38235</cdr:x>
      <cdr:y>0.48682</cdr:y>
    </cdr:to>
    <cdr:sp macro="" textlink="">
      <cdr:nvSpPr>
        <cdr:cNvPr id="14" name="TextBox 1"/>
        <cdr:cNvSpPr txBox="1"/>
      </cdr:nvSpPr>
      <cdr:spPr>
        <a:xfrm xmlns:a="http://schemas.openxmlformats.org/drawingml/2006/main">
          <a:off x="2545464" y="2260930"/>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latin typeface="Arial" panose="020B0604020202020204" pitchFamily="34" charset="0"/>
              <a:cs typeface="Arial" panose="020B0604020202020204" pitchFamily="34" charset="0"/>
            </a:rPr>
            <a:t>38%</a:t>
          </a:r>
        </a:p>
      </cdr:txBody>
    </cdr:sp>
  </cdr:relSizeAnchor>
  <cdr:relSizeAnchor xmlns:cdr="http://schemas.openxmlformats.org/drawingml/2006/chartDrawing">
    <cdr:from>
      <cdr:x>0.39205</cdr:x>
      <cdr:y>0.39922</cdr:y>
    </cdr:from>
    <cdr:to>
      <cdr:x>0.45856</cdr:x>
      <cdr:y>0.44995</cdr:y>
    </cdr:to>
    <cdr:sp macro="" textlink="">
      <cdr:nvSpPr>
        <cdr:cNvPr id="15" name="TextBox 1"/>
        <cdr:cNvSpPr txBox="1"/>
      </cdr:nvSpPr>
      <cdr:spPr>
        <a:xfrm xmlns:a="http://schemas.openxmlformats.org/drawingml/2006/main">
          <a:off x="3159677" y="2069794"/>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latin typeface="Arial" panose="020B0604020202020204" pitchFamily="34" charset="0"/>
              <a:cs typeface="Arial" panose="020B0604020202020204" pitchFamily="34" charset="0"/>
            </a:rPr>
            <a:t>42%</a:t>
          </a:r>
        </a:p>
      </cdr:txBody>
    </cdr:sp>
  </cdr:relSizeAnchor>
  <cdr:relSizeAnchor xmlns:cdr="http://schemas.openxmlformats.org/drawingml/2006/chartDrawing">
    <cdr:from>
      <cdr:x>0.4744</cdr:x>
      <cdr:y>0.37144</cdr:y>
    </cdr:from>
    <cdr:to>
      <cdr:x>0.54091</cdr:x>
      <cdr:y>0.42218</cdr:y>
    </cdr:to>
    <cdr:sp macro="" textlink="">
      <cdr:nvSpPr>
        <cdr:cNvPr id="16" name="TextBox 1"/>
        <cdr:cNvSpPr txBox="1"/>
      </cdr:nvSpPr>
      <cdr:spPr>
        <a:xfrm xmlns:a="http://schemas.openxmlformats.org/drawingml/2006/main">
          <a:off x="3823349" y="1925778"/>
          <a:ext cx="536028" cy="263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45</a:t>
          </a:r>
          <a:r>
            <a:rPr lang="en-GB"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0.56375</cdr:x>
      <cdr:y>0.12627</cdr:y>
    </cdr:from>
    <cdr:to>
      <cdr:x>0.63025</cdr:x>
      <cdr:y>0.177</cdr:y>
    </cdr:to>
    <cdr:sp macro="" textlink="">
      <cdr:nvSpPr>
        <cdr:cNvPr id="17" name="TextBox 1"/>
        <cdr:cNvSpPr txBox="1"/>
      </cdr:nvSpPr>
      <cdr:spPr>
        <a:xfrm xmlns:a="http://schemas.openxmlformats.org/drawingml/2006/main">
          <a:off x="4543429" y="654652"/>
          <a:ext cx="535947" cy="2630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67</a:t>
          </a:r>
          <a:r>
            <a:rPr lang="en-GB"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0.73589</cdr:x>
      <cdr:y>0.21867</cdr:y>
    </cdr:from>
    <cdr:to>
      <cdr:x>0.80239</cdr:x>
      <cdr:y>0.26941</cdr:y>
    </cdr:to>
    <cdr:sp macro="" textlink="">
      <cdr:nvSpPr>
        <cdr:cNvPr id="18" name="TextBox 1"/>
        <cdr:cNvSpPr txBox="1"/>
      </cdr:nvSpPr>
      <cdr:spPr>
        <a:xfrm xmlns:a="http://schemas.openxmlformats.org/drawingml/2006/main">
          <a:off x="5930793" y="1133690"/>
          <a:ext cx="535947" cy="263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58</a:t>
          </a:r>
          <a:r>
            <a:rPr lang="en-GB" dirty="0">
              <a:latin typeface="Arial" panose="020B0604020202020204" pitchFamily="34" charset="0"/>
              <a:cs typeface="Arial" panose="020B0604020202020204" pitchFamily="34" charset="0"/>
            </a:rPr>
            <a:t>%</a:t>
          </a:r>
        </a:p>
      </cdr:txBody>
    </cdr:sp>
  </cdr:relSizeAnchor>
  <cdr:relSizeAnchor xmlns:cdr="http://schemas.openxmlformats.org/drawingml/2006/chartDrawing">
    <cdr:from>
      <cdr:x>0.64416</cdr:x>
      <cdr:y>0.21867</cdr:y>
    </cdr:from>
    <cdr:to>
      <cdr:x>0.71066</cdr:x>
      <cdr:y>0.26941</cdr:y>
    </cdr:to>
    <cdr:sp macro="" textlink="">
      <cdr:nvSpPr>
        <cdr:cNvPr id="21" name="TextBox 1"/>
        <cdr:cNvSpPr txBox="1"/>
      </cdr:nvSpPr>
      <cdr:spPr>
        <a:xfrm xmlns:a="http://schemas.openxmlformats.org/drawingml/2006/main">
          <a:off x="5191501" y="1133690"/>
          <a:ext cx="535947" cy="263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a:latin typeface="Arial" panose="020B0604020202020204" pitchFamily="34" charset="0"/>
              <a:cs typeface="Arial" panose="020B0604020202020204" pitchFamily="34" charset="0"/>
            </a:rPr>
            <a:t>58%</a:t>
          </a:r>
        </a:p>
      </cdr:txBody>
    </cdr:sp>
  </cdr:relSizeAnchor>
  <cdr:relSizeAnchor xmlns:cdr="http://schemas.openxmlformats.org/drawingml/2006/chartDrawing">
    <cdr:from>
      <cdr:x>0.83179</cdr:x>
      <cdr:y>0.62856</cdr:y>
    </cdr:from>
    <cdr:to>
      <cdr:x>0.88143</cdr:x>
      <cdr:y>0.90163</cdr:y>
    </cdr:to>
    <cdr:sp macro="" textlink="">
      <cdr:nvSpPr>
        <cdr:cNvPr id="22" name="TextBox 26"/>
        <cdr:cNvSpPr txBox="1"/>
      </cdr:nvSpPr>
      <cdr:spPr>
        <a:xfrm xmlns:a="http://schemas.openxmlformats.org/drawingml/2006/main" rot="16200000">
          <a:off x="6195827" y="3766644"/>
          <a:ext cx="1415752" cy="40006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a:lstStyle>
        <a:p xmlns:a="http://schemas.openxmlformats.org/drawingml/2006/main">
          <a:r>
            <a:rPr lang="en-GB" sz="1000" b="1" dirty="0" smtClean="0">
              <a:solidFill>
                <a:schemeClr val="bg1"/>
              </a:solidFill>
            </a:rPr>
            <a:t>5/11 positive decisions</a:t>
          </a:r>
          <a:endParaRPr lang="en-GB" sz="1000" b="1" dirty="0">
            <a:solidFill>
              <a:schemeClr val="bg1"/>
            </a:solidFill>
          </a:endParaRPr>
        </a:p>
      </cdr:txBody>
    </cdr:sp>
  </cdr:relSizeAnchor>
  <cdr:relSizeAnchor xmlns:cdr="http://schemas.openxmlformats.org/drawingml/2006/chartDrawing">
    <cdr:from>
      <cdr:x>0.81766</cdr:x>
      <cdr:y>0.37144</cdr:y>
    </cdr:from>
    <cdr:to>
      <cdr:x>0.8915</cdr:x>
      <cdr:y>0.41056</cdr:y>
    </cdr:to>
    <cdr:sp macro="" textlink="">
      <cdr:nvSpPr>
        <cdr:cNvPr id="23" name="TextBox 1"/>
        <cdr:cNvSpPr txBox="1"/>
      </cdr:nvSpPr>
      <cdr:spPr>
        <a:xfrm xmlns:a="http://schemas.openxmlformats.org/drawingml/2006/main">
          <a:off x="6589851" y="1925778"/>
          <a:ext cx="595103" cy="20282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1100" b="1" dirty="0" smtClean="0">
              <a:solidFill>
                <a:srgbClr val="FF0000"/>
              </a:solidFill>
              <a:latin typeface="Arial" panose="020B0604020202020204" pitchFamily="34" charset="0"/>
              <a:cs typeface="Arial" panose="020B0604020202020204" pitchFamily="34" charset="0"/>
            </a:rPr>
            <a:t> 45%</a:t>
          </a:r>
          <a:endParaRPr lang="en-GB" sz="1100" b="1" dirty="0">
            <a:solidFill>
              <a:srgbClr val="FF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0.9122</cdr:x>
      <cdr:y>0.5372</cdr:y>
    </cdr:from>
    <cdr:to>
      <cdr:x>0.9787</cdr:x>
      <cdr:y>0.58794</cdr:y>
    </cdr:to>
    <cdr:sp macro="" textlink="">
      <cdr:nvSpPr>
        <cdr:cNvPr id="24" name="TextBox 1"/>
        <cdr:cNvSpPr txBox="1"/>
      </cdr:nvSpPr>
      <cdr:spPr>
        <a:xfrm xmlns:a="http://schemas.openxmlformats.org/drawingml/2006/main">
          <a:off x="7351741" y="2785133"/>
          <a:ext cx="535948" cy="26306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b="1" dirty="0" smtClean="0">
              <a:solidFill>
                <a:srgbClr val="FF0000"/>
              </a:solidFill>
              <a:latin typeface="Arial" panose="020B0604020202020204" pitchFamily="34" charset="0"/>
              <a:cs typeface="Arial" panose="020B0604020202020204" pitchFamily="34" charset="0"/>
            </a:rPr>
            <a:t>29%</a:t>
          </a:r>
          <a:endParaRPr lang="en-GB" b="1" dirty="0">
            <a:solidFill>
              <a:srgbClr val="FF0000"/>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0.62027</cdr:x>
      <cdr:y>0</cdr:y>
    </cdr:from>
    <cdr:to>
      <cdr:x>1</cdr:x>
      <cdr:y>0.14247</cdr:y>
    </cdr:to>
    <cdr:sp macro="" textlink="">
      <cdr:nvSpPr>
        <cdr:cNvPr id="25" name="TextBox 7"/>
        <cdr:cNvSpPr txBox="1"/>
      </cdr:nvSpPr>
      <cdr:spPr>
        <a:xfrm xmlns:a="http://schemas.openxmlformats.org/drawingml/2006/main">
          <a:off x="4998978" y="-1143182"/>
          <a:ext cx="3060381" cy="73864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a:lstStyle>
        <a:p xmlns:a="http://schemas.openxmlformats.org/drawingml/2006/main">
          <a:r>
            <a:rPr lang="en-GB" sz="1400" b="1" dirty="0" smtClean="0"/>
            <a:t>Average: 42%</a:t>
          </a:r>
        </a:p>
        <a:p xmlns:a="http://schemas.openxmlformats.org/drawingml/2006/main">
          <a:r>
            <a:rPr lang="en-GB" sz="1400" b="1" dirty="0" smtClean="0"/>
            <a:t>Total number of appeals: 237</a:t>
          </a:r>
        </a:p>
        <a:p xmlns:a="http://schemas.openxmlformats.org/drawingml/2006/main">
          <a:r>
            <a:rPr lang="en-GB" sz="1400" b="1" dirty="0" smtClean="0"/>
            <a:t>Total granted: 99</a:t>
          </a:r>
          <a:endParaRPr lang="en-GB" sz="14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0.11327</cdr:x>
      <cdr:y>0.33333</cdr:y>
    </cdr:from>
    <cdr:to>
      <cdr:x>0.21866</cdr:x>
      <cdr:y>0.39741</cdr:y>
    </cdr:to>
    <cdr:sp macro="" textlink="">
      <cdr:nvSpPr>
        <cdr:cNvPr id="2" name="TextBox 1"/>
        <cdr:cNvSpPr txBox="1"/>
      </cdr:nvSpPr>
      <cdr:spPr>
        <a:xfrm xmlns:a="http://schemas.openxmlformats.org/drawingml/2006/main">
          <a:off x="576064" y="1368152"/>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71%</a:t>
          </a:r>
          <a:endParaRPr lang="en-GB"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0.22653</cdr:x>
      <cdr:y>0.05263</cdr:y>
    </cdr:from>
    <cdr:to>
      <cdr:x>0.33193</cdr:x>
      <cdr:y>0.11671</cdr:y>
    </cdr:to>
    <cdr:sp macro="" textlink="">
      <cdr:nvSpPr>
        <cdr:cNvPr id="3" name="TextBox 1"/>
        <cdr:cNvSpPr txBox="1"/>
      </cdr:nvSpPr>
      <cdr:spPr>
        <a:xfrm xmlns:a="http://schemas.openxmlformats.org/drawingml/2006/main">
          <a:off x="1152128" y="216024"/>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82%</a:t>
          </a:r>
          <a:endParaRPr lang="en-GB"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0.32564</cdr:x>
      <cdr:y>0.26316</cdr:y>
    </cdr:from>
    <cdr:to>
      <cdr:x>0.43104</cdr:x>
      <cdr:y>0.32724</cdr:y>
    </cdr:to>
    <cdr:sp macro="" textlink="">
      <cdr:nvSpPr>
        <cdr:cNvPr id="4" name="TextBox 1"/>
        <cdr:cNvSpPr txBox="1"/>
      </cdr:nvSpPr>
      <cdr:spPr>
        <a:xfrm xmlns:a="http://schemas.openxmlformats.org/drawingml/2006/main">
          <a:off x="1656184" y="1080120"/>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63%</a:t>
          </a:r>
          <a:endParaRPr lang="en-GB"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0.43891</cdr:x>
      <cdr:y>0.19298</cdr:y>
    </cdr:from>
    <cdr:to>
      <cdr:x>0.5443</cdr:x>
      <cdr:y>0.25706</cdr:y>
    </cdr:to>
    <cdr:sp macro="" textlink="">
      <cdr:nvSpPr>
        <cdr:cNvPr id="5" name="TextBox 1"/>
        <cdr:cNvSpPr txBox="1"/>
      </cdr:nvSpPr>
      <cdr:spPr>
        <a:xfrm xmlns:a="http://schemas.openxmlformats.org/drawingml/2006/main">
          <a:off x="2232248" y="792088"/>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44%</a:t>
          </a:r>
          <a:endParaRPr lang="en-GB"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0.53802</cdr:x>
      <cdr:y>0.47368</cdr:y>
    </cdr:from>
    <cdr:to>
      <cdr:x>0.64341</cdr:x>
      <cdr:y>0.53776</cdr:y>
    </cdr:to>
    <cdr:sp macro="" textlink="">
      <cdr:nvSpPr>
        <cdr:cNvPr id="6" name="TextBox 1"/>
        <cdr:cNvSpPr txBox="1"/>
      </cdr:nvSpPr>
      <cdr:spPr>
        <a:xfrm xmlns:a="http://schemas.openxmlformats.org/drawingml/2006/main">
          <a:off x="2736304" y="1944216"/>
          <a:ext cx="536028"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83%</a:t>
          </a:r>
          <a:endParaRPr lang="en-GB"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0.6796</cdr:x>
      <cdr:y>0.05263</cdr:y>
    </cdr:from>
    <cdr:to>
      <cdr:x>0.94861</cdr:x>
      <cdr:y>0.11671</cdr:y>
    </cdr:to>
    <cdr:sp macro="" textlink="">
      <cdr:nvSpPr>
        <cdr:cNvPr id="7" name="TextBox 1"/>
        <cdr:cNvSpPr txBox="1"/>
      </cdr:nvSpPr>
      <cdr:spPr>
        <a:xfrm xmlns:a="http://schemas.openxmlformats.org/drawingml/2006/main">
          <a:off x="3456384" y="216024"/>
          <a:ext cx="1368152" cy="2630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dirty="0" smtClean="0">
              <a:latin typeface="Arial" panose="020B0604020202020204" pitchFamily="34" charset="0"/>
              <a:cs typeface="Arial" panose="020B0604020202020204" pitchFamily="34" charset="0"/>
            </a:rPr>
            <a:t>% granted</a:t>
          </a:r>
          <a:endParaRPr lang="en-GB"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E3F9B667-4345-4848-8F00-2FD9B9026554}" type="datetimeFigureOut">
              <a:rPr lang="en-GB"/>
              <a:pPr>
                <a:defRPr/>
              </a:pPr>
              <a:t>04/11/2020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60FB61DC-C680-479E-9C8E-64585BF2D9FE}" type="slidenum">
              <a:rPr lang="en-GB"/>
              <a:pPr>
                <a:defRPr/>
              </a:pPr>
              <a:t>‹#›</a:t>
            </a:fld>
            <a:endParaRPr lang="en-GB"/>
          </a:p>
        </p:txBody>
      </p:sp>
    </p:spTree>
    <p:extLst>
      <p:ext uri="{BB962C8B-B14F-4D97-AF65-F5344CB8AC3E}">
        <p14:creationId xmlns:p14="http://schemas.microsoft.com/office/powerpoint/2010/main" val="151797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14339"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342"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14343"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4D8E88D-5332-43EC-B438-7D4646EB52DC}" type="slidenum">
              <a:rPr lang="en-GB"/>
              <a:pPr>
                <a:defRPr/>
              </a:pPr>
              <a:t>‹#›</a:t>
            </a:fld>
            <a:endParaRPr lang="en-GB"/>
          </a:p>
        </p:txBody>
      </p:sp>
    </p:spTree>
    <p:extLst>
      <p:ext uri="{BB962C8B-B14F-4D97-AF65-F5344CB8AC3E}">
        <p14:creationId xmlns:p14="http://schemas.microsoft.com/office/powerpoint/2010/main" val="539992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674" name="Rectangle 3"/>
          <p:cNvSpPr>
            <a:spLocks noGrp="1" noChangeArrowheads="1"/>
          </p:cNvSpPr>
          <p:nvPr>
            <p:ph type="subTitle" idx="1"/>
          </p:nvPr>
        </p:nvSpPr>
        <p:spPr bwMode="black">
          <a:xfrm>
            <a:off x="5724128" y="2636912"/>
            <a:ext cx="3117600" cy="1213200"/>
          </a:xfrm>
        </p:spPr>
        <p:txBody>
          <a:bodyPr/>
          <a:lstStyle>
            <a:lvl1pPr marL="0" indent="0" algn="r">
              <a:buFontTx/>
              <a:buNone/>
              <a:defRPr sz="2000" smtClean="0">
                <a:solidFill>
                  <a:schemeClr val="tx1"/>
                </a:solidFill>
              </a:defRPr>
            </a:lvl1pPr>
          </a:lstStyle>
          <a:p>
            <a:r>
              <a:rPr lang="en-US" dirty="0"/>
              <a:t>Click to edit Master subtitle style</a:t>
            </a:r>
            <a:endParaRPr lang="en-GB" dirty="0"/>
          </a:p>
        </p:txBody>
      </p:sp>
      <p:sp>
        <p:nvSpPr>
          <p:cNvPr id="28675" name="Rectangle 9"/>
          <p:cNvSpPr>
            <a:spLocks noGrp="1" noChangeArrowheads="1"/>
          </p:cNvSpPr>
          <p:nvPr>
            <p:ph type="ctrTitle"/>
          </p:nvPr>
        </p:nvSpPr>
        <p:spPr bwMode="black">
          <a:xfrm>
            <a:off x="5004048" y="1063704"/>
            <a:ext cx="3844800" cy="1501200"/>
          </a:xfrm>
        </p:spPr>
        <p:txBody>
          <a:bodyPr/>
          <a:lstStyle>
            <a:lvl1pPr algn="r">
              <a:defRPr sz="3200" smtClean="0">
                <a:solidFill>
                  <a:srgbClr val="A80C35"/>
                </a:solidFill>
              </a:defRPr>
            </a:lvl1pPr>
          </a:lstStyle>
          <a:p>
            <a:r>
              <a:rPr lang="en-US" dirty="0"/>
              <a:t>Click to edit Master title style</a:t>
            </a:r>
            <a:endParaRPr lang="en-GB" dirty="0"/>
          </a:p>
        </p:txBody>
      </p:sp>
      <p:pic>
        <p:nvPicPr>
          <p:cNvPr id="8" name="Picture 7" descr="Cur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05" y="764704"/>
            <a:ext cx="6231889" cy="609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452320" y="5805264"/>
            <a:ext cx="1369351" cy="612000"/>
          </a:xfrm>
          <a:prstGeom prst="rect">
            <a:avLst/>
          </a:prstGeom>
        </p:spPr>
      </p:pic>
    </p:spTree>
    <p:extLst>
      <p:ext uri="{BB962C8B-B14F-4D97-AF65-F5344CB8AC3E}">
        <p14:creationId xmlns:p14="http://schemas.microsoft.com/office/powerpoint/2010/main" val="163341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mbsto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5" name="Rectangle 11"/>
          <p:cNvSpPr>
            <a:spLocks noGrp="1" noChangeArrowheads="1"/>
          </p:cNvSpPr>
          <p:nvPr>
            <p:ph type="sldNum" sz="quarter" idx="10"/>
          </p:nvPr>
        </p:nvSpPr>
        <p:spPr>
          <a:ln/>
        </p:spPr>
        <p:txBody>
          <a:bodyPr/>
          <a:lstStyle>
            <a:lvl1pPr>
              <a:defRPr/>
            </a:lvl1pPr>
          </a:lstStyle>
          <a:p>
            <a:pPr>
              <a:defRPr/>
            </a:pPr>
            <a:fld id="{04281DE2-0AF6-4B50-9C65-E915ECDDEF45}" type="slidenum">
              <a:rPr lang="en-GB"/>
              <a:pPr>
                <a:defRPr/>
              </a:pPr>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
        <p:nvSpPr>
          <p:cNvPr id="10" name="SmartArt Placeholder 9"/>
          <p:cNvSpPr>
            <a:spLocks noGrp="1"/>
          </p:cNvSpPr>
          <p:nvPr>
            <p:ph type="dgm" sz="quarter" idx="11"/>
          </p:nvPr>
        </p:nvSpPr>
        <p:spPr>
          <a:xfrm>
            <a:off x="395536" y="1161280"/>
            <a:ext cx="8287200" cy="4788000"/>
          </a:xfrm>
        </p:spPr>
        <p:txBody>
          <a:bodyPr/>
          <a:lstStyle/>
          <a:p>
            <a:pPr lvl="0"/>
            <a:r>
              <a:rPr lang="en-US" noProof="0" dirty="0"/>
              <a:t>Click icon to add SmartArt graphic</a:t>
            </a:r>
            <a:endParaRPr lang="en-GB" noProof="0" dirty="0"/>
          </a:p>
        </p:txBody>
      </p:sp>
    </p:spTree>
    <p:extLst>
      <p:ext uri="{BB962C8B-B14F-4D97-AF65-F5344CB8AC3E}">
        <p14:creationId xmlns:p14="http://schemas.microsoft.com/office/powerpoint/2010/main" val="312813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Disclaimer">
    <p:spTree>
      <p:nvGrpSpPr>
        <p:cNvPr id="1" name=""/>
        <p:cNvGrpSpPr/>
        <p:nvPr/>
      </p:nvGrpSpPr>
      <p:grpSpPr>
        <a:xfrm>
          <a:off x="0" y="0"/>
          <a:ext cx="0" cy="0"/>
          <a:chOff x="0" y="0"/>
          <a:chExt cx="0" cy="0"/>
        </a:xfrm>
      </p:grpSpPr>
      <p:sp>
        <p:nvSpPr>
          <p:cNvPr id="4" name="Text Box 5"/>
          <p:cNvSpPr txBox="1">
            <a:spLocks noChangeArrowheads="1"/>
          </p:cNvSpPr>
          <p:nvPr userDrawn="1"/>
        </p:nvSpPr>
        <p:spPr bwMode="auto">
          <a:xfrm>
            <a:off x="179512" y="5735771"/>
            <a:ext cx="8424936" cy="9335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b" anchorCtr="0">
            <a:spAutoFit/>
          </a:bodyPr>
          <a:ls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a:lstStyle>
          <a:p>
            <a:pPr>
              <a:spcAft>
                <a:spcPts val="800"/>
              </a:spcAft>
            </a:pPr>
            <a:r>
              <a:rPr lang="en-GB" altLang="en-US" sz="800" smtClean="0"/>
              <a:t>Pinsent Masons LLP is a limited liability partnership, registered in England and Wales (registered number: OC333653) authorised and regulated by the Solicitors Regulation Authority and the appropriate jurisdictions in which it operates.  Reference to "Pinsent Masons" is to Pinsent Masons LLP and/or one or more of the affiliated entities that practise under the name "Pinsent Masons" as the context requires.  The word "partner", used in relation to the LLP, refers to a member or an employee or consultant of the LLP or any affiliated firm, with equivalent standing.  A list of members of Pinsent Masons, those non-members who are designated as partners, and non-member partners in affiliated entities, is available for inspection at our offices or at www.pinsentmasons.com. © Pinsent Masons.</a:t>
            </a:r>
          </a:p>
          <a:p>
            <a:pPr>
              <a:spcAft>
                <a:spcPts val="800"/>
              </a:spcAft>
            </a:pPr>
            <a:r>
              <a:rPr lang="en-GB" altLang="en-US" sz="800" smtClean="0"/>
              <a:t>For a full list of the jurisdictions where we operate, see www.pinsentmasons.com</a:t>
            </a:r>
            <a:endParaRPr lang="en-US" altLang="en-US" sz="800" dirty="0"/>
          </a:p>
        </p:txBody>
      </p:sp>
    </p:spTree>
    <p:extLst>
      <p:ext uri="{BB962C8B-B14F-4D97-AF65-F5344CB8AC3E}">
        <p14:creationId xmlns:p14="http://schemas.microsoft.com/office/powerpoint/2010/main" val="158014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Clr>
                <a:srgbClr val="A80C35"/>
              </a:buClr>
              <a:defRPr/>
            </a:lvl1pPr>
            <a:lvl2pPr>
              <a:buClr>
                <a:srgbClr val="A80C35"/>
              </a:buClr>
              <a:defRPr/>
            </a:lvl2pPr>
            <a:lvl3pPr>
              <a:buClr>
                <a:srgbClr val="A80C35"/>
              </a:buClr>
              <a:defRPr/>
            </a:lvl3pPr>
            <a:lvl4pPr>
              <a:buClr>
                <a:srgbClr val="A80C35"/>
              </a:buClr>
              <a:defRPr/>
            </a:lvl4pPr>
            <a:lvl5pPr>
              <a:buClr>
                <a:srgbClr val="A80C3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11"/>
          <p:cNvSpPr>
            <a:spLocks noGrp="1" noChangeArrowheads="1"/>
          </p:cNvSpPr>
          <p:nvPr>
            <p:ph type="sldNum" sz="quarter" idx="10"/>
          </p:nvPr>
        </p:nvSpPr>
        <p:spPr/>
        <p:txBody>
          <a:bodyPr/>
          <a:lstStyle>
            <a:lvl1pPr>
              <a:defRPr/>
            </a:lvl1pPr>
          </a:lstStyle>
          <a:p>
            <a:pPr>
              <a:defRPr/>
            </a:pPr>
            <a:fld id="{0E808A4E-B55F-4717-AB09-68D98B68A291}" type="slidenum">
              <a:rPr lang="en-GB"/>
              <a:pPr>
                <a:defRPr/>
              </a:pPr>
              <a:t>‹#›</a:t>
            </a:fld>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248238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
          <a:xfrm>
            <a:off x="722313" y="4406900"/>
            <a:ext cx="7772400" cy="1362075"/>
          </a:xfrm>
        </p:spPr>
        <p:txBody>
          <a:bodyPr anchor="t"/>
          <a:lstStyle>
            <a:lvl1pPr algn="l">
              <a:defRPr sz="4000" b="1" cap="all">
                <a:solidFill>
                  <a:schemeClr val="tx1"/>
                </a:solidFill>
              </a:defRPr>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Rectangle 11"/>
          <p:cNvSpPr>
            <a:spLocks noGrp="1" noChangeArrowheads="1"/>
          </p:cNvSpPr>
          <p:nvPr>
            <p:ph type="sldNum" sz="quarter" idx="10"/>
          </p:nvPr>
        </p:nvSpPr>
        <p:spPr>
          <a:ln/>
        </p:spPr>
        <p:txBody>
          <a:bodyPr/>
          <a:lstStyle>
            <a:lvl1pPr>
              <a:defRPr/>
            </a:lvl1pPr>
          </a:lstStyle>
          <a:p>
            <a:pPr>
              <a:defRPr/>
            </a:pPr>
            <a:fld id="{F8BD92F3-69C9-4C4C-94BC-A9113B2A498E}" type="slidenum">
              <a:rPr lang="en-GB"/>
              <a:pPr>
                <a:defRPr/>
              </a:pPr>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141234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Rectangle 11"/>
          <p:cNvSpPr>
            <a:spLocks noGrp="1" noChangeArrowheads="1"/>
          </p:cNvSpPr>
          <p:nvPr>
            <p:ph type="sldNum" sz="quarter" idx="10"/>
          </p:nvPr>
        </p:nvSpPr>
        <p:spPr/>
        <p:txBody>
          <a:bodyPr/>
          <a:lstStyle>
            <a:lvl1pPr>
              <a:defRPr/>
            </a:lvl1pPr>
          </a:lstStyle>
          <a:p>
            <a:pPr>
              <a:defRPr/>
            </a:pPr>
            <a:fld id="{0E808A4E-B55F-4717-AB09-68D98B68A291}" type="slidenum">
              <a:rPr lang="en-GB"/>
              <a:pPr>
                <a:defRPr/>
              </a:pPr>
              <a:t>‹#›</a:t>
            </a:fld>
            <a:endParaRPr lang="en-GB"/>
          </a:p>
        </p:txBody>
      </p:sp>
      <p:sp>
        <p:nvSpPr>
          <p:cNvPr id="6" name="Content Placeholder 5"/>
          <p:cNvSpPr>
            <a:spLocks noGrp="1"/>
          </p:cNvSpPr>
          <p:nvPr>
            <p:ph sz="quarter" idx="11"/>
          </p:nvPr>
        </p:nvSpPr>
        <p:spPr>
          <a:xfrm>
            <a:off x="395536" y="1556792"/>
            <a:ext cx="4039200" cy="452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5"/>
          <p:cNvSpPr>
            <a:spLocks noGrp="1"/>
          </p:cNvSpPr>
          <p:nvPr>
            <p:ph sz="quarter" idx="12"/>
          </p:nvPr>
        </p:nvSpPr>
        <p:spPr>
          <a:xfrm>
            <a:off x="4644008" y="1556792"/>
            <a:ext cx="4039200" cy="452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183277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400"/>
            </a:lvl2pPr>
            <a:lvl3pPr>
              <a:defRPr sz="2400"/>
            </a:lvl3pPr>
            <a:lvl4pPr>
              <a:defRPr sz="2400"/>
            </a:lvl4pPr>
            <a:lvl5pPr>
              <a:defRPr sz="2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Rectangle 11"/>
          <p:cNvSpPr>
            <a:spLocks noGrp="1" noChangeArrowheads="1"/>
          </p:cNvSpPr>
          <p:nvPr>
            <p:ph type="sldNum" sz="quarter" idx="10"/>
          </p:nvPr>
        </p:nvSpPr>
        <p:spPr>
          <a:ln/>
        </p:spPr>
        <p:txBody>
          <a:bodyPr/>
          <a:lstStyle>
            <a:lvl1pPr>
              <a:defRPr/>
            </a:lvl1pPr>
          </a:lstStyle>
          <a:p>
            <a:pPr>
              <a:defRPr/>
            </a:pPr>
            <a:fld id="{D381E9A2-A0E5-4F67-A9FF-63E3677A739B}" type="slidenum">
              <a:rPr lang="en-GB"/>
              <a:pPr>
                <a:defRPr/>
              </a:pPr>
              <a:t>‹#›</a:t>
            </a:fld>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2733675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Rectangle 11"/>
          <p:cNvSpPr>
            <a:spLocks noGrp="1" noChangeArrowheads="1"/>
          </p:cNvSpPr>
          <p:nvPr>
            <p:ph type="sldNum" sz="quarter" idx="10"/>
          </p:nvPr>
        </p:nvSpPr>
        <p:spPr>
          <a:ln/>
        </p:spPr>
        <p:txBody>
          <a:bodyPr/>
          <a:lstStyle>
            <a:lvl1pPr>
              <a:defRPr/>
            </a:lvl1pPr>
          </a:lstStyle>
          <a:p>
            <a:pPr>
              <a:defRPr/>
            </a:pPr>
            <a:fld id="{0A2D5248-9236-41E6-8B81-AD6D6236FB47}" type="slidenum">
              <a:rPr lang="en-GB"/>
              <a:pPr>
                <a:defRPr/>
              </a:pPr>
              <a:t>‹#›</a:t>
            </a:fld>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3731402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5545F616-C8DE-4EB1-96E8-1A27064CF178}" type="slidenum">
              <a:rPr lang="en-GB"/>
              <a:pPr>
                <a:defRPr/>
              </a:pPr>
              <a:t>‹#›</a:t>
            </a:fld>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3836512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142984"/>
            <a:ext cx="5111750" cy="4983179"/>
          </a:xfrm>
        </p:spPr>
        <p:txBody>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142984"/>
            <a:ext cx="3008313" cy="49831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Title 1"/>
          <p:cNvSpPr>
            <a:spLocks noGrp="1"/>
          </p:cNvSpPr>
          <p:nvPr>
            <p:ph type="title"/>
          </p:nvPr>
        </p:nvSpPr>
        <p:spPr>
          <a:xfrm>
            <a:off x="381000" y="152400"/>
            <a:ext cx="8305800" cy="914400"/>
          </a:xfrm>
        </p:spPr>
        <p:txBody>
          <a:bodyPr/>
          <a:lstStyle/>
          <a:p>
            <a:r>
              <a:rPr lang="en-US" dirty="0"/>
              <a:t>Click to edit Master title style</a:t>
            </a:r>
            <a:endParaRPr lang="en-GB" dirty="0"/>
          </a:p>
        </p:txBody>
      </p:sp>
      <p:sp>
        <p:nvSpPr>
          <p:cNvPr id="5" name="Rectangle 11"/>
          <p:cNvSpPr>
            <a:spLocks noGrp="1" noChangeArrowheads="1"/>
          </p:cNvSpPr>
          <p:nvPr>
            <p:ph type="sldNum" sz="quarter" idx="10"/>
          </p:nvPr>
        </p:nvSpPr>
        <p:spPr>
          <a:ln/>
        </p:spPr>
        <p:txBody>
          <a:bodyPr/>
          <a:lstStyle>
            <a:lvl1pPr>
              <a:defRPr/>
            </a:lvl1pPr>
          </a:lstStyle>
          <a:p>
            <a:pPr>
              <a:defRPr/>
            </a:pPr>
            <a:fld id="{EADB677D-268D-43E4-BE7A-FA21384C8E65}" type="slidenum">
              <a:rPr lang="en-GB"/>
              <a:pPr>
                <a:defRPr/>
              </a:pPr>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1707184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214422"/>
            <a:ext cx="5486400" cy="35131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000636"/>
            <a:ext cx="5486400" cy="107157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381000" y="152400"/>
            <a:ext cx="8305800" cy="914400"/>
          </a:xfrm>
        </p:spPr>
        <p:txBody>
          <a:bodyPr/>
          <a:lstStyle/>
          <a:p>
            <a:r>
              <a:rPr lang="en-US"/>
              <a:t>Click to edit Master title style</a:t>
            </a:r>
            <a:endParaRPr lang="en-GB" dirty="0"/>
          </a:p>
        </p:txBody>
      </p:sp>
      <p:sp>
        <p:nvSpPr>
          <p:cNvPr id="5" name="Rectangle 11"/>
          <p:cNvSpPr>
            <a:spLocks noGrp="1" noChangeArrowheads="1"/>
          </p:cNvSpPr>
          <p:nvPr>
            <p:ph type="sldNum" sz="quarter" idx="10"/>
          </p:nvPr>
        </p:nvSpPr>
        <p:spPr>
          <a:ln/>
        </p:spPr>
        <p:txBody>
          <a:bodyPr/>
          <a:lstStyle>
            <a:lvl1pPr>
              <a:defRPr/>
            </a:lvl1pPr>
          </a:lstStyle>
          <a:p>
            <a:pPr>
              <a:defRPr/>
            </a:pPr>
            <a:fld id="{5E586BD8-4928-4825-9C86-6DDE1FD8CC1B}" type="slidenum">
              <a:rPr lang="en-GB"/>
              <a:pPr>
                <a:defRPr/>
              </a:pPr>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53834" y="6148153"/>
            <a:ext cx="2160000" cy="377191"/>
          </a:xfrm>
          <a:prstGeom prst="rect">
            <a:avLst/>
          </a:prstGeom>
        </p:spPr>
      </p:pic>
    </p:spTree>
    <p:extLst>
      <p:ext uri="{BB962C8B-B14F-4D97-AF65-F5344CB8AC3E}">
        <p14:creationId xmlns:p14="http://schemas.microsoft.com/office/powerpoint/2010/main" val="39650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295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7" name="Rectangle 9"/>
          <p:cNvSpPr>
            <a:spLocks noGrp="1" noChangeArrowheads="1"/>
          </p:cNvSpPr>
          <p:nvPr>
            <p:ph type="title"/>
          </p:nvPr>
        </p:nvSpPr>
        <p:spPr bwMode="white">
          <a:xfrm>
            <a:off x="381000" y="152400"/>
            <a:ext cx="8305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35" name="Rectangle 11"/>
          <p:cNvSpPr>
            <a:spLocks noGrp="1" noChangeArrowheads="1"/>
          </p:cNvSpPr>
          <p:nvPr>
            <p:ph type="sldNum" sz="quarter" idx="4"/>
          </p:nvPr>
        </p:nvSpPr>
        <p:spPr bwMode="auto">
          <a:xfrm>
            <a:off x="3492500" y="6416675"/>
            <a:ext cx="2133600"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989B1"/>
                </a:solidFill>
              </a:defRPr>
            </a:lvl1pPr>
          </a:lstStyle>
          <a:p>
            <a:pPr>
              <a:defRPr/>
            </a:pPr>
            <a:fld id="{AA923FDD-4DD3-41BE-8EE6-C8ADE94079E1}"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59" r:id="rId3"/>
    <p:sldLayoutId id="2147484068" r:id="rId4"/>
    <p:sldLayoutId id="2147484061" r:id="rId5"/>
    <p:sldLayoutId id="2147484062" r:id="rId6"/>
    <p:sldLayoutId id="2147484063" r:id="rId7"/>
    <p:sldLayoutId id="2147484064" r:id="rId8"/>
    <p:sldLayoutId id="2147484065" r:id="rId9"/>
    <p:sldLayoutId id="2147484060" r:id="rId10"/>
    <p:sldLayoutId id="2147484069" r:id="rId11"/>
  </p:sldLayoutIdLst>
  <p:txStyles>
    <p:titleStyle>
      <a:lvl1pPr algn="l" rtl="0" eaLnBrk="1" fontAlgn="base" hangingPunct="1">
        <a:spcBef>
          <a:spcPct val="0"/>
        </a:spcBef>
        <a:spcAft>
          <a:spcPct val="0"/>
        </a:spcAft>
        <a:defRPr sz="3600">
          <a:solidFill>
            <a:srgbClr val="A80C35"/>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ea typeface="ＭＳ Ｐゴシック" pitchFamily="-128" charset="-128"/>
        </a:defRPr>
      </a:lvl2pPr>
      <a:lvl3pPr algn="l" rtl="0" eaLnBrk="1" fontAlgn="base" hangingPunct="1">
        <a:spcBef>
          <a:spcPct val="0"/>
        </a:spcBef>
        <a:spcAft>
          <a:spcPct val="0"/>
        </a:spcAft>
        <a:defRPr sz="3600">
          <a:solidFill>
            <a:schemeClr val="bg1"/>
          </a:solidFill>
          <a:latin typeface="Arial" charset="0"/>
          <a:ea typeface="ＭＳ Ｐゴシック" pitchFamily="-128" charset="-128"/>
        </a:defRPr>
      </a:lvl3pPr>
      <a:lvl4pPr algn="l" rtl="0" eaLnBrk="1" fontAlgn="base" hangingPunct="1">
        <a:spcBef>
          <a:spcPct val="0"/>
        </a:spcBef>
        <a:spcAft>
          <a:spcPct val="0"/>
        </a:spcAft>
        <a:defRPr sz="3600">
          <a:solidFill>
            <a:schemeClr val="bg1"/>
          </a:solidFill>
          <a:latin typeface="Arial" charset="0"/>
          <a:ea typeface="ＭＳ Ｐゴシック" pitchFamily="-128" charset="-128"/>
        </a:defRPr>
      </a:lvl4pPr>
      <a:lvl5pPr algn="l" rtl="0" eaLnBrk="1" fontAlgn="base" hangingPunct="1">
        <a:spcBef>
          <a:spcPct val="0"/>
        </a:spcBef>
        <a:spcAft>
          <a:spcPct val="0"/>
        </a:spcAft>
        <a:defRPr sz="3600">
          <a:solidFill>
            <a:schemeClr val="bg1"/>
          </a:solidFill>
          <a:latin typeface="Arial" charset="0"/>
          <a:ea typeface="ＭＳ Ｐゴシック" pitchFamily="-128" charset="-128"/>
        </a:defRPr>
      </a:lvl5pPr>
      <a:lvl6pPr marL="457200" algn="l" rtl="0" eaLnBrk="1" fontAlgn="base" hangingPunct="1">
        <a:spcBef>
          <a:spcPct val="0"/>
        </a:spcBef>
        <a:spcAft>
          <a:spcPct val="0"/>
        </a:spcAft>
        <a:defRPr sz="3600">
          <a:solidFill>
            <a:schemeClr val="bg1"/>
          </a:solidFill>
          <a:latin typeface="Arial" charset="0"/>
          <a:ea typeface="ＭＳ Ｐゴシック" pitchFamily="-128" charset="-128"/>
        </a:defRPr>
      </a:lvl6pPr>
      <a:lvl7pPr marL="914400" algn="l" rtl="0" eaLnBrk="1" fontAlgn="base" hangingPunct="1">
        <a:spcBef>
          <a:spcPct val="0"/>
        </a:spcBef>
        <a:spcAft>
          <a:spcPct val="0"/>
        </a:spcAft>
        <a:defRPr sz="3600">
          <a:solidFill>
            <a:schemeClr val="bg1"/>
          </a:solidFill>
          <a:latin typeface="Arial" charset="0"/>
          <a:ea typeface="ＭＳ Ｐゴシック" pitchFamily="-128" charset="-128"/>
        </a:defRPr>
      </a:lvl7pPr>
      <a:lvl8pPr marL="1371600" algn="l" rtl="0" eaLnBrk="1" fontAlgn="base" hangingPunct="1">
        <a:spcBef>
          <a:spcPct val="0"/>
        </a:spcBef>
        <a:spcAft>
          <a:spcPct val="0"/>
        </a:spcAft>
        <a:defRPr sz="3600">
          <a:solidFill>
            <a:schemeClr val="bg1"/>
          </a:solidFill>
          <a:latin typeface="Arial" charset="0"/>
          <a:ea typeface="ＭＳ Ｐゴシック" pitchFamily="-128" charset="-128"/>
        </a:defRPr>
      </a:lvl8pPr>
      <a:lvl9pPr marL="1828800" algn="l" rtl="0" eaLnBrk="1" fontAlgn="base" hangingPunct="1">
        <a:spcBef>
          <a:spcPct val="0"/>
        </a:spcBef>
        <a:spcAft>
          <a:spcPct val="0"/>
        </a:spcAft>
        <a:defRPr sz="3600">
          <a:solidFill>
            <a:schemeClr val="bg1"/>
          </a:solidFill>
          <a:latin typeface="Arial" charset="0"/>
          <a:ea typeface="ＭＳ Ｐゴシック" pitchFamily="-128" charset="-128"/>
        </a:defRPr>
      </a:lvl9pPr>
    </p:titleStyle>
    <p:bodyStyle>
      <a:lvl1pPr marL="342900" indent="-342900" algn="l" rtl="0" eaLnBrk="1" fontAlgn="base" hangingPunct="1">
        <a:spcBef>
          <a:spcPct val="20000"/>
        </a:spcBef>
        <a:spcAft>
          <a:spcPct val="0"/>
        </a:spcAft>
        <a:buClr>
          <a:srgbClr val="A80C35"/>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80C35"/>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rgbClr val="A80C35"/>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A80C35"/>
        </a:buClr>
        <a:buChar char="–"/>
        <a:defRPr sz="2400">
          <a:solidFill>
            <a:schemeClr val="tx1"/>
          </a:solidFill>
          <a:latin typeface="+mn-lt"/>
          <a:ea typeface="+mn-ea"/>
        </a:defRPr>
      </a:lvl4pPr>
      <a:lvl5pPr marL="2057400" indent="-228600" algn="l" rtl="0" eaLnBrk="1" fontAlgn="base" hangingPunct="1">
        <a:spcBef>
          <a:spcPct val="20000"/>
        </a:spcBef>
        <a:spcAft>
          <a:spcPct val="0"/>
        </a:spcAft>
        <a:buClr>
          <a:srgbClr val="A80C35"/>
        </a:buClr>
        <a:buChar char="»"/>
        <a:defRPr sz="2400">
          <a:solidFill>
            <a:schemeClr val="tx1"/>
          </a:solidFill>
          <a:latin typeface="+mn-lt"/>
          <a:ea typeface="+mn-ea"/>
        </a:defRPr>
      </a:lvl5pPr>
      <a:lvl6pPr marL="2514600" indent="-228600" algn="l" rtl="0" eaLnBrk="1" fontAlgn="base" hangingPunct="1">
        <a:spcBef>
          <a:spcPct val="20000"/>
        </a:spcBef>
        <a:spcAft>
          <a:spcPct val="0"/>
        </a:spcAft>
        <a:buClr>
          <a:srgbClr val="CD0845"/>
        </a:buClr>
        <a:buChar char="»"/>
        <a:defRPr sz="2400">
          <a:solidFill>
            <a:schemeClr val="tx1"/>
          </a:solidFill>
          <a:latin typeface="+mn-lt"/>
          <a:ea typeface="+mn-ea"/>
        </a:defRPr>
      </a:lvl6pPr>
      <a:lvl7pPr marL="2971800" indent="-228600" algn="l" rtl="0" eaLnBrk="1" fontAlgn="base" hangingPunct="1">
        <a:spcBef>
          <a:spcPct val="20000"/>
        </a:spcBef>
        <a:spcAft>
          <a:spcPct val="0"/>
        </a:spcAft>
        <a:buClr>
          <a:srgbClr val="CD0845"/>
        </a:buClr>
        <a:buChar char="»"/>
        <a:defRPr sz="2400">
          <a:solidFill>
            <a:schemeClr val="tx1"/>
          </a:solidFill>
          <a:latin typeface="+mn-lt"/>
          <a:ea typeface="+mn-ea"/>
        </a:defRPr>
      </a:lvl7pPr>
      <a:lvl8pPr marL="3429000" indent="-228600" algn="l" rtl="0" eaLnBrk="1" fontAlgn="base" hangingPunct="1">
        <a:spcBef>
          <a:spcPct val="20000"/>
        </a:spcBef>
        <a:spcAft>
          <a:spcPct val="0"/>
        </a:spcAft>
        <a:buClr>
          <a:srgbClr val="CD0845"/>
        </a:buClr>
        <a:buChar char="»"/>
        <a:defRPr sz="2400">
          <a:solidFill>
            <a:schemeClr val="tx1"/>
          </a:solidFill>
          <a:latin typeface="+mn-lt"/>
          <a:ea typeface="+mn-ea"/>
        </a:defRPr>
      </a:lvl8pPr>
      <a:lvl9pPr marL="3886200" indent="-228600" algn="l" rtl="0" eaLnBrk="1" fontAlgn="base" hangingPunct="1">
        <a:spcBef>
          <a:spcPct val="20000"/>
        </a:spcBef>
        <a:spcAft>
          <a:spcPct val="0"/>
        </a:spcAft>
        <a:buClr>
          <a:srgbClr val="CD0845"/>
        </a:buClr>
        <a:buChar char="»"/>
        <a:defRPr sz="2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75656" y="1844824"/>
            <a:ext cx="7373192" cy="1501200"/>
          </a:xfrm>
        </p:spPr>
        <p:txBody>
          <a:bodyPr/>
          <a:lstStyle/>
          <a:p>
            <a:pPr eaLnBrk="1" hangingPunct="1"/>
            <a:r>
              <a:rPr lang="en-US" altLang="en-US" sz="3600" b="1" dirty="0" smtClean="0">
                <a:latin typeface="Bahnschrift Light" panose="020B0502040204020203" pitchFamily="34" charset="0"/>
              </a:rPr>
              <a:t/>
            </a:r>
            <a:br>
              <a:rPr lang="en-US" altLang="en-US" sz="3600" b="1" dirty="0" smtClean="0">
                <a:latin typeface="Bahnschrift Light" panose="020B0502040204020203" pitchFamily="34" charset="0"/>
              </a:rPr>
            </a:br>
            <a:r>
              <a:rPr lang="en-US" altLang="en-US" sz="3600" b="1" dirty="0" smtClean="0">
                <a:latin typeface="Bahnschrift Light" panose="020B0502040204020203" pitchFamily="34" charset="0"/>
              </a:rPr>
              <a:t>Jennifer Ballantyne</a:t>
            </a:r>
            <a:br>
              <a:rPr lang="en-US" altLang="en-US" sz="3600" b="1" dirty="0" smtClean="0">
                <a:latin typeface="Bahnschrift Light" panose="020B0502040204020203" pitchFamily="34" charset="0"/>
              </a:rPr>
            </a:br>
            <a:r>
              <a:rPr lang="en-US" altLang="en-US" sz="3800" b="1" dirty="0" smtClean="0">
                <a:latin typeface="Bahnschrift Light" panose="020B0502040204020203" pitchFamily="34" charset="0"/>
              </a:rPr>
              <a:t>Pinsent Masons</a:t>
            </a:r>
            <a:r>
              <a:rPr lang="en-US" altLang="en-US" sz="3600" b="1" dirty="0">
                <a:latin typeface="Bahnschrift Light" panose="020B0502040204020203" pitchFamily="34" charset="0"/>
              </a:rPr>
              <a:t/>
            </a:r>
            <a:br>
              <a:rPr lang="en-US" altLang="en-US" sz="3600" b="1" dirty="0">
                <a:latin typeface="Bahnschrift Light" panose="020B0502040204020203" pitchFamily="34" charset="0"/>
              </a:rPr>
            </a:br>
            <a:r>
              <a:rPr lang="en-US" altLang="en-US" sz="3600" b="1" dirty="0" smtClean="0">
                <a:latin typeface="Bahnschrift Light" panose="020B0502040204020203" pitchFamily="34" charset="0"/>
              </a:rPr>
              <a:t/>
            </a:r>
            <a:br>
              <a:rPr lang="en-US" altLang="en-US" sz="3600" b="1" dirty="0" smtClean="0">
                <a:latin typeface="Bahnschrift Light" panose="020B0502040204020203" pitchFamily="34" charset="0"/>
              </a:rPr>
            </a:br>
            <a:r>
              <a:rPr lang="en-US" altLang="en-US" sz="3600" b="1" dirty="0" smtClean="0">
                <a:latin typeface="Bahnschrift Light" panose="020B0502040204020203" pitchFamily="34" charset="0"/>
              </a:rPr>
              <a:t>Have we got the balance right? </a:t>
            </a:r>
            <a:r>
              <a:rPr lang="en-US" altLang="en-US" sz="3600" b="1" dirty="0" smtClean="0">
                <a:solidFill>
                  <a:srgbClr val="FF0000"/>
                </a:solidFill>
                <a:latin typeface="Bahnschrift Light" panose="020B0502040204020203" pitchFamily="34" charset="0"/>
              </a:rPr>
              <a:t/>
            </a:r>
            <a:br>
              <a:rPr lang="en-US" altLang="en-US" sz="3600" b="1" dirty="0" smtClean="0">
                <a:solidFill>
                  <a:srgbClr val="FF0000"/>
                </a:solidFill>
                <a:latin typeface="Bahnschrift Light" panose="020B0502040204020203" pitchFamily="34" charset="0"/>
              </a:rPr>
            </a:br>
            <a:r>
              <a:rPr lang="en-US" altLang="en-US" sz="2600" dirty="0">
                <a:solidFill>
                  <a:schemeClr val="tx1"/>
                </a:solidFill>
                <a:latin typeface="Bahnschrift Light" panose="020B0502040204020203" pitchFamily="34" charset="0"/>
              </a:rPr>
              <a:t>4 November </a:t>
            </a:r>
            <a:r>
              <a:rPr lang="en-US" altLang="en-US" sz="2600" dirty="0" smtClean="0">
                <a:solidFill>
                  <a:schemeClr val="tx1"/>
                </a:solidFill>
                <a:latin typeface="Bahnschrift Light" panose="020B0502040204020203" pitchFamily="34" charset="0"/>
              </a:rPr>
              <a:t>2020</a:t>
            </a:r>
            <a:endParaRPr lang="en-US" altLang="en-US" sz="2600" dirty="0">
              <a:solidFill>
                <a:schemeClr val="tx1"/>
              </a:solidFill>
              <a:latin typeface="Bahnschrift Light" panose="020B0502040204020203" pitchFamily="34" charset="0"/>
            </a:endParaRPr>
          </a:p>
        </p:txBody>
      </p:sp>
    </p:spTree>
    <p:extLst>
      <p:ext uri="{BB962C8B-B14F-4D97-AF65-F5344CB8AC3E}">
        <p14:creationId xmlns:p14="http://schemas.microsoft.com/office/powerpoint/2010/main" val="2018439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907704" y="1844824"/>
            <a:ext cx="6941144" cy="1501200"/>
          </a:xfrm>
        </p:spPr>
        <p:txBody>
          <a:bodyPr/>
          <a:lstStyle/>
          <a:p>
            <a:pPr eaLnBrk="1" hangingPunct="1"/>
            <a:r>
              <a:rPr lang="en-US" altLang="en-US" sz="3600" b="1" dirty="0" smtClean="0">
                <a:latin typeface="Bahnschrift Light" panose="020B0502040204020203" pitchFamily="34" charset="0"/>
              </a:rPr>
              <a:t/>
            </a:r>
            <a:br>
              <a:rPr lang="en-US" altLang="en-US" sz="3600" b="1" dirty="0" smtClean="0">
                <a:latin typeface="Bahnschrift Light" panose="020B0502040204020203" pitchFamily="34" charset="0"/>
              </a:rPr>
            </a:br>
            <a:r>
              <a:rPr lang="en-US" altLang="en-US" sz="3600" b="1" dirty="0">
                <a:latin typeface="Bahnschrift Light" panose="020B0502040204020203" pitchFamily="34" charset="0"/>
              </a:rPr>
              <a:t/>
            </a:r>
            <a:br>
              <a:rPr lang="en-US" altLang="en-US" sz="3600" b="1" dirty="0">
                <a:latin typeface="Bahnschrift Light" panose="020B0502040204020203" pitchFamily="34" charset="0"/>
              </a:rPr>
            </a:br>
            <a:r>
              <a:rPr lang="en-US" altLang="en-US" sz="3600" b="1" dirty="0" smtClean="0">
                <a:latin typeface="Bahnschrift Light" panose="020B0502040204020203" pitchFamily="34" charset="0"/>
              </a:rPr>
              <a:t/>
            </a:r>
            <a:br>
              <a:rPr lang="en-US" altLang="en-US" sz="3600" b="1" dirty="0" smtClean="0">
                <a:latin typeface="Bahnschrift Light" panose="020B0502040204020203" pitchFamily="34" charset="0"/>
              </a:rPr>
            </a:br>
            <a:r>
              <a:rPr lang="en-US" altLang="en-US" sz="3600" b="1" dirty="0" smtClean="0">
                <a:latin typeface="Bahnschrift Light" panose="020B0502040204020203" pitchFamily="34" charset="0"/>
              </a:rPr>
              <a:t>Thank You</a:t>
            </a:r>
            <a:endParaRPr lang="en-US" altLang="en-US" sz="3600" b="1" dirty="0">
              <a:latin typeface="Bahnschrift Light" panose="020B0502040204020203" pitchFamily="34" charset="0"/>
            </a:endParaRPr>
          </a:p>
        </p:txBody>
      </p:sp>
    </p:spTree>
    <p:extLst>
      <p:ext uri="{BB962C8B-B14F-4D97-AF65-F5344CB8AC3E}">
        <p14:creationId xmlns:p14="http://schemas.microsoft.com/office/powerpoint/2010/main" val="2847040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90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600" dirty="0" smtClean="0"/>
              <a:t>Onshore Wind in Scotland – MW build rates 2010-2020</a:t>
            </a:r>
            <a:endParaRPr lang="en-GB" sz="2600" dirty="0"/>
          </a:p>
        </p:txBody>
      </p:sp>
      <p:graphicFrame>
        <p:nvGraphicFramePr>
          <p:cNvPr id="4" name="Content Placeholder 5"/>
          <p:cNvGraphicFramePr>
            <a:graphicFrameLocks noGrp="1"/>
          </p:cNvGraphicFramePr>
          <p:nvPr>
            <p:ph idx="1"/>
            <p:extLst>
              <p:ext uri="{D42A27DB-BD31-4B8C-83A1-F6EECF244321}">
                <p14:modId xmlns:p14="http://schemas.microsoft.com/office/powerpoint/2010/main" val="3173779452"/>
              </p:ext>
            </p:extLst>
          </p:nvPr>
        </p:nvGraphicFramePr>
        <p:xfrm>
          <a:off x="457200" y="12954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84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Applications 2010-2020</a:t>
            </a:r>
            <a:endParaRPr lang="en-GB" dirty="0"/>
          </a:p>
        </p:txBody>
      </p:sp>
      <p:sp>
        <p:nvSpPr>
          <p:cNvPr id="3" name="Content Placeholder 2"/>
          <p:cNvSpPr>
            <a:spLocks noGrp="1"/>
          </p:cNvSpPr>
          <p:nvPr>
            <p:ph idx="1"/>
          </p:nvPr>
        </p:nvSpPr>
        <p:spPr/>
        <p:txBody>
          <a:bodyPr/>
          <a:lstStyle/>
          <a:p>
            <a:pPr lvl="1"/>
            <a:r>
              <a:rPr lang="en-GB" dirty="0" smtClean="0"/>
              <a:t>490 </a:t>
            </a:r>
            <a:r>
              <a:rPr lang="en-GB" dirty="0"/>
              <a:t>applications </a:t>
            </a:r>
            <a:r>
              <a:rPr lang="en-GB" dirty="0" smtClean="0"/>
              <a:t>submitted (73 withdrawn; 15%) </a:t>
            </a:r>
          </a:p>
          <a:p>
            <a:pPr lvl="1"/>
            <a:r>
              <a:rPr lang="en-GB" dirty="0" smtClean="0"/>
              <a:t>376 </a:t>
            </a:r>
            <a:r>
              <a:rPr lang="en-GB" dirty="0" smtClean="0"/>
              <a:t>determined </a:t>
            </a:r>
            <a:r>
              <a:rPr lang="en-GB" dirty="0"/>
              <a:t>by the </a:t>
            </a:r>
            <a:r>
              <a:rPr lang="en-GB" dirty="0" smtClean="0"/>
              <a:t>relevant LPA</a:t>
            </a:r>
            <a:endParaRPr lang="en-GB" dirty="0" smtClean="0"/>
          </a:p>
          <a:p>
            <a:pPr lvl="1"/>
            <a:r>
              <a:rPr lang="en-GB" dirty="0" smtClean="0"/>
              <a:t>141 or </a:t>
            </a:r>
            <a:r>
              <a:rPr lang="en-GB" b="1" dirty="0" smtClean="0"/>
              <a:t>29% </a:t>
            </a:r>
            <a:r>
              <a:rPr lang="en-GB" b="1" dirty="0" smtClean="0"/>
              <a:t>granted</a:t>
            </a:r>
          </a:p>
          <a:p>
            <a:pPr lvl="1"/>
            <a:endParaRPr lang="en-GB" dirty="0"/>
          </a:p>
          <a:p>
            <a:r>
              <a:rPr lang="en-GB" dirty="0" smtClean="0"/>
              <a:t>Single turbines</a:t>
            </a:r>
          </a:p>
          <a:p>
            <a:pPr lvl="1"/>
            <a:r>
              <a:rPr lang="en-GB" dirty="0" smtClean="0"/>
              <a:t>58 applications; 20% withdrawn; 44 determined</a:t>
            </a:r>
          </a:p>
          <a:p>
            <a:pPr lvl="1"/>
            <a:r>
              <a:rPr lang="en-GB" dirty="0" smtClean="0"/>
              <a:t>20 granted; </a:t>
            </a:r>
            <a:r>
              <a:rPr lang="en-GB" b="1" dirty="0" smtClean="0"/>
              <a:t>34% granted</a:t>
            </a:r>
          </a:p>
          <a:p>
            <a:pPr marL="457200" lvl="1" indent="0">
              <a:buNone/>
            </a:pPr>
            <a:endParaRPr lang="en-GB" dirty="0" smtClean="0"/>
          </a:p>
          <a:p>
            <a:r>
              <a:rPr lang="en-GB" dirty="0" smtClean="0"/>
              <a:t>Multiple turbines</a:t>
            </a:r>
          </a:p>
          <a:p>
            <a:pPr lvl="1"/>
            <a:r>
              <a:rPr lang="en-GB" dirty="0" smtClean="0"/>
              <a:t>432 applications;  14% withdrawn; 334 determined</a:t>
            </a:r>
          </a:p>
          <a:p>
            <a:pPr lvl="1"/>
            <a:r>
              <a:rPr lang="en-GB" dirty="0" smtClean="0"/>
              <a:t>121 granted; </a:t>
            </a:r>
            <a:r>
              <a:rPr lang="en-GB" b="1" dirty="0" smtClean="0"/>
              <a:t>28% granted</a:t>
            </a:r>
          </a:p>
          <a:p>
            <a:endParaRPr lang="en-GB" dirty="0"/>
          </a:p>
        </p:txBody>
      </p:sp>
    </p:spTree>
    <p:extLst>
      <p:ext uri="{BB962C8B-B14F-4D97-AF65-F5344CB8AC3E}">
        <p14:creationId xmlns:p14="http://schemas.microsoft.com/office/powerpoint/2010/main" val="206705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val="12816397"/>
              </p:ext>
            </p:extLst>
          </p:nvPr>
        </p:nvGraphicFramePr>
        <p:xfrm>
          <a:off x="676643" y="1143182"/>
          <a:ext cx="8059359" cy="5184576"/>
        </p:xfrm>
        <a:graphic>
          <a:graphicData uri="http://schemas.openxmlformats.org/drawingml/2006/chart">
            <c:chart xmlns:c="http://schemas.openxmlformats.org/drawingml/2006/chart" xmlns:r="http://schemas.openxmlformats.org/officeDocument/2006/relationships" r:id="rId2"/>
          </a:graphicData>
        </a:graphic>
      </p:graphicFrame>
      <p:cxnSp>
        <p:nvCxnSpPr>
          <p:cNvPr id="8" name="Straight Connector 7"/>
          <p:cNvCxnSpPr/>
          <p:nvPr/>
        </p:nvCxnSpPr>
        <p:spPr bwMode="auto">
          <a:xfrm>
            <a:off x="997924" y="1569264"/>
            <a:ext cx="0" cy="4248472"/>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0" name="TextBox 9"/>
          <p:cNvSpPr txBox="1"/>
          <p:nvPr/>
        </p:nvSpPr>
        <p:spPr>
          <a:xfrm rot="16200000">
            <a:off x="-1304918" y="3421779"/>
            <a:ext cx="3636482" cy="338554"/>
          </a:xfrm>
          <a:prstGeom prst="rect">
            <a:avLst/>
          </a:prstGeom>
          <a:noFill/>
        </p:spPr>
        <p:txBody>
          <a:bodyPr wrap="square" rtlCol="0">
            <a:spAutoFit/>
          </a:bodyPr>
          <a:lstStyle/>
          <a:p>
            <a:r>
              <a:rPr lang="en-GB" sz="1600" b="1" dirty="0">
                <a:solidFill>
                  <a:srgbClr val="000000"/>
                </a:solidFill>
                <a:latin typeface="Bahnschrift Light" panose="020B0502040204020203" pitchFamily="34" charset="0"/>
              </a:rPr>
              <a:t>Percentage of appeals allowed</a:t>
            </a:r>
          </a:p>
        </p:txBody>
      </p:sp>
      <p:sp>
        <p:nvSpPr>
          <p:cNvPr id="12" name="TextBox 11"/>
          <p:cNvSpPr txBox="1"/>
          <p:nvPr/>
        </p:nvSpPr>
        <p:spPr>
          <a:xfrm>
            <a:off x="630957" y="2636912"/>
            <a:ext cx="733933" cy="261610"/>
          </a:xfrm>
          <a:prstGeom prst="rect">
            <a:avLst/>
          </a:prstGeom>
          <a:noFill/>
        </p:spPr>
        <p:txBody>
          <a:bodyPr wrap="square" rtlCol="0">
            <a:spAutoFit/>
          </a:bodyPr>
          <a:lstStyle/>
          <a:p>
            <a:r>
              <a:rPr lang="en-GB" sz="1100" dirty="0">
                <a:solidFill>
                  <a:srgbClr val="000000"/>
                </a:solidFill>
              </a:rPr>
              <a:t>50</a:t>
            </a:r>
          </a:p>
        </p:txBody>
      </p:sp>
      <p:sp>
        <p:nvSpPr>
          <p:cNvPr id="19" name="TextBox 18"/>
          <p:cNvSpPr txBox="1"/>
          <p:nvPr/>
        </p:nvSpPr>
        <p:spPr>
          <a:xfrm>
            <a:off x="756975" y="5577641"/>
            <a:ext cx="240953" cy="261610"/>
          </a:xfrm>
          <a:prstGeom prst="rect">
            <a:avLst/>
          </a:prstGeom>
          <a:noFill/>
        </p:spPr>
        <p:txBody>
          <a:bodyPr wrap="square" rtlCol="0">
            <a:spAutoFit/>
          </a:bodyPr>
          <a:lstStyle/>
          <a:p>
            <a:r>
              <a:rPr lang="en-GB" sz="1100" dirty="0">
                <a:solidFill>
                  <a:srgbClr val="000000"/>
                </a:solidFill>
              </a:rPr>
              <a:t>0</a:t>
            </a:r>
          </a:p>
        </p:txBody>
      </p:sp>
      <p:sp>
        <p:nvSpPr>
          <p:cNvPr id="14" name="TextBox 13"/>
          <p:cNvSpPr txBox="1"/>
          <p:nvPr/>
        </p:nvSpPr>
        <p:spPr>
          <a:xfrm>
            <a:off x="2256710" y="6237314"/>
            <a:ext cx="3695249" cy="338554"/>
          </a:xfrm>
          <a:prstGeom prst="rect">
            <a:avLst/>
          </a:prstGeom>
          <a:noFill/>
        </p:spPr>
        <p:txBody>
          <a:bodyPr wrap="square" rtlCol="0">
            <a:spAutoFit/>
          </a:bodyPr>
          <a:lstStyle/>
          <a:p>
            <a:r>
              <a:rPr lang="en-GB" sz="1600" b="1" dirty="0">
                <a:solidFill>
                  <a:srgbClr val="000000"/>
                </a:solidFill>
                <a:latin typeface="Bahnschrift Light" panose="020B0502040204020203" pitchFamily="34" charset="0"/>
              </a:rPr>
              <a:t>Decision period (financial years)</a:t>
            </a:r>
          </a:p>
        </p:txBody>
      </p:sp>
      <p:sp>
        <p:nvSpPr>
          <p:cNvPr id="27" name="TextBox 26"/>
          <p:cNvSpPr txBox="1"/>
          <p:nvPr/>
        </p:nvSpPr>
        <p:spPr>
          <a:xfrm rot="16200000">
            <a:off x="6195996" y="4752592"/>
            <a:ext cx="1894774" cy="246221"/>
          </a:xfrm>
          <a:prstGeom prst="rect">
            <a:avLst/>
          </a:prstGeom>
          <a:noFill/>
        </p:spPr>
        <p:txBody>
          <a:bodyPr wrap="square" rtlCol="0">
            <a:spAutoFit/>
          </a:bodyPr>
          <a:lstStyle/>
          <a:p>
            <a:r>
              <a:rPr lang="en-GB" sz="1000" b="1" dirty="0">
                <a:solidFill>
                  <a:srgbClr val="FFFFFF"/>
                </a:solidFill>
              </a:rPr>
              <a:t>11/19 positive decisions </a:t>
            </a:r>
          </a:p>
        </p:txBody>
      </p:sp>
      <p:sp>
        <p:nvSpPr>
          <p:cNvPr id="22" name="TextBox 21"/>
          <p:cNvSpPr txBox="1"/>
          <p:nvPr/>
        </p:nvSpPr>
        <p:spPr>
          <a:xfrm rot="16200000">
            <a:off x="3418472" y="5242078"/>
            <a:ext cx="978974" cy="246221"/>
          </a:xfrm>
          <a:prstGeom prst="rect">
            <a:avLst/>
          </a:prstGeom>
          <a:noFill/>
        </p:spPr>
        <p:txBody>
          <a:bodyPr wrap="square" rtlCol="0">
            <a:spAutoFit/>
          </a:bodyPr>
          <a:lstStyle/>
          <a:p>
            <a:endParaRPr lang="en-GB" sz="1000" b="1" dirty="0">
              <a:solidFill>
                <a:srgbClr val="FFFFFF"/>
              </a:solidFill>
            </a:endParaRPr>
          </a:p>
        </p:txBody>
      </p:sp>
      <p:sp>
        <p:nvSpPr>
          <p:cNvPr id="17" name="TextBox 16"/>
          <p:cNvSpPr txBox="1"/>
          <p:nvPr/>
        </p:nvSpPr>
        <p:spPr>
          <a:xfrm>
            <a:off x="513321" y="265609"/>
            <a:ext cx="8379159" cy="646331"/>
          </a:xfrm>
          <a:prstGeom prst="rect">
            <a:avLst/>
          </a:prstGeom>
          <a:noFill/>
        </p:spPr>
        <p:txBody>
          <a:bodyPr wrap="square" rtlCol="0">
            <a:spAutoFit/>
          </a:bodyPr>
          <a:lstStyle/>
          <a:p>
            <a:r>
              <a:rPr lang="en-GB" sz="3600" dirty="0" smtClean="0">
                <a:solidFill>
                  <a:srgbClr val="C00000"/>
                </a:solidFill>
                <a:latin typeface="Bahnschrift Light" panose="020B0502040204020203" pitchFamily="34" charset="0"/>
                <a:ea typeface="ＭＳ Ｐゴシック"/>
              </a:rPr>
              <a:t>Planning Appeals </a:t>
            </a:r>
            <a:r>
              <a:rPr lang="en-GB" sz="3600" dirty="0" smtClean="0">
                <a:solidFill>
                  <a:srgbClr val="C00000"/>
                </a:solidFill>
                <a:latin typeface="Bahnschrift Light" panose="020B0502040204020203" pitchFamily="34" charset="0"/>
                <a:ea typeface="ＭＳ Ｐゴシック"/>
              </a:rPr>
              <a:t>2010-2020</a:t>
            </a:r>
            <a:endParaRPr lang="en-GB" sz="3600" dirty="0">
              <a:solidFill>
                <a:srgbClr val="C00000"/>
              </a:solidFill>
              <a:latin typeface="Bahnschrift Light" panose="020B0502040204020203" pitchFamily="34" charset="0"/>
              <a:ea typeface="ＭＳ Ｐゴシック"/>
            </a:endParaRPr>
          </a:p>
        </p:txBody>
      </p:sp>
    </p:spTree>
    <p:extLst>
      <p:ext uri="{BB962C8B-B14F-4D97-AF65-F5344CB8AC3E}">
        <p14:creationId xmlns:p14="http://schemas.microsoft.com/office/powerpoint/2010/main" val="1367948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What difference the climate emergency?</a:t>
            </a:r>
            <a:endParaRPr lang="en-GB" sz="3200" dirty="0"/>
          </a:p>
        </p:txBody>
      </p:sp>
      <p:sp>
        <p:nvSpPr>
          <p:cNvPr id="3" name="Content Placeholder 2"/>
          <p:cNvSpPr>
            <a:spLocks noGrp="1"/>
          </p:cNvSpPr>
          <p:nvPr>
            <p:ph idx="1"/>
          </p:nvPr>
        </p:nvSpPr>
        <p:spPr/>
        <p:txBody>
          <a:bodyPr/>
          <a:lstStyle/>
          <a:p>
            <a:r>
              <a:rPr lang="en-GB" sz="1600" i="1" dirty="0" smtClean="0"/>
              <a:t>“It </a:t>
            </a:r>
            <a:r>
              <a:rPr lang="en-GB" sz="1600" i="1" dirty="0"/>
              <a:t>may be that the extent and urgency of the climate change problem will lead the Government to alter the planning balance in order to place greater weight on the benefits as against any adverse impacts. If there is to be a “transformative change”, as suggested by the appellant, this should be based on explicit government policy. As things stand at the present time, that policy in respect of the planning issues raised by onshore wind farms is still based on National Planning Framework 3 and Scottish Planning </a:t>
            </a:r>
            <a:r>
              <a:rPr lang="en-GB" sz="1600" i="1" dirty="0" smtClean="0"/>
              <a:t>Policy” </a:t>
            </a:r>
            <a:r>
              <a:rPr lang="en-GB" sz="1400" dirty="0" smtClean="0"/>
              <a:t>Planning Appeal decision notice dated 6</a:t>
            </a:r>
            <a:r>
              <a:rPr lang="en-GB" sz="1400" baseline="30000" dirty="0" smtClean="0"/>
              <a:t>th</a:t>
            </a:r>
            <a:r>
              <a:rPr lang="en-GB" sz="1400" dirty="0" smtClean="0"/>
              <a:t> February 2020</a:t>
            </a:r>
          </a:p>
          <a:p>
            <a:r>
              <a:rPr lang="en-GB" sz="1600" dirty="0" smtClean="0"/>
              <a:t>Decision: appeal refused</a:t>
            </a:r>
          </a:p>
          <a:p>
            <a:endParaRPr lang="en-GB" sz="1600" i="1" dirty="0"/>
          </a:p>
          <a:p>
            <a:r>
              <a:rPr lang="en-GB" sz="1600" i="1" dirty="0" smtClean="0"/>
              <a:t>“I </a:t>
            </a:r>
            <a:r>
              <a:rPr lang="en-GB" sz="1600" i="1" dirty="0"/>
              <a:t>agree with the appellant that all of this </a:t>
            </a:r>
            <a:r>
              <a:rPr lang="en-GB" sz="1600" i="1" dirty="0" smtClean="0"/>
              <a:t>(</a:t>
            </a:r>
            <a:r>
              <a:rPr lang="en-GB" sz="1200" dirty="0" smtClean="0"/>
              <a:t>i.e. 2017 Scottish Energy Strategy, Onshore Wind Policy Statement, </a:t>
            </a:r>
            <a:r>
              <a:rPr lang="en-GB" sz="1200" dirty="0"/>
              <a:t>Climate Change (Emissions Reduction Targets) (Scotland) Act </a:t>
            </a:r>
            <a:r>
              <a:rPr lang="en-GB" sz="1200" dirty="0" smtClean="0"/>
              <a:t>2019, declaration of a climate emergency</a:t>
            </a:r>
            <a:r>
              <a:rPr lang="en-GB" sz="1600" i="1" dirty="0" smtClean="0"/>
              <a:t>) </a:t>
            </a:r>
            <a:r>
              <a:rPr lang="en-GB" sz="1600" i="1" dirty="0"/>
              <a:t>demonstrates that the need to respond to climate change, the urgency and scale of that challenge, and the contribution of wind and other renewable energy in doing so, are all considerably heightened in importance. I agree that, as a material consideration, this increases the value I should attach to the renewable energy benefits of the proposed </a:t>
            </a:r>
            <a:r>
              <a:rPr lang="en-GB" sz="1600" i="1" dirty="0" smtClean="0"/>
              <a:t>development”</a:t>
            </a:r>
            <a:r>
              <a:rPr lang="en-GB" sz="1600" dirty="0"/>
              <a:t> </a:t>
            </a:r>
            <a:r>
              <a:rPr lang="en-GB" sz="1400" dirty="0"/>
              <a:t>Planning Appeal decision </a:t>
            </a:r>
            <a:r>
              <a:rPr lang="en-GB" sz="1400" dirty="0" smtClean="0"/>
              <a:t>notice dated 16</a:t>
            </a:r>
            <a:r>
              <a:rPr lang="en-GB" sz="1400" baseline="30000" dirty="0" smtClean="0"/>
              <a:t>th</a:t>
            </a:r>
            <a:r>
              <a:rPr lang="en-GB" sz="1400" dirty="0" smtClean="0"/>
              <a:t> April 2020</a:t>
            </a:r>
            <a:endParaRPr lang="en-GB" sz="1400" i="1" dirty="0" smtClean="0"/>
          </a:p>
          <a:p>
            <a:r>
              <a:rPr lang="en-GB" sz="1600" dirty="0" smtClean="0"/>
              <a:t>Decision: appeal refused</a:t>
            </a:r>
          </a:p>
          <a:p>
            <a:endParaRPr lang="en-GB" sz="1600" dirty="0"/>
          </a:p>
        </p:txBody>
      </p:sp>
    </p:spTree>
    <p:extLst>
      <p:ext uri="{BB962C8B-B14F-4D97-AF65-F5344CB8AC3E}">
        <p14:creationId xmlns:p14="http://schemas.microsoft.com/office/powerpoint/2010/main" val="1246928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latin typeface="Bahnschrift Light" panose="020B0502040204020203" pitchFamily="34" charset="0"/>
              </a:rPr>
              <a:t>Distribution </a:t>
            </a:r>
            <a:r>
              <a:rPr lang="en-GB" sz="2800" b="1" dirty="0" smtClean="0">
                <a:latin typeface="Bahnschrift Light" panose="020B0502040204020203" pitchFamily="34" charset="0"/>
              </a:rPr>
              <a:t>and size </a:t>
            </a:r>
            <a:r>
              <a:rPr lang="en-GB" sz="2800" b="1" dirty="0" smtClean="0">
                <a:latin typeface="Bahnschrift Light" panose="020B0502040204020203" pitchFamily="34" charset="0"/>
              </a:rPr>
              <a:t>of </a:t>
            </a:r>
            <a:r>
              <a:rPr lang="en-GB" sz="2800" b="1" dirty="0" smtClean="0">
                <a:latin typeface="Bahnschrift Light" panose="020B0502040204020203" pitchFamily="34" charset="0"/>
              </a:rPr>
              <a:t>projects in EIA scoping</a:t>
            </a:r>
            <a:endParaRPr lang="en-GB" sz="2800" b="1" dirty="0">
              <a:latin typeface="Bahnschrift Light" panose="020B0502040204020203" pitchFamily="34" charset="0"/>
            </a:endParaRPr>
          </a:p>
        </p:txBody>
      </p:sp>
      <p:pic>
        <p:nvPicPr>
          <p:cNvPr id="1328" name="Picture 30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270" y="1124742"/>
            <a:ext cx="5994837" cy="4948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Isosceles Triangle 5"/>
          <p:cNvSpPr/>
          <p:nvPr/>
        </p:nvSpPr>
        <p:spPr>
          <a:xfrm>
            <a:off x="5941540" y="3046022"/>
            <a:ext cx="430660" cy="405916"/>
          </a:xfrm>
          <a:prstGeom prst="triangle">
            <a:avLst/>
          </a:prstGeom>
          <a:solidFill>
            <a:srgbClr val="FF000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endParaRPr lang="en-GB" sz="1000" dirty="0">
              <a:effectLst/>
              <a:latin typeface="Arial"/>
              <a:ea typeface="Calibri"/>
            </a:endParaRPr>
          </a:p>
        </p:txBody>
      </p:sp>
      <p:sp>
        <p:nvSpPr>
          <p:cNvPr id="8" name="Isosceles Triangle 7"/>
          <p:cNvSpPr/>
          <p:nvPr/>
        </p:nvSpPr>
        <p:spPr>
          <a:xfrm>
            <a:off x="5965695" y="3788432"/>
            <a:ext cx="430659" cy="432048"/>
          </a:xfrm>
          <a:prstGeom prst="triangle">
            <a:avLst/>
          </a:prstGeom>
          <a:solidFill>
            <a:srgbClr val="00B0F0"/>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endParaRPr lang="en-GB" sz="1000" dirty="0">
              <a:effectLst/>
              <a:latin typeface="Arial"/>
              <a:ea typeface="Calibri"/>
            </a:endParaRPr>
          </a:p>
        </p:txBody>
      </p:sp>
      <p:sp>
        <p:nvSpPr>
          <p:cNvPr id="10" name="TextBox 9"/>
          <p:cNvSpPr txBox="1"/>
          <p:nvPr/>
        </p:nvSpPr>
        <p:spPr>
          <a:xfrm>
            <a:off x="6516217" y="3248980"/>
            <a:ext cx="2627784" cy="307777"/>
          </a:xfrm>
          <a:prstGeom prst="rect">
            <a:avLst/>
          </a:prstGeom>
          <a:noFill/>
        </p:spPr>
        <p:txBody>
          <a:bodyPr wrap="square" rtlCol="0">
            <a:spAutoFit/>
          </a:bodyPr>
          <a:lstStyle/>
          <a:p>
            <a:r>
              <a:rPr lang="en-GB" sz="1400" dirty="0" smtClean="0"/>
              <a:t>    S36 </a:t>
            </a:r>
            <a:r>
              <a:rPr lang="en-GB" sz="1400" dirty="0" smtClean="0"/>
              <a:t>consents (43</a:t>
            </a:r>
            <a:r>
              <a:rPr lang="en-GB" sz="1400" dirty="0" smtClean="0"/>
              <a:t>)  &gt;50MW</a:t>
            </a:r>
            <a:endParaRPr lang="en-GB" sz="1400" dirty="0"/>
          </a:p>
        </p:txBody>
      </p:sp>
      <p:sp>
        <p:nvSpPr>
          <p:cNvPr id="11" name="TextBox 10"/>
          <p:cNvSpPr txBox="1"/>
          <p:nvPr/>
        </p:nvSpPr>
        <p:spPr>
          <a:xfrm>
            <a:off x="6372200" y="3912703"/>
            <a:ext cx="2880319" cy="307777"/>
          </a:xfrm>
          <a:prstGeom prst="rect">
            <a:avLst/>
          </a:prstGeom>
          <a:noFill/>
        </p:spPr>
        <p:txBody>
          <a:bodyPr wrap="square" rtlCol="0">
            <a:spAutoFit/>
          </a:bodyPr>
          <a:lstStyle/>
          <a:p>
            <a:r>
              <a:rPr lang="en-GB" sz="1400" dirty="0" smtClean="0"/>
              <a:t>Planning applications (8</a:t>
            </a:r>
            <a:r>
              <a:rPr lang="en-GB" sz="1400" dirty="0" smtClean="0"/>
              <a:t>) &lt;50MW</a:t>
            </a:r>
            <a:endParaRPr lang="en-GB" sz="1400" dirty="0"/>
          </a:p>
        </p:txBody>
      </p:sp>
    </p:spTree>
    <p:extLst>
      <p:ext uri="{BB962C8B-B14F-4D97-AF65-F5344CB8AC3E}">
        <p14:creationId xmlns:p14="http://schemas.microsoft.com/office/powerpoint/2010/main" val="414972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05800" cy="914400"/>
          </a:xfrm>
        </p:spPr>
        <p:txBody>
          <a:bodyPr/>
          <a:lstStyle/>
          <a:p>
            <a:r>
              <a:rPr lang="en-ZA" sz="2800" b="1" dirty="0" smtClean="0">
                <a:latin typeface="Bahnschrift Light" panose="020B0502040204020203" pitchFamily="34" charset="0"/>
              </a:rPr>
              <a:t>Tip heights </a:t>
            </a:r>
            <a:r>
              <a:rPr lang="en-ZA" sz="2800" b="1" dirty="0">
                <a:latin typeface="Bahnschrift Light" panose="020B0502040204020203" pitchFamily="34" charset="0"/>
              </a:rPr>
              <a:t>- </a:t>
            </a:r>
            <a:r>
              <a:rPr lang="en-ZA" sz="2800" b="1" dirty="0" smtClean="0">
                <a:latin typeface="Bahnschrift Light" panose="020B0502040204020203" pitchFamily="34" charset="0"/>
              </a:rPr>
              <a:t>s.36 </a:t>
            </a:r>
            <a:r>
              <a:rPr lang="en-ZA" sz="2800" b="1" dirty="0">
                <a:latin typeface="Bahnschrift Light" panose="020B0502040204020203" pitchFamily="34" charset="0"/>
              </a:rPr>
              <a:t>Applications – </a:t>
            </a:r>
            <a:r>
              <a:rPr lang="en-ZA" sz="2800" b="1" dirty="0" smtClean="0">
                <a:latin typeface="Bahnschrift Light" panose="020B0502040204020203" pitchFamily="34" charset="0"/>
              </a:rPr>
              <a:t>submitted  2019</a:t>
            </a:r>
            <a:endParaRPr lang="en-GB" sz="2800" b="1" dirty="0">
              <a:latin typeface="Bahnschrift Light" panose="020B0502040204020203"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47897110"/>
              </p:ext>
            </p:extLst>
          </p:nvPr>
        </p:nvGraphicFramePr>
        <p:xfrm>
          <a:off x="179512" y="1268760"/>
          <a:ext cx="8712968" cy="5004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1740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305800" cy="914400"/>
          </a:xfrm>
        </p:spPr>
        <p:txBody>
          <a:bodyPr/>
          <a:lstStyle/>
          <a:p>
            <a:r>
              <a:rPr lang="en-ZA" sz="2800" b="1" dirty="0" smtClean="0">
                <a:latin typeface="Bahnschrift Light" panose="020B0502040204020203" pitchFamily="34" charset="0"/>
              </a:rPr>
              <a:t>Tip heights </a:t>
            </a:r>
            <a:r>
              <a:rPr lang="en-ZA" sz="2800" b="1" dirty="0">
                <a:latin typeface="Bahnschrift Light" panose="020B0502040204020203" pitchFamily="34" charset="0"/>
              </a:rPr>
              <a:t>- </a:t>
            </a:r>
            <a:r>
              <a:rPr lang="en-ZA" sz="2800" b="1" dirty="0" smtClean="0">
                <a:latin typeface="Bahnschrift Light" panose="020B0502040204020203" pitchFamily="34" charset="0"/>
              </a:rPr>
              <a:t>s.36 </a:t>
            </a:r>
            <a:r>
              <a:rPr lang="en-ZA" sz="2800" b="1" dirty="0">
                <a:latin typeface="Bahnschrift Light" panose="020B0502040204020203" pitchFamily="34" charset="0"/>
              </a:rPr>
              <a:t>Applications – submitted </a:t>
            </a:r>
            <a:r>
              <a:rPr lang="en-ZA" sz="2800" b="1" dirty="0" smtClean="0">
                <a:latin typeface="Bahnschrift Light" panose="020B0502040204020203" pitchFamily="34" charset="0"/>
              </a:rPr>
              <a:t> </a:t>
            </a:r>
            <a:r>
              <a:rPr lang="en-ZA" sz="2800" b="1" dirty="0" smtClean="0">
                <a:latin typeface="Bahnschrift Light" panose="020B0502040204020203" pitchFamily="34" charset="0"/>
              </a:rPr>
              <a:t>2020</a:t>
            </a:r>
            <a:endParaRPr lang="en-GB" sz="2800" b="1" dirty="0">
              <a:latin typeface="Bahnschrift Light" panose="020B0502040204020203"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30915432"/>
              </p:ext>
            </p:extLst>
          </p:nvPr>
        </p:nvGraphicFramePr>
        <p:xfrm>
          <a:off x="179512" y="1268760"/>
          <a:ext cx="8712968" cy="5004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4267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612304"/>
          </a:xfrm>
        </p:spPr>
        <p:txBody>
          <a:bodyPr/>
          <a:lstStyle/>
          <a:p>
            <a:r>
              <a:rPr lang="en-GB" sz="2800" b="1" dirty="0">
                <a:latin typeface="Bahnschrift Light" panose="020B0502040204020203" pitchFamily="34" charset="0"/>
              </a:rPr>
              <a:t>Wind Farm S.36 Consent Decisions: 2016-2020</a:t>
            </a:r>
          </a:p>
        </p:txBody>
      </p:sp>
      <p:graphicFrame>
        <p:nvGraphicFramePr>
          <p:cNvPr id="6" name="Table 5"/>
          <p:cNvGraphicFramePr>
            <a:graphicFrameLocks noGrp="1"/>
          </p:cNvGraphicFramePr>
          <p:nvPr>
            <p:extLst>
              <p:ext uri="{D42A27DB-BD31-4B8C-83A1-F6EECF244321}">
                <p14:modId xmlns:p14="http://schemas.microsoft.com/office/powerpoint/2010/main" val="1778458470"/>
              </p:ext>
            </p:extLst>
          </p:nvPr>
        </p:nvGraphicFramePr>
        <p:xfrm>
          <a:off x="323528" y="899655"/>
          <a:ext cx="3024336" cy="4141590"/>
        </p:xfrm>
        <a:graphic>
          <a:graphicData uri="http://schemas.openxmlformats.org/drawingml/2006/table">
            <a:tbl>
              <a:tblPr firstRow="1" bandRow="1">
                <a:tableStyleId>{BC89EF96-8CEA-46FF-86C4-4CE0E7609802}</a:tableStyleId>
              </a:tblPr>
              <a:tblGrid>
                <a:gridCol w="1008112">
                  <a:extLst>
                    <a:ext uri="{9D8B030D-6E8A-4147-A177-3AD203B41FA5}">
                      <a16:colId xmlns:a16="http://schemas.microsoft.com/office/drawing/2014/main" xmlns="" val="20000"/>
                    </a:ext>
                  </a:extLst>
                </a:gridCol>
                <a:gridCol w="1008112"/>
                <a:gridCol w="1008112"/>
              </a:tblGrid>
              <a:tr h="117532">
                <a:tc>
                  <a:txBody>
                    <a:bodyPr/>
                    <a:lstStyle/>
                    <a:p>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a:latin typeface="Bahnschrift Light" panose="020B0502040204020203" pitchFamily="34" charset="0"/>
                        </a:rPr>
                        <a:t>No. of</a:t>
                      </a:r>
                      <a:r>
                        <a:rPr lang="en-GB" sz="1100" baseline="0" dirty="0">
                          <a:latin typeface="Bahnschrift Light" panose="020B0502040204020203" pitchFamily="34" charset="0"/>
                        </a:rPr>
                        <a:t> </a:t>
                      </a:r>
                      <a:r>
                        <a:rPr lang="en-GB" sz="1100" dirty="0">
                          <a:latin typeface="Bahnschrift Light" panose="020B0502040204020203" pitchFamily="34" charset="0"/>
                        </a:rPr>
                        <a:t>Decisions</a:t>
                      </a:r>
                    </a:p>
                  </a:txBody>
                  <a:tcPr>
                    <a:solidFill>
                      <a:schemeClr val="bg1">
                        <a:alpha val="0"/>
                      </a:schemeClr>
                    </a:solidFill>
                  </a:tcPr>
                </a:tc>
                <a:tc>
                  <a:txBody>
                    <a:bodyPr/>
                    <a:lstStyle/>
                    <a:p>
                      <a:pPr algn="ctr"/>
                      <a:r>
                        <a:rPr lang="en-GB" sz="1100" dirty="0">
                          <a:latin typeface="Bahnschrift Light" panose="020B0502040204020203" pitchFamily="34" charset="0"/>
                        </a:rPr>
                        <a:t>Percentage %</a:t>
                      </a:r>
                    </a:p>
                  </a:txBody>
                  <a:tcPr>
                    <a:solidFill>
                      <a:schemeClr val="bg1">
                        <a:alpha val="0"/>
                      </a:schemeClr>
                    </a:solidFill>
                  </a:tcPr>
                </a:tc>
                <a:extLst>
                  <a:ext uri="{0D108BD9-81ED-4DB2-BD59-A6C34878D82A}">
                    <a16:rowId xmlns:a16="http://schemas.microsoft.com/office/drawing/2014/main" xmlns="" val="10000"/>
                  </a:ext>
                </a:extLst>
              </a:tr>
              <a:tr h="330415">
                <a:tc>
                  <a:txBody>
                    <a:bodyPr/>
                    <a:lstStyle/>
                    <a:p>
                      <a:r>
                        <a:rPr lang="en-GB" sz="1100" b="1" dirty="0">
                          <a:latin typeface="Bahnschrift Light" panose="020B0502040204020203" pitchFamily="34" charset="0"/>
                        </a:rPr>
                        <a:t>Total granted</a:t>
                      </a:r>
                    </a:p>
                  </a:txBody>
                  <a:tcPr>
                    <a:solidFill>
                      <a:srgbClr val="00B050"/>
                    </a:solidFill>
                  </a:tcPr>
                </a:tc>
                <a:tc>
                  <a:txBody>
                    <a:bodyPr/>
                    <a:lstStyle/>
                    <a:p>
                      <a:pPr algn="ctr"/>
                      <a:r>
                        <a:rPr lang="en-GB" sz="1100" dirty="0" smtClean="0">
                          <a:latin typeface="Bahnschrift Light" panose="020B0502040204020203" pitchFamily="34" charset="0"/>
                        </a:rPr>
                        <a:t>28/41</a:t>
                      </a:r>
                    </a:p>
                    <a:p>
                      <a:pPr algn="ctr"/>
                      <a:endParaRPr lang="en-GB" sz="1100" dirty="0">
                        <a:latin typeface="Bahnschrift Light" panose="020B0502040204020203" pitchFamily="34" charset="0"/>
                      </a:endParaRPr>
                    </a:p>
                  </a:txBody>
                  <a:tcPr>
                    <a:solidFill>
                      <a:srgbClr val="00B050"/>
                    </a:solidFill>
                  </a:tcPr>
                </a:tc>
                <a:tc>
                  <a:txBody>
                    <a:bodyPr/>
                    <a:lstStyle/>
                    <a:p>
                      <a:pPr algn="ctr"/>
                      <a:r>
                        <a:rPr lang="en-GB" sz="1100" b="1" dirty="0" smtClean="0">
                          <a:latin typeface="Bahnschrift Light" panose="020B0502040204020203" pitchFamily="34" charset="0"/>
                        </a:rPr>
                        <a:t>68%</a:t>
                      </a:r>
                      <a:endParaRPr lang="en-GB" sz="1100" b="1" dirty="0">
                        <a:latin typeface="Bahnschrift Light" panose="020B0502040204020203" pitchFamily="34" charset="0"/>
                      </a:endParaRPr>
                    </a:p>
                  </a:txBody>
                  <a:tcPr>
                    <a:solidFill>
                      <a:srgbClr val="00B050"/>
                    </a:solidFill>
                  </a:tcPr>
                </a:tc>
                <a:extLst>
                  <a:ext uri="{0D108BD9-81ED-4DB2-BD59-A6C34878D82A}">
                    <a16:rowId xmlns:a16="http://schemas.microsoft.com/office/drawing/2014/main" xmlns="" val="10001"/>
                  </a:ext>
                </a:extLst>
              </a:tr>
              <a:tr h="330415">
                <a:tc>
                  <a:txBody>
                    <a:bodyPr/>
                    <a:lstStyle/>
                    <a:p>
                      <a:r>
                        <a:rPr lang="en-GB" sz="1100" dirty="0">
                          <a:latin typeface="Bahnschrift Light" panose="020B0502040204020203" pitchFamily="34" charset="0"/>
                        </a:rPr>
                        <a:t>Granted with</a:t>
                      </a:r>
                      <a:r>
                        <a:rPr lang="en-GB" sz="1100" baseline="0" dirty="0">
                          <a:latin typeface="Bahnschrift Light" panose="020B0502040204020203" pitchFamily="34" charset="0"/>
                        </a:rPr>
                        <a:t> PLI</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14/28</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50%</a:t>
                      </a:r>
                      <a:endParaRPr lang="en-GB" sz="1100" dirty="0">
                        <a:latin typeface="Bahnschrift Light" panose="020B0502040204020203" pitchFamily="34" charset="0"/>
                      </a:endParaRPr>
                    </a:p>
                  </a:txBody>
                  <a:tcPr>
                    <a:solidFill>
                      <a:schemeClr val="bg1">
                        <a:alpha val="0"/>
                      </a:schemeClr>
                    </a:solidFill>
                  </a:tcPr>
                </a:tc>
                <a:extLst>
                  <a:ext uri="{0D108BD9-81ED-4DB2-BD59-A6C34878D82A}">
                    <a16:rowId xmlns:a16="http://schemas.microsoft.com/office/drawing/2014/main" xmlns="" val="10002"/>
                  </a:ext>
                </a:extLst>
              </a:tr>
              <a:tr h="460220">
                <a:tc>
                  <a:txBody>
                    <a:bodyPr/>
                    <a:lstStyle/>
                    <a:p>
                      <a:r>
                        <a:rPr lang="en-GB" sz="1100" dirty="0">
                          <a:latin typeface="Bahnschrift Light" panose="020B0502040204020203" pitchFamily="34" charset="0"/>
                        </a:rPr>
                        <a:t>Granted without</a:t>
                      </a:r>
                      <a:r>
                        <a:rPr lang="en-GB" sz="1100" baseline="0" dirty="0">
                          <a:latin typeface="Bahnschrift Light" panose="020B0502040204020203" pitchFamily="34" charset="0"/>
                        </a:rPr>
                        <a:t> PLI</a:t>
                      </a:r>
                      <a:endParaRPr lang="en-GB" sz="1100" dirty="0">
                        <a:latin typeface="Bahnschrift Light" panose="020B0502040204020203" pitchFamily="34" charset="0"/>
                      </a:endParaRPr>
                    </a:p>
                  </a:txBody>
                  <a:tcPr>
                    <a:solidFill>
                      <a:schemeClr val="accent5"/>
                    </a:solidFill>
                  </a:tcPr>
                </a:tc>
                <a:tc>
                  <a:txBody>
                    <a:bodyPr/>
                    <a:lstStyle/>
                    <a:p>
                      <a:pPr algn="ctr"/>
                      <a:r>
                        <a:rPr lang="en-GB" sz="1100" dirty="0" smtClean="0">
                          <a:latin typeface="Bahnschrift Light" panose="020B0502040204020203" pitchFamily="34" charset="0"/>
                        </a:rPr>
                        <a:t>14/28</a:t>
                      </a:r>
                      <a:endParaRPr lang="en-GB" sz="1100" dirty="0">
                        <a:latin typeface="Bahnschrift Light" panose="020B0502040204020203" pitchFamily="34" charset="0"/>
                      </a:endParaRPr>
                    </a:p>
                  </a:txBody>
                  <a:tcPr>
                    <a:solidFill>
                      <a:schemeClr val="accent5"/>
                    </a:solidFill>
                  </a:tcPr>
                </a:tc>
                <a:tc>
                  <a:txBody>
                    <a:bodyPr/>
                    <a:lstStyle/>
                    <a:p>
                      <a:pPr algn="ctr"/>
                      <a:r>
                        <a:rPr lang="en-GB" sz="1100" dirty="0" smtClean="0">
                          <a:latin typeface="Bahnschrift Light" panose="020B0502040204020203" pitchFamily="34" charset="0"/>
                        </a:rPr>
                        <a:t>50%</a:t>
                      </a:r>
                      <a:endParaRPr lang="en-GB" sz="1100" dirty="0">
                        <a:latin typeface="Bahnschrift Light" panose="020B0502040204020203" pitchFamily="34" charset="0"/>
                      </a:endParaRPr>
                    </a:p>
                  </a:txBody>
                  <a:tcPr>
                    <a:solidFill>
                      <a:schemeClr val="accent5"/>
                    </a:solidFill>
                  </a:tcPr>
                </a:tc>
                <a:extLst>
                  <a:ext uri="{0D108BD9-81ED-4DB2-BD59-A6C34878D82A}">
                    <a16:rowId xmlns:a16="http://schemas.microsoft.com/office/drawing/2014/main" xmlns="" val="10003"/>
                  </a:ext>
                </a:extLst>
              </a:tr>
              <a:tr h="330415">
                <a:tc>
                  <a:txBody>
                    <a:bodyPr/>
                    <a:lstStyle/>
                    <a:p>
                      <a:r>
                        <a:rPr lang="en-GB" sz="1100" b="1" dirty="0">
                          <a:latin typeface="Bahnschrift Light" panose="020B0502040204020203" pitchFamily="34" charset="0"/>
                        </a:rPr>
                        <a:t>Total refused</a:t>
                      </a:r>
                    </a:p>
                  </a:txBody>
                  <a:tcPr>
                    <a:solidFill>
                      <a:srgbClr val="FF0000"/>
                    </a:solidFill>
                  </a:tcPr>
                </a:tc>
                <a:tc>
                  <a:txBody>
                    <a:bodyPr/>
                    <a:lstStyle/>
                    <a:p>
                      <a:pPr algn="ctr"/>
                      <a:r>
                        <a:rPr lang="en-GB" sz="1100" dirty="0" smtClean="0">
                          <a:latin typeface="Bahnschrift Light" panose="020B0502040204020203" pitchFamily="34" charset="0"/>
                        </a:rPr>
                        <a:t>13/41</a:t>
                      </a:r>
                      <a:endParaRPr lang="en-GB" sz="1100" dirty="0">
                        <a:latin typeface="Bahnschrift Light" panose="020B0502040204020203" pitchFamily="34" charset="0"/>
                      </a:endParaRPr>
                    </a:p>
                  </a:txBody>
                  <a:tcPr>
                    <a:solidFill>
                      <a:srgbClr val="FF0000"/>
                    </a:solidFill>
                  </a:tcPr>
                </a:tc>
                <a:tc>
                  <a:txBody>
                    <a:bodyPr/>
                    <a:lstStyle/>
                    <a:p>
                      <a:pPr algn="ctr"/>
                      <a:r>
                        <a:rPr lang="en-GB" sz="1100" dirty="0" smtClean="0">
                          <a:latin typeface="Bahnschrift Light" panose="020B0502040204020203" pitchFamily="34" charset="0"/>
                        </a:rPr>
                        <a:t>32%</a:t>
                      </a:r>
                      <a:endParaRPr lang="en-GB" sz="1100" dirty="0">
                        <a:latin typeface="Bahnschrift Light" panose="020B0502040204020203" pitchFamily="34" charset="0"/>
                      </a:endParaRPr>
                    </a:p>
                  </a:txBody>
                  <a:tcPr>
                    <a:solidFill>
                      <a:srgbClr val="FF0000"/>
                    </a:solidFill>
                  </a:tcPr>
                </a:tc>
                <a:extLst>
                  <a:ext uri="{0D108BD9-81ED-4DB2-BD59-A6C34878D82A}">
                    <a16:rowId xmlns:a16="http://schemas.microsoft.com/office/drawing/2014/main" xmlns="" val="10004"/>
                  </a:ext>
                </a:extLst>
              </a:tr>
              <a:tr h="330415">
                <a:tc>
                  <a:txBody>
                    <a:bodyPr/>
                    <a:lstStyle/>
                    <a:p>
                      <a:r>
                        <a:rPr lang="en-GB" sz="1100" dirty="0">
                          <a:latin typeface="Bahnschrift Light" panose="020B0502040204020203" pitchFamily="34" charset="0"/>
                        </a:rPr>
                        <a:t>Refused</a:t>
                      </a:r>
                      <a:r>
                        <a:rPr lang="en-GB" sz="1100" baseline="0" dirty="0">
                          <a:latin typeface="Bahnschrift Light" panose="020B0502040204020203" pitchFamily="34" charset="0"/>
                        </a:rPr>
                        <a:t> with PLI</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13/13</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100%</a:t>
                      </a:r>
                      <a:endParaRPr lang="en-GB" sz="1100" dirty="0">
                        <a:latin typeface="Bahnschrift Light" panose="020B0502040204020203" pitchFamily="34" charset="0"/>
                      </a:endParaRPr>
                    </a:p>
                  </a:txBody>
                  <a:tcPr>
                    <a:solidFill>
                      <a:schemeClr val="bg1">
                        <a:alpha val="0"/>
                      </a:schemeClr>
                    </a:solidFill>
                  </a:tcPr>
                </a:tc>
                <a:extLst>
                  <a:ext uri="{0D108BD9-81ED-4DB2-BD59-A6C34878D82A}">
                    <a16:rowId xmlns:a16="http://schemas.microsoft.com/office/drawing/2014/main" xmlns="" val="10005"/>
                  </a:ext>
                </a:extLst>
              </a:tr>
              <a:tr h="5900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a:latin typeface="Bahnschrift Light" panose="020B0502040204020203" pitchFamily="34" charset="0"/>
                        </a:rPr>
                        <a:t>Refused without PLI</a:t>
                      </a:r>
                    </a:p>
                    <a:p>
                      <a:endParaRPr lang="en-GB" sz="1100" dirty="0">
                        <a:latin typeface="Bahnschrift Light" panose="020B0502040204020203" pitchFamily="34" charset="0"/>
                      </a:endParaRPr>
                    </a:p>
                  </a:txBody>
                  <a:tcPr>
                    <a:solidFill>
                      <a:schemeClr val="accent5"/>
                    </a:solidFill>
                  </a:tcPr>
                </a:tc>
                <a:tc>
                  <a:txBody>
                    <a:bodyPr/>
                    <a:lstStyle/>
                    <a:p>
                      <a:pPr algn="ctr"/>
                      <a:r>
                        <a:rPr lang="en-GB" sz="1100" dirty="0" smtClean="0">
                          <a:latin typeface="Bahnschrift Light" panose="020B0502040204020203" pitchFamily="34" charset="0"/>
                        </a:rPr>
                        <a:t>0/13</a:t>
                      </a:r>
                      <a:endParaRPr lang="en-GB" sz="1100" dirty="0">
                        <a:latin typeface="Bahnschrift Light" panose="020B0502040204020203" pitchFamily="34" charset="0"/>
                      </a:endParaRPr>
                    </a:p>
                  </a:txBody>
                  <a:tcPr>
                    <a:solidFill>
                      <a:schemeClr val="accent5"/>
                    </a:solidFill>
                  </a:tcPr>
                </a:tc>
                <a:tc>
                  <a:txBody>
                    <a:bodyPr/>
                    <a:lstStyle/>
                    <a:p>
                      <a:pPr algn="ctr"/>
                      <a:r>
                        <a:rPr lang="en-GB" sz="1100" dirty="0" smtClean="0">
                          <a:latin typeface="Bahnschrift Light" panose="020B0502040204020203" pitchFamily="34" charset="0"/>
                        </a:rPr>
                        <a:t>0%</a:t>
                      </a:r>
                      <a:endParaRPr lang="en-GB" sz="1100" dirty="0">
                        <a:latin typeface="Bahnschrift Light" panose="020B0502040204020203" pitchFamily="34" charset="0"/>
                      </a:endParaRPr>
                    </a:p>
                  </a:txBody>
                  <a:tcPr>
                    <a:solidFill>
                      <a:schemeClr val="accent5"/>
                    </a:solidFill>
                  </a:tcPr>
                </a:tc>
                <a:extLst>
                  <a:ext uri="{0D108BD9-81ED-4DB2-BD59-A6C34878D82A}">
                    <a16:rowId xmlns:a16="http://schemas.microsoft.com/office/drawing/2014/main" xmlns="" val="10006"/>
                  </a:ext>
                </a:extLst>
              </a:tr>
              <a:tr h="200609">
                <a:tc gridSpan="3">
                  <a:txBody>
                    <a:bodyPr/>
                    <a:lstStyle/>
                    <a:p>
                      <a:endParaRPr lang="en-GB" sz="1100" dirty="0">
                        <a:latin typeface="Bahnschrift Light" panose="020B0502040204020203" pitchFamily="34" charset="0"/>
                      </a:endParaRPr>
                    </a:p>
                  </a:txBody>
                  <a:tcPr>
                    <a:solidFill>
                      <a:schemeClr val="bg1">
                        <a:alpha val="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10007"/>
                  </a:ext>
                </a:extLst>
              </a:tr>
              <a:tr h="330415">
                <a:tc>
                  <a:txBody>
                    <a:bodyPr/>
                    <a:lstStyle/>
                    <a:p>
                      <a:r>
                        <a:rPr lang="en-GB" sz="1100" dirty="0">
                          <a:latin typeface="Bahnschrift Light" panose="020B0502040204020203" pitchFamily="34" charset="0"/>
                        </a:rPr>
                        <a:t>Total with PLI</a:t>
                      </a:r>
                    </a:p>
                  </a:txBody>
                  <a:tcPr>
                    <a:solidFill>
                      <a:schemeClr val="bg1">
                        <a:alpha val="0"/>
                      </a:schemeClr>
                    </a:solidFill>
                  </a:tcPr>
                </a:tc>
                <a:tc>
                  <a:txBody>
                    <a:bodyPr/>
                    <a:lstStyle/>
                    <a:p>
                      <a:pPr algn="ctr"/>
                      <a:r>
                        <a:rPr lang="en-GB" sz="1100" dirty="0" smtClean="0">
                          <a:latin typeface="Bahnschrift Light" panose="020B0502040204020203" pitchFamily="34" charset="0"/>
                        </a:rPr>
                        <a:t>27/41</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66%</a:t>
                      </a:r>
                      <a:endParaRPr lang="en-GB" sz="1100" dirty="0">
                        <a:latin typeface="Bahnschrift Light" panose="020B0502040204020203" pitchFamily="34" charset="0"/>
                      </a:endParaRPr>
                    </a:p>
                  </a:txBody>
                  <a:tcPr>
                    <a:solidFill>
                      <a:schemeClr val="bg1">
                        <a:alpha val="0"/>
                      </a:schemeClr>
                    </a:solidFill>
                  </a:tcPr>
                </a:tc>
                <a:extLst>
                  <a:ext uri="{0D108BD9-81ED-4DB2-BD59-A6C34878D82A}">
                    <a16:rowId xmlns:a16="http://schemas.microsoft.com/office/drawing/2014/main" xmlns="" val="10008"/>
                  </a:ext>
                </a:extLst>
              </a:tr>
              <a:tr h="460220">
                <a:tc>
                  <a:txBody>
                    <a:bodyPr/>
                    <a:lstStyle/>
                    <a:p>
                      <a:r>
                        <a:rPr lang="en-GB" sz="1100" dirty="0">
                          <a:latin typeface="Bahnschrift Light" panose="020B0502040204020203" pitchFamily="34" charset="0"/>
                        </a:rPr>
                        <a:t>Total</a:t>
                      </a:r>
                      <a:r>
                        <a:rPr lang="en-GB" sz="1100" baseline="0" dirty="0">
                          <a:latin typeface="Bahnschrift Light" panose="020B0502040204020203" pitchFamily="34" charset="0"/>
                        </a:rPr>
                        <a:t> without PLI</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14/41</a:t>
                      </a:r>
                      <a:endParaRPr lang="en-GB" sz="1100" dirty="0">
                        <a:latin typeface="Bahnschrift Light" panose="020B0502040204020203" pitchFamily="34" charset="0"/>
                      </a:endParaRPr>
                    </a:p>
                  </a:txBody>
                  <a:tcPr>
                    <a:solidFill>
                      <a:schemeClr val="bg1">
                        <a:alpha val="0"/>
                      </a:schemeClr>
                    </a:solidFill>
                  </a:tcPr>
                </a:tc>
                <a:tc>
                  <a:txBody>
                    <a:bodyPr/>
                    <a:lstStyle/>
                    <a:p>
                      <a:pPr algn="ctr"/>
                      <a:r>
                        <a:rPr lang="en-GB" sz="1100" dirty="0" smtClean="0">
                          <a:latin typeface="Bahnschrift Light" panose="020B0502040204020203" pitchFamily="34" charset="0"/>
                        </a:rPr>
                        <a:t>34%</a:t>
                      </a:r>
                      <a:endParaRPr lang="en-GB" sz="1100" dirty="0">
                        <a:latin typeface="Bahnschrift Light" panose="020B0502040204020203" pitchFamily="34" charset="0"/>
                      </a:endParaRPr>
                    </a:p>
                  </a:txBody>
                  <a:tcPr>
                    <a:solidFill>
                      <a:schemeClr val="bg1">
                        <a:alpha val="0"/>
                      </a:schemeClr>
                    </a:solidFill>
                  </a:tcPr>
                </a:tc>
                <a:extLst>
                  <a:ext uri="{0D108BD9-81ED-4DB2-BD59-A6C34878D82A}">
                    <a16:rowId xmlns:a16="http://schemas.microsoft.com/office/drawing/2014/main" xmlns="" val="10009"/>
                  </a:ext>
                </a:extLst>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3642522083"/>
              </p:ext>
            </p:extLst>
          </p:nvPr>
        </p:nvGraphicFramePr>
        <p:xfrm>
          <a:off x="3635896" y="1268760"/>
          <a:ext cx="5085915"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bwMode="auto">
          <a:xfrm>
            <a:off x="323528" y="5696746"/>
            <a:ext cx="2952328" cy="827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A80C35"/>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80C35"/>
              </a:buClr>
              <a:buChar char="–"/>
              <a:defRPr sz="2400">
                <a:solidFill>
                  <a:schemeClr val="tx1"/>
                </a:solidFill>
                <a:latin typeface="+mn-lt"/>
                <a:ea typeface="+mn-ea"/>
              </a:defRPr>
            </a:lvl2pPr>
            <a:lvl3pPr marL="1143000" indent="-228600" algn="l" rtl="0" eaLnBrk="1" fontAlgn="base" hangingPunct="1">
              <a:spcBef>
                <a:spcPct val="20000"/>
              </a:spcBef>
              <a:spcAft>
                <a:spcPct val="0"/>
              </a:spcAft>
              <a:buClr>
                <a:srgbClr val="A80C35"/>
              </a:buClr>
              <a:buChar char="•"/>
              <a:defRPr sz="2400">
                <a:solidFill>
                  <a:schemeClr val="tx1"/>
                </a:solidFill>
                <a:latin typeface="+mn-lt"/>
                <a:ea typeface="+mn-ea"/>
              </a:defRPr>
            </a:lvl3pPr>
            <a:lvl4pPr marL="1600200" indent="-228600" algn="l" rtl="0" eaLnBrk="1" fontAlgn="base" hangingPunct="1">
              <a:spcBef>
                <a:spcPct val="20000"/>
              </a:spcBef>
              <a:spcAft>
                <a:spcPct val="0"/>
              </a:spcAft>
              <a:buClr>
                <a:srgbClr val="A80C35"/>
              </a:buClr>
              <a:buChar char="–"/>
              <a:defRPr sz="2400">
                <a:solidFill>
                  <a:schemeClr val="tx1"/>
                </a:solidFill>
                <a:latin typeface="+mn-lt"/>
                <a:ea typeface="+mn-ea"/>
              </a:defRPr>
            </a:lvl4pPr>
            <a:lvl5pPr marL="2057400" indent="-228600" algn="l" rtl="0" eaLnBrk="1" fontAlgn="base" hangingPunct="1">
              <a:spcBef>
                <a:spcPct val="20000"/>
              </a:spcBef>
              <a:spcAft>
                <a:spcPct val="0"/>
              </a:spcAft>
              <a:buClr>
                <a:srgbClr val="A80C35"/>
              </a:buClr>
              <a:buChar char="»"/>
              <a:defRPr sz="2400">
                <a:solidFill>
                  <a:schemeClr val="tx1"/>
                </a:solidFill>
                <a:latin typeface="+mn-lt"/>
                <a:ea typeface="+mn-ea"/>
              </a:defRPr>
            </a:lvl5pPr>
            <a:lvl6pPr marL="2514600" indent="-228600" algn="l" rtl="0" eaLnBrk="1" fontAlgn="base" hangingPunct="1">
              <a:spcBef>
                <a:spcPct val="20000"/>
              </a:spcBef>
              <a:spcAft>
                <a:spcPct val="0"/>
              </a:spcAft>
              <a:buClr>
                <a:srgbClr val="CD0845"/>
              </a:buClr>
              <a:buChar char="»"/>
              <a:defRPr sz="2400">
                <a:solidFill>
                  <a:schemeClr val="tx1"/>
                </a:solidFill>
                <a:latin typeface="+mn-lt"/>
                <a:ea typeface="+mn-ea"/>
              </a:defRPr>
            </a:lvl6pPr>
            <a:lvl7pPr marL="2971800" indent="-228600" algn="l" rtl="0" eaLnBrk="1" fontAlgn="base" hangingPunct="1">
              <a:spcBef>
                <a:spcPct val="20000"/>
              </a:spcBef>
              <a:spcAft>
                <a:spcPct val="0"/>
              </a:spcAft>
              <a:buClr>
                <a:srgbClr val="CD0845"/>
              </a:buClr>
              <a:buChar char="»"/>
              <a:defRPr sz="2400">
                <a:solidFill>
                  <a:schemeClr val="tx1"/>
                </a:solidFill>
                <a:latin typeface="+mn-lt"/>
                <a:ea typeface="+mn-ea"/>
              </a:defRPr>
            </a:lvl7pPr>
            <a:lvl8pPr marL="3429000" indent="-228600" algn="l" rtl="0" eaLnBrk="1" fontAlgn="base" hangingPunct="1">
              <a:spcBef>
                <a:spcPct val="20000"/>
              </a:spcBef>
              <a:spcAft>
                <a:spcPct val="0"/>
              </a:spcAft>
              <a:buClr>
                <a:srgbClr val="CD0845"/>
              </a:buClr>
              <a:buChar char="»"/>
              <a:defRPr sz="2400">
                <a:solidFill>
                  <a:schemeClr val="tx1"/>
                </a:solidFill>
                <a:latin typeface="+mn-lt"/>
                <a:ea typeface="+mn-ea"/>
              </a:defRPr>
            </a:lvl8pPr>
            <a:lvl9pPr marL="3886200" indent="-228600" algn="l" rtl="0" eaLnBrk="1" fontAlgn="base" hangingPunct="1">
              <a:spcBef>
                <a:spcPct val="20000"/>
              </a:spcBef>
              <a:spcAft>
                <a:spcPct val="0"/>
              </a:spcAft>
              <a:buClr>
                <a:srgbClr val="CD0845"/>
              </a:buClr>
              <a:buChar char="»"/>
              <a:defRPr sz="2400">
                <a:solidFill>
                  <a:schemeClr val="tx1"/>
                </a:solidFill>
                <a:latin typeface="+mn-lt"/>
                <a:ea typeface="+mn-ea"/>
              </a:defRPr>
            </a:lvl9pPr>
          </a:lstStyle>
          <a:p>
            <a:pPr marL="914400" lvl="2" indent="0">
              <a:buFontTx/>
              <a:buNone/>
            </a:pPr>
            <a:endParaRPr lang="en-GB" sz="800" kern="0" dirty="0" smtClean="0">
              <a:solidFill>
                <a:srgbClr val="000000"/>
              </a:solidFill>
              <a:latin typeface="Bahnschrift Light" panose="020B0502040204020203" pitchFamily="34" charset="0"/>
            </a:endParaRPr>
          </a:p>
          <a:p>
            <a:endParaRPr lang="en-GB" sz="800" kern="0"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1060209"/>
              </p:ext>
            </p:extLst>
          </p:nvPr>
        </p:nvGraphicFramePr>
        <p:xfrm>
          <a:off x="323528" y="5479711"/>
          <a:ext cx="5400600" cy="1189650"/>
        </p:xfrm>
        <a:graphic>
          <a:graphicData uri="http://schemas.openxmlformats.org/drawingml/2006/table">
            <a:tbl>
              <a:tblPr firstRow="1" bandRow="1">
                <a:tableStyleId>{5C22544A-7EE6-4342-B048-85BDC9FD1C3A}</a:tableStyleId>
              </a:tblPr>
              <a:tblGrid>
                <a:gridCol w="1800200"/>
                <a:gridCol w="1800200"/>
                <a:gridCol w="1800200"/>
              </a:tblGrid>
              <a:tr h="385845">
                <a:tc>
                  <a:txBody>
                    <a:bodyPr/>
                    <a:lstStyle/>
                    <a:p>
                      <a:r>
                        <a:rPr lang="en-GB" sz="900" dirty="0" smtClean="0">
                          <a:solidFill>
                            <a:schemeClr val="tx1"/>
                          </a:solidFill>
                        </a:rPr>
                        <a:t>Total</a:t>
                      </a:r>
                      <a:endParaRPr lang="en-GB" sz="900" dirty="0">
                        <a:solidFill>
                          <a:schemeClr val="tx1"/>
                        </a:solidFill>
                      </a:endParaRPr>
                    </a:p>
                  </a:txBody>
                  <a:tcPr/>
                </a:tc>
                <a:tc>
                  <a:txBody>
                    <a:bodyPr/>
                    <a:lstStyle/>
                    <a:p>
                      <a:r>
                        <a:rPr lang="en-GB" sz="900" dirty="0" smtClean="0">
                          <a:solidFill>
                            <a:schemeClr val="tx1"/>
                          </a:solidFill>
                        </a:rPr>
                        <a:t>Granted</a:t>
                      </a:r>
                      <a:endParaRPr lang="en-GB" sz="900" dirty="0">
                        <a:solidFill>
                          <a:schemeClr val="tx1"/>
                        </a:solidFill>
                      </a:endParaRPr>
                    </a:p>
                  </a:txBody>
                  <a:tcPr/>
                </a:tc>
                <a:tc>
                  <a:txBody>
                    <a:bodyPr/>
                    <a:lstStyle/>
                    <a:p>
                      <a:r>
                        <a:rPr lang="en-GB" sz="900" dirty="0" smtClean="0">
                          <a:solidFill>
                            <a:schemeClr val="tx1"/>
                          </a:solidFill>
                        </a:rPr>
                        <a:t>Refused</a:t>
                      </a:r>
                      <a:endParaRPr lang="en-GB" sz="900" dirty="0">
                        <a:solidFill>
                          <a:schemeClr val="tx1"/>
                        </a:solidFill>
                      </a:endParaRPr>
                    </a:p>
                  </a:txBody>
                  <a:tcPr/>
                </a:tc>
              </a:tr>
              <a:tr h="417960">
                <a:tc>
                  <a:txBody>
                    <a:bodyPr/>
                    <a:lstStyle/>
                    <a:p>
                      <a:r>
                        <a:rPr lang="en-GB" sz="900" dirty="0" smtClean="0"/>
                        <a:t>With PLI</a:t>
                      </a:r>
                      <a:endParaRPr lang="en-GB" sz="900" dirty="0"/>
                    </a:p>
                  </a:txBody>
                  <a:tcPr/>
                </a:tc>
                <a:tc>
                  <a:txBody>
                    <a:bodyPr/>
                    <a:lstStyle/>
                    <a:p>
                      <a:pPr algn="ctr"/>
                      <a:r>
                        <a:rPr lang="en-GB" sz="900" dirty="0" smtClean="0"/>
                        <a:t>52%</a:t>
                      </a:r>
                      <a:endParaRPr lang="en-GB" sz="900" dirty="0"/>
                    </a:p>
                  </a:txBody>
                  <a:tcPr>
                    <a:solidFill>
                      <a:srgbClr val="00B050"/>
                    </a:solidFill>
                  </a:tcPr>
                </a:tc>
                <a:tc>
                  <a:txBody>
                    <a:bodyPr/>
                    <a:lstStyle/>
                    <a:p>
                      <a:pPr marL="0" algn="ctr" defTabSz="914400" rtl="0" eaLnBrk="1" latinLnBrk="0" hangingPunct="1"/>
                      <a:r>
                        <a:rPr lang="en-GB" sz="1100" kern="1200" dirty="0" smtClean="0">
                          <a:solidFill>
                            <a:schemeClr val="tx1"/>
                          </a:solidFill>
                          <a:latin typeface="Bahnschrift Light" panose="020B0502040204020203" pitchFamily="34" charset="0"/>
                          <a:ea typeface="+mn-ea"/>
                          <a:cs typeface="+mn-cs"/>
                        </a:rPr>
                        <a:t>48%</a:t>
                      </a:r>
                      <a:endParaRPr lang="en-GB" sz="1100" kern="1200" dirty="0">
                        <a:solidFill>
                          <a:schemeClr val="tx1"/>
                        </a:solidFill>
                        <a:latin typeface="Bahnschrift Light" panose="020B0502040204020203" pitchFamily="34" charset="0"/>
                        <a:ea typeface="+mn-ea"/>
                        <a:cs typeface="+mn-cs"/>
                      </a:endParaRPr>
                    </a:p>
                  </a:txBody>
                  <a:tcPr>
                    <a:solidFill>
                      <a:srgbClr val="FF0000"/>
                    </a:solidFill>
                  </a:tcPr>
                </a:tc>
              </a:tr>
              <a:tr h="385845">
                <a:tc>
                  <a:txBody>
                    <a:bodyPr/>
                    <a:lstStyle/>
                    <a:p>
                      <a:r>
                        <a:rPr lang="en-GB" sz="900" dirty="0" smtClean="0"/>
                        <a:t>Without</a:t>
                      </a:r>
                      <a:r>
                        <a:rPr lang="en-GB" sz="900" baseline="0" dirty="0" smtClean="0"/>
                        <a:t> PLI</a:t>
                      </a:r>
                      <a:endParaRPr lang="en-GB" sz="900" dirty="0"/>
                    </a:p>
                  </a:txBody>
                  <a:tcPr/>
                </a:tc>
                <a:tc>
                  <a:txBody>
                    <a:bodyPr/>
                    <a:lstStyle/>
                    <a:p>
                      <a:pPr algn="ctr"/>
                      <a:r>
                        <a:rPr lang="en-GB" sz="900" dirty="0" smtClean="0"/>
                        <a:t>100%</a:t>
                      </a:r>
                      <a:endParaRPr lang="en-GB" sz="900" dirty="0"/>
                    </a:p>
                  </a:txBody>
                  <a:tcPr>
                    <a:solidFill>
                      <a:srgbClr val="00B050"/>
                    </a:solidFill>
                  </a:tcPr>
                </a:tc>
                <a:tc>
                  <a:txBody>
                    <a:bodyPr/>
                    <a:lstStyle/>
                    <a:p>
                      <a:pPr algn="ctr"/>
                      <a:r>
                        <a:rPr lang="en-GB" sz="900" dirty="0" smtClean="0"/>
                        <a:t>0%</a:t>
                      </a:r>
                      <a:endParaRPr lang="en-GB" sz="900" dirty="0"/>
                    </a:p>
                  </a:txBody>
                  <a:tcPr>
                    <a:solidFill>
                      <a:srgbClr val="FF0000"/>
                    </a:solidFill>
                  </a:tcPr>
                </a:tc>
              </a:tr>
            </a:tbl>
          </a:graphicData>
        </a:graphic>
      </p:graphicFrame>
    </p:spTree>
    <p:extLst>
      <p:ext uri="{BB962C8B-B14F-4D97-AF65-F5344CB8AC3E}">
        <p14:creationId xmlns:p14="http://schemas.microsoft.com/office/powerpoint/2010/main" val="17181254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Main.potx" id="{75A7A094-CF38-48C3-A3F2-640200D7EB0C}" vid="{80E6DE85-A9A1-4B4A-947F-F29DDFB9BB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324</TotalTime>
  <Words>521</Words>
  <Application>Microsoft Office PowerPoint</Application>
  <PresentationFormat>On-screen Show (4:3)</PresentationFormat>
  <Paragraphs>121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Main</vt:lpstr>
      <vt:lpstr> Jennifer Ballantyne Pinsent Masons  Have we got the balance right?  4 November 2020</vt:lpstr>
      <vt:lpstr>Onshore Wind in Scotland – MW build rates 2010-2020</vt:lpstr>
      <vt:lpstr>Planning Applications 2010-2020</vt:lpstr>
      <vt:lpstr>PowerPoint Presentation</vt:lpstr>
      <vt:lpstr>What difference the climate emergency?</vt:lpstr>
      <vt:lpstr>Distribution and size of projects in EIA scoping</vt:lpstr>
      <vt:lpstr>Tip heights - s.36 Applications – submitted  2019</vt:lpstr>
      <vt:lpstr>Tip heights - s.36 Applications – submitted  2020</vt:lpstr>
      <vt:lpstr>Wind Farm S.36 Consent Decisions: 2016-2020</vt:lpstr>
      <vt:lpstr>   Thank You</vt:lpstr>
      <vt:lpstr>PowerPoint Presentation</vt:lpstr>
    </vt:vector>
  </TitlesOfParts>
  <Company>Pinsent Masons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Pinsent Masons</dc:creator>
  <cp:lastModifiedBy>Pinsent Masons</cp:lastModifiedBy>
  <cp:revision>61</cp:revision>
  <dcterms:created xsi:type="dcterms:W3CDTF">2014-12-17T14:30:54Z</dcterms:created>
  <dcterms:modified xsi:type="dcterms:W3CDTF">2020-11-04T10:49:38Z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IM_Brand">
    <vt:lpwstr>7</vt:lpwstr>
  </property>
</Properties>
</file>