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1" r:id="rId1"/>
  </p:sldMasterIdLst>
  <p:notesMasterIdLst>
    <p:notesMasterId r:id="rId16"/>
  </p:notesMasterIdLst>
  <p:sldIdLst>
    <p:sldId id="256" r:id="rId2"/>
    <p:sldId id="338" r:id="rId3"/>
    <p:sldId id="344" r:id="rId4"/>
    <p:sldId id="359" r:id="rId5"/>
    <p:sldId id="376" r:id="rId6"/>
    <p:sldId id="377" r:id="rId7"/>
    <p:sldId id="360" r:id="rId8"/>
    <p:sldId id="369" r:id="rId9"/>
    <p:sldId id="379" r:id="rId10"/>
    <p:sldId id="380" r:id="rId11"/>
    <p:sldId id="375" r:id="rId12"/>
    <p:sldId id="366" r:id="rId13"/>
    <p:sldId id="382" r:id="rId14"/>
    <p:sldId id="267" r:id="rId15"/>
  </p:sldIdLst>
  <p:sldSz cx="9144000" cy="6858000" type="screen4x3"/>
  <p:notesSz cx="6797675" cy="9925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8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D2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53" autoAdjust="0"/>
    <p:restoredTop sz="94629" autoAdjust="0"/>
  </p:normalViewPr>
  <p:slideViewPr>
    <p:cSldViewPr snapToGrid="0" snapToObjects="1">
      <p:cViewPr varScale="1">
        <p:scale>
          <a:sx n="108" d="100"/>
          <a:sy n="108" d="100"/>
        </p:scale>
        <p:origin x="1662" y="96"/>
      </p:cViewPr>
      <p:guideLst>
        <p:guide orient="horz" pos="61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CA9B5-D2F3-4F9B-A2DE-004C66C88D26}" type="datetimeFigureOut">
              <a:rPr lang="en-GB" smtClean="0"/>
              <a:t>03/11/2020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F253E8-2A8C-4C42-AE0E-50AD72FEE37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3365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F253E8-2A8C-4C42-AE0E-50AD72FEE371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36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AB15-67FE-4597-A341-CBF7E7B7C2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7904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69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941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17327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07551"/>
            <a:ext cx="2663302" cy="661923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457200" y="1183490"/>
            <a:ext cx="8229600" cy="0"/>
          </a:xfrm>
          <a:prstGeom prst="line">
            <a:avLst/>
          </a:prstGeom>
          <a:ln w="38100">
            <a:solidFill>
              <a:srgbClr val="7CD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4319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07551"/>
            <a:ext cx="2663302" cy="661923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457200" y="1183490"/>
            <a:ext cx="8229600" cy="0"/>
          </a:xfrm>
          <a:prstGeom prst="line">
            <a:avLst/>
          </a:prstGeom>
          <a:ln w="38100">
            <a:solidFill>
              <a:srgbClr val="7CD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0952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07551"/>
            <a:ext cx="2663302" cy="661923"/>
          </a:xfrm>
          <a:prstGeom prst="rect">
            <a:avLst/>
          </a:prstGeom>
        </p:spPr>
      </p:pic>
      <p:cxnSp>
        <p:nvCxnSpPr>
          <p:cNvPr id="11" name="Straight Connector 10"/>
          <p:cNvCxnSpPr/>
          <p:nvPr userDrawn="1"/>
        </p:nvCxnSpPr>
        <p:spPr>
          <a:xfrm>
            <a:off x="457200" y="1183490"/>
            <a:ext cx="8229600" cy="0"/>
          </a:xfrm>
          <a:prstGeom prst="line">
            <a:avLst/>
          </a:prstGeom>
          <a:ln w="38100">
            <a:solidFill>
              <a:srgbClr val="7CD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616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5907551"/>
            <a:ext cx="2663302" cy="661923"/>
          </a:xfrm>
          <a:prstGeom prst="rect">
            <a:avLst/>
          </a:prstGeom>
        </p:spPr>
      </p:pic>
      <p:cxnSp>
        <p:nvCxnSpPr>
          <p:cNvPr id="7" name="Straight Connector 6"/>
          <p:cNvCxnSpPr/>
          <p:nvPr userDrawn="1"/>
        </p:nvCxnSpPr>
        <p:spPr>
          <a:xfrm>
            <a:off x="457200" y="1183490"/>
            <a:ext cx="8229600" cy="0"/>
          </a:xfrm>
          <a:prstGeom prst="line">
            <a:avLst/>
          </a:prstGeom>
          <a:ln w="38100">
            <a:solidFill>
              <a:srgbClr val="7CD2B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962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777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0EAB15-67FE-4597-A341-CBF7E7B7C28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44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2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11/3/2020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328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mailto:jskrynka@ashglasgow.com" TargetMode="Externa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1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4389" y="4634079"/>
            <a:ext cx="4519612" cy="933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dirty="0"/>
              <a:t>The Climate Emergency &amp; Planning: Have we got the balance right? </a:t>
            </a:r>
            <a:br>
              <a:rPr lang="en-US" sz="1600" dirty="0"/>
            </a:br>
            <a:r>
              <a:rPr lang="en-US" sz="1800" b="1" dirty="0"/>
              <a:t>A Landscape and Visual Perspective</a:t>
            </a:r>
            <a:r>
              <a:rPr lang="en-US" sz="1300" b="1" dirty="0"/>
              <a:t>.  </a:t>
            </a:r>
            <a:br>
              <a:rPr lang="en-US" sz="1300" b="1" dirty="0"/>
            </a:br>
            <a:r>
              <a:rPr lang="en-US" sz="1300"/>
              <a:t>04.11.20</a:t>
            </a:r>
            <a:endParaRPr lang="en-US" sz="13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24387" y="5415379"/>
            <a:ext cx="4214812" cy="895773"/>
          </a:xfrm>
        </p:spPr>
        <p:txBody>
          <a:bodyPr>
            <a:normAutofit/>
          </a:bodyPr>
          <a:lstStyle/>
          <a:p>
            <a:endParaRPr lang="en-US" b="1" dirty="0"/>
          </a:p>
          <a:p>
            <a:r>
              <a:rPr lang="en-US" sz="1000" dirty="0"/>
              <a:t>Jennifer Skrynka- Managing Director (</a:t>
            </a:r>
            <a:r>
              <a:rPr lang="en-US" sz="1000" dirty="0">
                <a:hlinkClick r:id="rId3"/>
              </a:rPr>
              <a:t>jskrynka@ashglasgow.com</a:t>
            </a:r>
            <a:r>
              <a:rPr lang="en-US" sz="1000" dirty="0"/>
              <a:t>)</a:t>
            </a:r>
          </a:p>
        </p:txBody>
      </p:sp>
      <p:pic>
        <p:nvPicPr>
          <p:cNvPr id="7" name="Picture Placeholder 6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pic>
        <p:nvPicPr>
          <p:cNvPr id="11" name="Picture Placeholder 10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1" b="231"/>
          <a:stretch/>
        </p:blipFill>
        <p:spPr/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0" y="4753455"/>
            <a:ext cx="2663302" cy="661923"/>
          </a:xfrm>
          <a:prstGeom prst="rect">
            <a:avLst/>
          </a:prstGeom>
        </p:spPr>
      </p:pic>
      <p:pic>
        <p:nvPicPr>
          <p:cNvPr id="8" name="Picture Placeholder 6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2438" y="242740"/>
            <a:ext cx="2036761" cy="2024972"/>
          </a:xfrm>
          <a:prstGeom prst="rect">
            <a:avLst/>
          </a:prstGeom>
        </p:spPr>
      </p:pic>
      <p:pic>
        <p:nvPicPr>
          <p:cNvPr id="9" name="Picture Placeholder 6"/>
          <p:cNvPicPr>
            <a:picLocks noChangeAspect="1"/>
          </p:cNvPicPr>
          <p:nvPr/>
        </p:nvPicPr>
        <p:blipFill rotWithShape="1"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24387" y="2377441"/>
            <a:ext cx="2057401" cy="2039110"/>
          </a:xfrm>
          <a:prstGeom prst="rect">
            <a:avLst/>
          </a:prstGeom>
        </p:spPr>
      </p:pic>
      <p:pic>
        <p:nvPicPr>
          <p:cNvPr id="10" name="Picture Placeholder 6"/>
          <p:cNvPicPr>
            <a:picLocks noChangeAspect="1"/>
          </p:cNvPicPr>
          <p:nvPr/>
        </p:nvPicPr>
        <p:blipFill rotWithShape="1"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552" y="228600"/>
            <a:ext cx="4225513" cy="41879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94083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DECD-1413-4565-B726-33D1C30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584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4d. Letter from a freelance photographer </a:t>
            </a:r>
          </a:p>
        </p:txBody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AF3C2586-C1D9-4961-B969-714C802CC7A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762237"/>
            <a:ext cx="9144000" cy="50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894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A close up of a beach&#10;&#10;Description automatically generated">
            <a:extLst>
              <a:ext uri="{FF2B5EF4-FFF2-40B4-BE49-F238E27FC236}">
                <a16:creationId xmlns:a16="http://schemas.microsoft.com/office/drawing/2014/main" id="{4DED3842-88F9-442C-AD06-9D6143A11BDF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-4965"/>
            <a:ext cx="9144000" cy="57952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FDDECD-1413-4565-B726-33D1C30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5848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5a. Proportionality - Manipulated photograph  </a:t>
            </a:r>
          </a:p>
        </p:txBody>
      </p:sp>
    </p:spTree>
    <p:extLst>
      <p:ext uri="{BB962C8B-B14F-4D97-AF65-F5344CB8AC3E}">
        <p14:creationId xmlns:p14="http://schemas.microsoft.com/office/powerpoint/2010/main" val="187282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05A25-896A-4128-A0D8-F1E99A8BC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/>
              <a:t>5b.Changes in the Scottish Landscape </a:t>
            </a:r>
          </a:p>
        </p:txBody>
      </p:sp>
      <p:pic>
        <p:nvPicPr>
          <p:cNvPr id="7" name="Picture 6" descr="A building with a mountain in the background&#10;&#10;Description automatically generated">
            <a:extLst>
              <a:ext uri="{FF2B5EF4-FFF2-40B4-BE49-F238E27FC236}">
                <a16:creationId xmlns:a16="http://schemas.microsoft.com/office/drawing/2014/main" id="{FF226BC6-4988-4268-BC7A-DAE1E21C156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452" y="1244756"/>
            <a:ext cx="8231461" cy="4628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1872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view of a dry grass field&#10;&#10;Description automatically generated">
            <a:extLst>
              <a:ext uri="{FF2B5EF4-FFF2-40B4-BE49-F238E27FC236}">
                <a16:creationId xmlns:a16="http://schemas.microsoft.com/office/drawing/2014/main" id="{F491C384-4FC1-41C2-848D-19B1A03ADAE5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1013696"/>
            <a:ext cx="9144000" cy="451408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8FDDECD-1413-4565-B726-33D1C30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1877"/>
            <a:ext cx="8229600" cy="1143000"/>
          </a:xfrm>
        </p:spPr>
        <p:txBody>
          <a:bodyPr>
            <a:noAutofit/>
          </a:bodyPr>
          <a:lstStyle/>
          <a:p>
            <a:pPr>
              <a:lnSpc>
                <a:spcPts val="2800"/>
              </a:lnSpc>
            </a:pPr>
            <a:r>
              <a:rPr lang="en-GB" sz="3200" kern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478 MW Renewable Energy site:</a:t>
            </a:r>
            <a:br>
              <a:rPr lang="en-GB" sz="3200" kern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en-GB" sz="1800" kern="700" dirty="0">
                <a:latin typeface="Calibri" panose="020F0502020204030204" pitchFamily="34" charset="0"/>
                <a:ea typeface="Calibri" panose="020F0502020204030204" pitchFamily="34" charset="0"/>
              </a:rPr>
              <a:t>(</a:t>
            </a:r>
            <a:r>
              <a:rPr lang="en-GB" sz="1800" kern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100MW operational hydro, 228MW operational wind, and 150MW proposed wind). </a:t>
            </a:r>
          </a:p>
        </p:txBody>
      </p:sp>
    </p:spTree>
    <p:extLst>
      <p:ext uri="{BB962C8B-B14F-4D97-AF65-F5344CB8AC3E}">
        <p14:creationId xmlns:p14="http://schemas.microsoft.com/office/powerpoint/2010/main" val="262388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2488" y="5415378"/>
            <a:ext cx="4038600" cy="74855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21 Gordon Street, Glasgow G1 3PL </a:t>
            </a:r>
          </a:p>
          <a:p>
            <a:r>
              <a:rPr lang="en-US" dirty="0"/>
              <a:t>Tel: 0141 227 3388</a:t>
            </a:r>
          </a:p>
          <a:p>
            <a:r>
              <a:rPr lang="en-US" dirty="0"/>
              <a:t>info@ashglasgow.com</a:t>
            </a:r>
          </a:p>
        </p:txBody>
      </p:sp>
      <p:pic>
        <p:nvPicPr>
          <p:cNvPr id="15" name="Picture Placeholder 6"/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24388" y="228600"/>
            <a:ext cx="2057400" cy="2039112"/>
          </a:xfrm>
        </p:spPr>
      </p:pic>
      <p:pic>
        <p:nvPicPr>
          <p:cNvPr id="16" name="Picture Placeholder 10"/>
          <p:cNvPicPr>
            <a:picLocks noGrp="1" noChangeAspect="1"/>
          </p:cNvPicPr>
          <p:nvPr>
            <p:ph type="pic" sz="quarter"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2438" y="2377440"/>
            <a:ext cx="2057400" cy="2039111"/>
          </a:xfrm>
        </p:spPr>
      </p:pic>
      <p:pic>
        <p:nvPicPr>
          <p:cNvPr id="17" name="Picture Placeholder 6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802438" y="242740"/>
            <a:ext cx="2036761" cy="2024972"/>
          </a:xfrm>
          <a:prstGeom prst="rect">
            <a:avLst/>
          </a:prstGeom>
        </p:spPr>
      </p:pic>
      <p:pic>
        <p:nvPicPr>
          <p:cNvPr id="18" name="Picture Placeholder 6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24387" y="2377441"/>
            <a:ext cx="2057401" cy="2039110"/>
          </a:xfrm>
          <a:prstGeom prst="rect">
            <a:avLst/>
          </a:prstGeom>
        </p:spPr>
      </p:pic>
      <p:pic>
        <p:nvPicPr>
          <p:cNvPr id="19" name="Picture Placeholder 6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8552" y="228600"/>
            <a:ext cx="4225513" cy="4187951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>
          <a:xfrm>
            <a:off x="4624389" y="4624668"/>
            <a:ext cx="4519612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/>
              <a:t>ASH design + assessment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51433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Areas covered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LVIA practices – An overview;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US" sz="24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Opportunities for future development ;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GB" sz="24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GB" sz="2400" dirty="0"/>
              <a:t>Taller turbines in the Scottish landscape - Examples; </a:t>
            </a: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US" sz="24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Main hurdles from an LVIA perspective;</a:t>
            </a:r>
            <a:r>
              <a:rPr lang="en-GB" sz="2400" dirty="0"/>
              <a:t> </a:t>
            </a:r>
            <a:endParaRPr lang="en-US" sz="2400" dirty="0">
              <a:solidFill>
                <a:srgbClr val="FF0000"/>
              </a:solidFill>
            </a:endParaRPr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endParaRPr lang="en-US" sz="2400" dirty="0"/>
          </a:p>
          <a:p>
            <a:pPr marL="457200" indent="-457200">
              <a:spcBef>
                <a:spcPts val="600"/>
              </a:spcBef>
              <a:buFont typeface="+mj-lt"/>
              <a:buAutoNum type="arabicPeriod"/>
            </a:pPr>
            <a:r>
              <a:rPr lang="en-US" sz="2400" dirty="0"/>
              <a:t>Proportionality - and changes in the Scottish Landscape.</a:t>
            </a:r>
          </a:p>
          <a:p>
            <a:pPr marL="0" indent="0">
              <a:spcBef>
                <a:spcPts val="600"/>
              </a:spcBef>
              <a:buNone/>
            </a:pP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44627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GLVIA Methodology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03783" cy="4446640"/>
          </a:xfrm>
        </p:spPr>
        <p:txBody>
          <a:bodyPr>
            <a:normAutofit fontScale="70000" lnSpcReduction="20000"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LVIA is “a tool used to identify and assess significance of effects of </a:t>
            </a:r>
            <a:r>
              <a:rPr lang="en-GB" sz="2000" b="1" dirty="0"/>
              <a:t>change </a:t>
            </a:r>
            <a:r>
              <a:rPr lang="en-GB" sz="2000" dirty="0"/>
              <a:t>resulting from developments in both the landscape as an environmental resource and on peoples’ views and visual amenity.” 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Landscape Character Assessment and Assessment of Visual Amenity are two separate, though related processes.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sz="2000"/>
              <a:t>LVIA considers </a:t>
            </a:r>
            <a:r>
              <a:rPr lang="en-GB" sz="2000" b="1" dirty="0"/>
              <a:t>Sensitivity</a:t>
            </a:r>
            <a:r>
              <a:rPr lang="en-GB" sz="2000" dirty="0"/>
              <a:t> of Landscape / Visual Receptors to development,  and </a:t>
            </a:r>
            <a:r>
              <a:rPr lang="en-GB" sz="2000" b="1" dirty="0"/>
              <a:t>Magnitude of Change</a:t>
            </a:r>
            <a:r>
              <a:rPr lang="en-GB" sz="2000" dirty="0"/>
              <a:t>.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GB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b="1" dirty="0"/>
              <a:t>Significant Effects</a:t>
            </a:r>
            <a:r>
              <a:rPr lang="en-US" sz="2000" dirty="0"/>
              <a:t> (generally Moderate &amp; above).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LVIA identifies how widespread are Significant Effects, considering overall Landscape &amp; Visual Resource of Study Area?</a:t>
            </a:r>
            <a:r>
              <a:rPr lang="en-GB" sz="2000" dirty="0"/>
              <a:t> </a:t>
            </a:r>
            <a:r>
              <a:rPr lang="en-GB" sz="2000" b="1" dirty="0"/>
              <a:t>LVIA does not provide an opinion on acceptability </a:t>
            </a:r>
            <a:r>
              <a:rPr lang="en-GB" sz="2000" dirty="0"/>
              <a:t>(Planning Statement) </a:t>
            </a:r>
            <a:endParaRPr lang="en-US" sz="2000" dirty="0"/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endParaRPr lang="en-US" sz="2000" dirty="0"/>
          </a:p>
        </p:txBody>
      </p:sp>
      <p:sp>
        <p:nvSpPr>
          <p:cNvPr id="4" name="AutoShape 2" descr="Image result for guidelines for landscape and visual impact assessmen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3769" y="1417638"/>
            <a:ext cx="37147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89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DECD-1413-4565-B726-33D1C3079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2. Future opportunities for onshore wind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4E92FD-B659-4EFA-9BEA-C7678478E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Extensions</a:t>
            </a:r>
          </a:p>
          <a:p>
            <a:r>
              <a:rPr lang="en-GB" dirty="0"/>
              <a:t>Repowering</a:t>
            </a:r>
          </a:p>
          <a:p>
            <a:r>
              <a:rPr lang="en-GB" dirty="0"/>
              <a:t>New sites</a:t>
            </a:r>
          </a:p>
        </p:txBody>
      </p:sp>
    </p:spTree>
    <p:extLst>
      <p:ext uri="{BB962C8B-B14F-4D97-AF65-F5344CB8AC3E}">
        <p14:creationId xmlns:p14="http://schemas.microsoft.com/office/powerpoint/2010/main" val="69136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DECD-1413-4565-B726-33D1C30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584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3a. Example of taller turbines in the landscape.</a:t>
            </a:r>
          </a:p>
        </p:txBody>
      </p:sp>
      <p:pic>
        <p:nvPicPr>
          <p:cNvPr id="4" name="Picture 3" descr="A picture containing mountain, person, horse, beach&#10;&#10;Description automatically generated">
            <a:extLst>
              <a:ext uri="{FF2B5EF4-FFF2-40B4-BE49-F238E27FC236}">
                <a16:creationId xmlns:a16="http://schemas.microsoft.com/office/drawing/2014/main" id="{01E53EF9-15B0-4066-A553-3FAD2C711AF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" y="700685"/>
            <a:ext cx="9144000" cy="50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0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DECD-1413-4565-B726-33D1C30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584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3b.Example of taller turbines in the landscape.</a:t>
            </a:r>
          </a:p>
        </p:txBody>
      </p:sp>
      <p:pic>
        <p:nvPicPr>
          <p:cNvPr id="4" name="Picture 3" descr="A picture containing outdoor, beach, water, person&#10;&#10;Description automatically generated">
            <a:extLst>
              <a:ext uri="{FF2B5EF4-FFF2-40B4-BE49-F238E27FC236}">
                <a16:creationId xmlns:a16="http://schemas.microsoft.com/office/drawing/2014/main" id="{077A7525-199F-4937-9AC2-3E76ECBDABA9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0692"/>
            <a:ext cx="9144000" cy="50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8577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13BA24-4462-4864-8223-4E99668ABB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4. Main Hurdles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3DA400-8B47-4C93-88EF-183620D73A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(4a)Escalating Methodology &amp; Guidance;</a:t>
            </a:r>
          </a:p>
          <a:p>
            <a:endParaRPr lang="en-GB" dirty="0"/>
          </a:p>
          <a:p>
            <a:r>
              <a:rPr lang="en-GB" dirty="0"/>
              <a:t>(4b)Wild Land Areas (WLAs); </a:t>
            </a:r>
          </a:p>
          <a:p>
            <a:endParaRPr lang="en-GB" dirty="0"/>
          </a:p>
          <a:p>
            <a:r>
              <a:rPr lang="en-GB" dirty="0"/>
              <a:t>(4c) Visualisation Requirements; and</a:t>
            </a:r>
          </a:p>
          <a:p>
            <a:endParaRPr lang="en-GB" dirty="0"/>
          </a:p>
          <a:p>
            <a:r>
              <a:rPr lang="en-GB" dirty="0"/>
              <a:t>(4d) Lighting Assessment Requirements.</a:t>
            </a:r>
          </a:p>
        </p:txBody>
      </p:sp>
    </p:spTree>
    <p:extLst>
      <p:ext uri="{BB962C8B-B14F-4D97-AF65-F5344CB8AC3E}">
        <p14:creationId xmlns:p14="http://schemas.microsoft.com/office/powerpoint/2010/main" val="4061166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AC1DC1-802A-4552-BEE1-9B9ED2A14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200" dirty="0"/>
              <a:t>4a. Guidance and Methodology Documents </a:t>
            </a:r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18BE3AF0-121E-498A-9EA8-6F99B1870D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1503489"/>
            <a:ext cx="8046156" cy="4267940"/>
          </a:xfrm>
        </p:spPr>
      </p:pic>
    </p:spTree>
    <p:extLst>
      <p:ext uri="{BB962C8B-B14F-4D97-AF65-F5344CB8AC3E}">
        <p14:creationId xmlns:p14="http://schemas.microsoft.com/office/powerpoint/2010/main" val="2235414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DDECD-1413-4565-B726-33D1C30793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85848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4c. Viewpoint Photography</a:t>
            </a:r>
          </a:p>
        </p:txBody>
      </p:sp>
      <p:pic>
        <p:nvPicPr>
          <p:cNvPr id="9" name="Picture 8" descr="A picture containing website&#10;&#10;Description automatically generated">
            <a:extLst>
              <a:ext uri="{FF2B5EF4-FFF2-40B4-BE49-F238E27FC236}">
                <a16:creationId xmlns:a16="http://schemas.microsoft.com/office/drawing/2014/main" id="{1B3BD470-8893-485E-A0B0-0704864C1C28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" y="753444"/>
            <a:ext cx="9144000" cy="5017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5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320</Words>
  <Application>Microsoft Office PowerPoint</Application>
  <PresentationFormat>On-screen Show (4:3)</PresentationFormat>
  <Paragraphs>49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The Climate Emergency &amp; Planning: Have we got the balance right?  A Landscape and Visual Perspective.   04.11.20</vt:lpstr>
      <vt:lpstr>Areas covered </vt:lpstr>
      <vt:lpstr>1. GLVIA Methodology </vt:lpstr>
      <vt:lpstr>2. Future opportunities for onshore wind</vt:lpstr>
      <vt:lpstr>3a. Example of taller turbines in the landscape.</vt:lpstr>
      <vt:lpstr>3b.Example of taller turbines in the landscape.</vt:lpstr>
      <vt:lpstr>4. Main Hurdles </vt:lpstr>
      <vt:lpstr>4a. Guidance and Methodology Documents </vt:lpstr>
      <vt:lpstr>4c. Viewpoint Photography</vt:lpstr>
      <vt:lpstr>4d. Letter from a freelance photographer </vt:lpstr>
      <vt:lpstr>5a. Proportionality - Manipulated photograph  </vt:lpstr>
      <vt:lpstr>5b.Changes in the Scottish Landscape </vt:lpstr>
      <vt:lpstr>478 MW Renewable Energy site: (100MW operational hydro, 228MW operational wind, and 150MW proposed wind).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2017-12-22T10:48:39Z</dcterms:created>
  <dcterms:modified xsi:type="dcterms:W3CDTF">2020-11-03T15:03:20Z</dcterms:modified>
</cp:coreProperties>
</file>