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4"/>
    <p:sldMasterId id="2147483660" r:id="rId5"/>
    <p:sldMasterId id="2147483888" r:id="rId6"/>
    <p:sldMasterId id="2147483895" r:id="rId7"/>
    <p:sldMasterId id="2147483932" r:id="rId8"/>
    <p:sldMasterId id="2147483950" r:id="rId9"/>
    <p:sldMasterId id="2147483971" r:id="rId10"/>
  </p:sldMasterIdLst>
  <p:notesMasterIdLst>
    <p:notesMasterId r:id="rId19"/>
  </p:notesMasterIdLst>
  <p:handoutMasterIdLst>
    <p:handoutMasterId r:id="rId20"/>
  </p:handoutMasterIdLst>
  <p:sldIdLst>
    <p:sldId id="779" r:id="rId11"/>
    <p:sldId id="1373" r:id="rId12"/>
    <p:sldId id="1392" r:id="rId13"/>
    <p:sldId id="1345" r:id="rId14"/>
    <p:sldId id="1038" r:id="rId15"/>
    <p:sldId id="1393" r:id="rId16"/>
    <p:sldId id="1395" r:id="rId17"/>
    <p:sldId id="1332" r:id="rId18"/>
  </p:sldIdLst>
  <p:sldSz cx="12192000" cy="6858000"/>
  <p:notesSz cx="6858000" cy="9240838"/>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042" userDrawn="1">
          <p15:clr>
            <a:srgbClr val="A4A3A4"/>
          </p15:clr>
        </p15:guide>
        <p15:guide id="3" pos="3840">
          <p15:clr>
            <a:srgbClr val="A4A3A4"/>
          </p15:clr>
        </p15:guide>
      </p15:sldGuideLst>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7" name="Nick Richardson (Oil &amp; Gas Authority)" initials="NR(&amp;GA" lastIdx="4" clrIdx="7">
    <p:extLst>
      <p:ext uri="{19B8F6BF-5375-455C-9EA6-DF929625EA0E}">
        <p15:presenceInfo xmlns:p15="http://schemas.microsoft.com/office/powerpoint/2012/main" userId="S::Nick.Richardson@ogauthority.co.uk::60ead1d2-c456-4526-b80f-4f29d0e11068" providerId="AD"/>
      </p:ext>
    </p:extLst>
  </p:cmAuthor>
  <p:cmAuthor id="1" name="Scott Robertson (Oil &amp; Gas Authority)" initials="SA" lastIdx="28" clrIdx="1">
    <p:extLst>
      <p:ext uri="{19B8F6BF-5375-455C-9EA6-DF929625EA0E}">
        <p15:presenceInfo xmlns:p15="http://schemas.microsoft.com/office/powerpoint/2012/main" userId="S::scott.robertson@ogauthority.co.uk::75aa80ba-5955-4233-baa7-2551e83aca3a" providerId="AD"/>
      </p:ext>
    </p:extLst>
  </p:cmAuthor>
  <p:cmAuthor id="8" name="Lucas Prado (Oil &amp; Gas Authority)" initials="LP(&amp;GA" lastIdx="2" clrIdx="8">
    <p:extLst>
      <p:ext uri="{19B8F6BF-5375-455C-9EA6-DF929625EA0E}">
        <p15:presenceInfo xmlns:p15="http://schemas.microsoft.com/office/powerpoint/2012/main" userId="S::Lucas.Prado@ogauthority.co.uk::aae55636-3667-47b9-8e34-18d968be307b" providerId="AD"/>
      </p:ext>
    </p:extLst>
  </p:cmAuthor>
  <p:cmAuthor id="2" name="Loraine Pace (Oil &amp; Gas Authority)" initials="LA" lastIdx="5" clrIdx="2">
    <p:extLst>
      <p:ext uri="{19B8F6BF-5375-455C-9EA6-DF929625EA0E}">
        <p15:presenceInfo xmlns:p15="http://schemas.microsoft.com/office/powerpoint/2012/main" userId="S::loraine.pace@ogauthority.co.uk::74d4025b-4caf-4ab9-b472-641baab1a72e" providerId="AD"/>
      </p:ext>
    </p:extLst>
  </p:cmAuthor>
  <p:cmAuthor id="9" name="Fiona Mackay (Oil &amp; Gas Authority)" initials="FA" lastIdx="3" clrIdx="9">
    <p:extLst>
      <p:ext uri="{19B8F6BF-5375-455C-9EA6-DF929625EA0E}">
        <p15:presenceInfo xmlns:p15="http://schemas.microsoft.com/office/powerpoint/2012/main" userId="S::fiona.mackay@ogauthority.co.uk::ed7278fc-4170-4d5e-bfef-a51113ae7e92" providerId="AD"/>
      </p:ext>
    </p:extLst>
  </p:cmAuthor>
  <p:cmAuthor id="3" name="Alistair Swan (Oil &amp; Gas Authority)" initials="AS(&amp;GA" lastIdx="5" clrIdx="3">
    <p:extLst>
      <p:ext uri="{19B8F6BF-5375-455C-9EA6-DF929625EA0E}">
        <p15:presenceInfo xmlns:p15="http://schemas.microsoft.com/office/powerpoint/2012/main" userId="S::Alistair.Swan@ogauthority.co.uk::e7756c7c-c532-4fe1-a269-d005e41ff1fb" providerId="AD"/>
      </p:ext>
    </p:extLst>
  </p:cmAuthor>
  <p:cmAuthor id="4" name="Niki Obiwulu (Oil &amp; Gas Authority)" initials="NO(&amp;GA" lastIdx="20" clrIdx="4">
    <p:extLst>
      <p:ext uri="{19B8F6BF-5375-455C-9EA6-DF929625EA0E}">
        <p15:presenceInfo xmlns:p15="http://schemas.microsoft.com/office/powerpoint/2012/main" userId="S::Niki.Obiwulu@ogauthority.co.uk::118c18f8-5190-4255-a0fc-dd3eb927571a" providerId="AD"/>
      </p:ext>
    </p:extLst>
  </p:cmAuthor>
  <p:cmAuthor id="5" name="Jamie Vince (Oil &amp; Gas Authority)" initials="JV(&amp;GA" lastIdx="4" clrIdx="5">
    <p:extLst>
      <p:ext uri="{19B8F6BF-5375-455C-9EA6-DF929625EA0E}">
        <p15:presenceInfo xmlns:p15="http://schemas.microsoft.com/office/powerpoint/2012/main" userId="S::Jamie.Vince@ogauthority.co.uk::a9ff9428-42d0-4171-8e64-c766b7fea5e7" providerId="AD"/>
      </p:ext>
    </p:extLst>
  </p:cmAuthor>
  <p:cmAuthor id="6" name="Hedvig Ljungerud (Oil &amp; Gas Authority)" initials="HL(&amp;GA" lastIdx="4" clrIdx="6">
    <p:extLst>
      <p:ext uri="{19B8F6BF-5375-455C-9EA6-DF929625EA0E}">
        <p15:presenceInfo xmlns:p15="http://schemas.microsoft.com/office/powerpoint/2012/main" userId="S::Hedvig.Ljungerud@ogauthority.co.uk::ad0c9c12-1e00-4d8e-90b3-8d908378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FFFF"/>
    <a:srgbClr val="BE4D00"/>
    <a:srgbClr val="003C50"/>
    <a:srgbClr val="003E52"/>
    <a:srgbClr val="00737A"/>
    <a:srgbClr val="0065A2"/>
    <a:srgbClr val="004456"/>
    <a:srgbClr val="11229E"/>
    <a:srgbClr val="323B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DAC07-C6AC-468C-A40A-19EE89348F23}" v="1" dt="2021-10-01T09:47:22.672"/>
    <p1510:client id="{4BFF214B-2BD9-1C29-9386-C164F27E3A24}" v="47" dt="2021-10-01T08:44:49.632"/>
    <p1510:client id="{BDD6B75D-EF36-4035-B76D-848A91AA2F0F}" v="22" dt="2021-10-01T09:45:48.3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73" autoAdjust="0"/>
  </p:normalViewPr>
  <p:slideViewPr>
    <p:cSldViewPr snapToGrid="0">
      <p:cViewPr varScale="1">
        <p:scale>
          <a:sx n="78" d="100"/>
          <a:sy n="78" d="100"/>
        </p:scale>
        <p:origin x="1836" y="78"/>
      </p:cViewPr>
      <p:guideLst>
        <p:guide orient="horz" pos="4042"/>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1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kalina.zaton\AppData\Local\Microsoft\Windows\INetCache\Content.Outlook\U8URPZIZ\CCS%20Data%20for%20Kalina.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noFill/>
            <a:ln>
              <a:solidFill>
                <a:schemeClr val="tx2"/>
              </a:solidFill>
            </a:ln>
          </c:spPr>
          <c:dPt>
            <c:idx val="0"/>
            <c:bubble3D val="0"/>
            <c:spPr>
              <a:solidFill>
                <a:schemeClr val="tx2"/>
              </a:solidFill>
              <a:ln w="19050">
                <a:solidFill>
                  <a:schemeClr val="tx2"/>
                </a:solidFill>
              </a:ln>
              <a:effectLst/>
            </c:spPr>
            <c:extLst>
              <c:ext xmlns:c16="http://schemas.microsoft.com/office/drawing/2014/chart" uri="{C3380CC4-5D6E-409C-BE32-E72D297353CC}">
                <c16:uniqueId val="{00000001-28CF-4C42-8A4D-8AAC549656A5}"/>
              </c:ext>
            </c:extLst>
          </c:dPt>
          <c:dPt>
            <c:idx val="1"/>
            <c:bubble3D val="0"/>
            <c:spPr>
              <a:noFill/>
              <a:ln w="19050">
                <a:solidFill>
                  <a:schemeClr val="tx2"/>
                </a:solidFill>
              </a:ln>
              <a:effectLst/>
            </c:spPr>
            <c:extLst>
              <c:ext xmlns:c16="http://schemas.microsoft.com/office/drawing/2014/chart" uri="{C3380CC4-5D6E-409C-BE32-E72D297353CC}">
                <c16:uniqueId val="{00000003-28CF-4C42-8A4D-8AAC549656A5}"/>
              </c:ext>
            </c:extLst>
          </c:dPt>
          <c:val>
            <c:numRef>
              <c:f>Sheet1!$E$4:$E$5</c:f>
              <c:numCache>
                <c:formatCode>0%</c:formatCode>
                <c:ptCount val="2"/>
                <c:pt idx="0">
                  <c:v>0.75</c:v>
                </c:pt>
                <c:pt idx="1">
                  <c:v>0.25</c:v>
                </c:pt>
              </c:numCache>
            </c:numRef>
          </c:val>
          <c:extLst>
            <c:ext xmlns:c16="http://schemas.microsoft.com/office/drawing/2014/chart" uri="{C3380CC4-5D6E-409C-BE32-E72D297353CC}">
              <c16:uniqueId val="{00000004-28CF-4C42-8A4D-8AAC549656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1548090741234"/>
          <c:y val="4.8583462388350859E-2"/>
          <c:w val="0.37405199587187288"/>
          <c:h val="0.48784342128510338"/>
        </c:manualLayout>
      </c:layout>
      <c:pieChart>
        <c:varyColors val="1"/>
        <c:ser>
          <c:idx val="0"/>
          <c:order val="0"/>
          <c:tx>
            <c:strRef>
              <c:f>Sheet1!$B$1</c:f>
              <c:strCache>
                <c:ptCount val="1"/>
                <c:pt idx="0">
                  <c:v>MtCO2 pa</c:v>
                </c:pt>
              </c:strCache>
            </c:strRef>
          </c:tx>
          <c:spPr>
            <a:ln w="6350">
              <a:solidFill>
                <a:srgbClr val="D9F3FD"/>
              </a:solidFill>
            </a:ln>
          </c:spPr>
          <c:dPt>
            <c:idx val="0"/>
            <c:bubble3D val="0"/>
            <c:spPr>
              <a:solidFill>
                <a:schemeClr val="bg1"/>
              </a:solidFill>
              <a:ln w="6350">
                <a:solidFill>
                  <a:srgbClr val="D9F3FD"/>
                </a:solidFill>
              </a:ln>
              <a:effectLst/>
            </c:spPr>
            <c:extLst>
              <c:ext xmlns:c16="http://schemas.microsoft.com/office/drawing/2014/chart" uri="{C3380CC4-5D6E-409C-BE32-E72D297353CC}">
                <c16:uniqueId val="{00000001-48F2-4392-9A6A-F9CB4DFFB609}"/>
              </c:ext>
            </c:extLst>
          </c:dPt>
          <c:dPt>
            <c:idx val="1"/>
            <c:bubble3D val="0"/>
            <c:spPr>
              <a:solidFill>
                <a:srgbClr val="CF0C71"/>
              </a:solidFill>
              <a:ln w="6350">
                <a:solidFill>
                  <a:srgbClr val="D9F3FD"/>
                </a:solidFill>
              </a:ln>
              <a:effectLst/>
            </c:spPr>
            <c:extLst>
              <c:ext xmlns:c16="http://schemas.microsoft.com/office/drawing/2014/chart" uri="{C3380CC4-5D6E-409C-BE32-E72D297353CC}">
                <c16:uniqueId val="{00000003-48F2-4392-9A6A-F9CB4DFFB609}"/>
              </c:ext>
            </c:extLst>
          </c:dPt>
          <c:dPt>
            <c:idx val="2"/>
            <c:bubble3D val="0"/>
            <c:spPr>
              <a:solidFill>
                <a:srgbClr val="0065A2"/>
              </a:solidFill>
              <a:ln w="6350">
                <a:solidFill>
                  <a:srgbClr val="D9F3FD"/>
                </a:solidFill>
              </a:ln>
              <a:effectLst/>
            </c:spPr>
            <c:extLst>
              <c:ext xmlns:c16="http://schemas.microsoft.com/office/drawing/2014/chart" uri="{C3380CC4-5D6E-409C-BE32-E72D297353CC}">
                <c16:uniqueId val="{00000005-48F2-4392-9A6A-F9CB4DFFB609}"/>
              </c:ext>
            </c:extLst>
          </c:dPt>
          <c:dPt>
            <c:idx val="3"/>
            <c:bubble3D val="0"/>
            <c:spPr>
              <a:solidFill>
                <a:srgbClr val="00B050"/>
              </a:solidFill>
              <a:ln w="6350">
                <a:solidFill>
                  <a:srgbClr val="D9F3FD"/>
                </a:solidFill>
              </a:ln>
              <a:effectLst/>
            </c:spPr>
            <c:extLst>
              <c:ext xmlns:c16="http://schemas.microsoft.com/office/drawing/2014/chart" uri="{C3380CC4-5D6E-409C-BE32-E72D297353CC}">
                <c16:uniqueId val="{00000007-48F2-4392-9A6A-F9CB4DFFB609}"/>
              </c:ext>
            </c:extLst>
          </c:dPt>
          <c:dPt>
            <c:idx val="4"/>
            <c:bubble3D val="0"/>
            <c:spPr>
              <a:solidFill>
                <a:srgbClr val="FFE600"/>
              </a:solidFill>
              <a:ln w="6350">
                <a:solidFill>
                  <a:srgbClr val="D9F3FD"/>
                </a:solidFill>
              </a:ln>
              <a:effectLst/>
            </c:spPr>
            <c:extLst>
              <c:ext xmlns:c16="http://schemas.microsoft.com/office/drawing/2014/chart" uri="{C3380CC4-5D6E-409C-BE32-E72D297353CC}">
                <c16:uniqueId val="{00000009-48F2-4392-9A6A-F9CB4DFFB609}"/>
              </c:ext>
            </c:extLst>
          </c:dPt>
          <c:dPt>
            <c:idx val="5"/>
            <c:bubble3D val="0"/>
            <c:spPr>
              <a:solidFill>
                <a:srgbClr val="D9D9D9"/>
              </a:solidFill>
              <a:ln w="6350">
                <a:solidFill>
                  <a:srgbClr val="D9F3FD"/>
                </a:solidFill>
              </a:ln>
              <a:effectLst/>
            </c:spPr>
            <c:extLst>
              <c:ext xmlns:c16="http://schemas.microsoft.com/office/drawing/2014/chart" uri="{C3380CC4-5D6E-409C-BE32-E72D297353CC}">
                <c16:uniqueId val="{0000000B-48F2-4392-9A6A-F9CB4DFFB609}"/>
              </c:ext>
            </c:extLst>
          </c:dPt>
          <c:cat>
            <c:strRef>
              <c:f>Sheet1!$A$2:$A$7</c:f>
              <c:strCache>
                <c:ptCount val="6"/>
                <c:pt idx="0">
                  <c:v>Offshore electrification</c:v>
                </c:pt>
                <c:pt idx="1">
                  <c:v>CCS</c:v>
                </c:pt>
                <c:pt idx="2">
                  <c:v>Blue H2</c:v>
                </c:pt>
                <c:pt idx="3">
                  <c:v>Green H2</c:v>
                </c:pt>
                <c:pt idx="4">
                  <c:v>Offshore windpower</c:v>
                </c:pt>
                <c:pt idx="5">
                  <c:v>Onshore measures</c:v>
                </c:pt>
              </c:strCache>
            </c:strRef>
          </c:cat>
          <c:val>
            <c:numRef>
              <c:f>Sheet1!$B$2:$B$7</c:f>
              <c:numCache>
                <c:formatCode>General</c:formatCode>
                <c:ptCount val="6"/>
                <c:pt idx="0">
                  <c:v>3</c:v>
                </c:pt>
                <c:pt idx="1">
                  <c:v>60</c:v>
                </c:pt>
                <c:pt idx="2">
                  <c:v>70</c:v>
                </c:pt>
                <c:pt idx="3">
                  <c:v>23</c:v>
                </c:pt>
                <c:pt idx="4">
                  <c:v>107</c:v>
                </c:pt>
                <c:pt idx="5">
                  <c:v>180</c:v>
                </c:pt>
              </c:numCache>
            </c:numRef>
          </c:val>
          <c:extLst>
            <c:ext xmlns:c16="http://schemas.microsoft.com/office/drawing/2014/chart" uri="{C3380CC4-5D6E-409C-BE32-E72D297353CC}">
              <c16:uniqueId val="{0000000C-48F2-4392-9A6A-F9CB4DFFB60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08316857502468"/>
          <c:y val="0.62268993887343893"/>
          <c:w val="0.84015650043595536"/>
          <c:h val="0.160341709488758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noFill/>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EB8E-4AD6-80E1-99AC502A97C1}"/>
              </c:ext>
            </c:extLst>
          </c:dPt>
          <c:dPt>
            <c:idx val="1"/>
            <c:bubble3D val="0"/>
            <c:spPr>
              <a:noFill/>
              <a:ln w="19050">
                <a:solidFill>
                  <a:schemeClr val="accent1"/>
                </a:solidFill>
              </a:ln>
              <a:effectLst/>
            </c:spPr>
            <c:extLst>
              <c:ext xmlns:c16="http://schemas.microsoft.com/office/drawing/2014/chart" uri="{C3380CC4-5D6E-409C-BE32-E72D297353CC}">
                <c16:uniqueId val="{00000003-EB8E-4AD6-80E1-99AC502A97C1}"/>
              </c:ext>
            </c:extLst>
          </c:dPt>
          <c:dPt>
            <c:idx val="2"/>
            <c:bubble3D val="0"/>
            <c:spPr>
              <a:noFill/>
              <a:ln w="19050">
                <a:solidFill>
                  <a:schemeClr val="accent1"/>
                </a:solidFill>
              </a:ln>
              <a:effectLst/>
            </c:spPr>
            <c:extLst>
              <c:ext xmlns:c16="http://schemas.microsoft.com/office/drawing/2014/chart" uri="{C3380CC4-5D6E-409C-BE32-E72D297353CC}">
                <c16:uniqueId val="{00000005-EB8E-4AD6-80E1-99AC502A97C1}"/>
              </c:ext>
            </c:extLst>
          </c:dPt>
          <c:dPt>
            <c:idx val="3"/>
            <c:bubble3D val="0"/>
            <c:spPr>
              <a:noFill/>
              <a:ln w="19050">
                <a:solidFill>
                  <a:schemeClr val="accent1"/>
                </a:solidFill>
              </a:ln>
              <a:effectLst/>
            </c:spPr>
            <c:extLst>
              <c:ext xmlns:c16="http://schemas.microsoft.com/office/drawing/2014/chart" uri="{C3380CC4-5D6E-409C-BE32-E72D297353CC}">
                <c16:uniqueId val="{00000007-EB8E-4AD6-80E1-99AC502A97C1}"/>
              </c:ext>
            </c:extLst>
          </c:dPt>
          <c:cat>
            <c:strRef>
              <c:f>Sheet1!$A$2:$A$5</c:f>
              <c:strCache>
                <c:ptCount val="2"/>
                <c:pt idx="0">
                  <c:v>1st Qtr</c:v>
                </c:pt>
                <c:pt idx="1">
                  <c:v>2nd Qtr</c:v>
                </c:pt>
              </c:strCache>
            </c:strRef>
          </c:cat>
          <c:val>
            <c:numRef>
              <c:f>Sheet1!$B$2:$B$5</c:f>
              <c:numCache>
                <c:formatCode>General</c:formatCode>
                <c:ptCount val="4"/>
                <c:pt idx="0" formatCode="0%">
                  <c:v>10</c:v>
                </c:pt>
                <c:pt idx="1">
                  <c:v>90</c:v>
                </c:pt>
              </c:numCache>
            </c:numRef>
          </c:val>
          <c:extLst>
            <c:ext xmlns:c16="http://schemas.microsoft.com/office/drawing/2014/chart" uri="{C3380CC4-5D6E-409C-BE32-E72D297353CC}">
              <c16:uniqueId val="{00000008-EB8E-4AD6-80E1-99AC502A97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1"/>
            </a:solidFill>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9CE5-47F9-97C5-5E4210AD39F0}"/>
              </c:ext>
            </c:extLst>
          </c:dPt>
          <c:dPt>
            <c:idx val="1"/>
            <c:bubble3D val="0"/>
            <c:spPr>
              <a:noFill/>
              <a:ln w="19050">
                <a:solidFill>
                  <a:schemeClr val="accent1"/>
                </a:solidFill>
              </a:ln>
              <a:effectLst/>
            </c:spPr>
            <c:extLst>
              <c:ext xmlns:c16="http://schemas.microsoft.com/office/drawing/2014/chart" uri="{C3380CC4-5D6E-409C-BE32-E72D297353CC}">
                <c16:uniqueId val="{00000003-9CE5-47F9-97C5-5E4210AD39F0}"/>
              </c:ext>
            </c:extLst>
          </c:dPt>
          <c:dPt>
            <c:idx val="2"/>
            <c:bubble3D val="0"/>
            <c:spPr>
              <a:solidFill>
                <a:schemeClr val="accent1"/>
              </a:solidFill>
              <a:ln w="19050">
                <a:solidFill>
                  <a:schemeClr val="accent1"/>
                </a:solidFill>
              </a:ln>
              <a:effectLst/>
            </c:spPr>
            <c:extLst>
              <c:ext xmlns:c16="http://schemas.microsoft.com/office/drawing/2014/chart" uri="{C3380CC4-5D6E-409C-BE32-E72D297353CC}">
                <c16:uniqueId val="{00000005-9CE5-47F9-97C5-5E4210AD39F0}"/>
              </c:ext>
            </c:extLst>
          </c:dPt>
          <c:dPt>
            <c:idx val="3"/>
            <c:bubble3D val="0"/>
            <c:spPr>
              <a:solidFill>
                <a:schemeClr val="accent1"/>
              </a:solidFill>
              <a:ln w="19050">
                <a:solidFill>
                  <a:schemeClr val="accent1"/>
                </a:solidFill>
              </a:ln>
              <a:effectLst/>
            </c:spPr>
            <c:extLst>
              <c:ext xmlns:c16="http://schemas.microsoft.com/office/drawing/2014/chart" uri="{C3380CC4-5D6E-409C-BE32-E72D297353CC}">
                <c16:uniqueId val="{00000007-9CE5-47F9-97C5-5E4210AD39F0}"/>
              </c:ext>
            </c:extLst>
          </c:dPt>
          <c:cat>
            <c:strRef>
              <c:f>Sheet1!$A$2:$A$5</c:f>
              <c:strCache>
                <c:ptCount val="2"/>
                <c:pt idx="0">
                  <c:v>1st Qtr</c:v>
                </c:pt>
                <c:pt idx="1">
                  <c:v>2nd Qtr</c:v>
                </c:pt>
              </c:strCache>
            </c:strRef>
          </c:cat>
          <c:val>
            <c:numRef>
              <c:f>Sheet1!$B$2:$B$5</c:f>
              <c:numCache>
                <c:formatCode>General</c:formatCode>
                <c:ptCount val="4"/>
                <c:pt idx="0" formatCode="0%">
                  <c:v>25</c:v>
                </c:pt>
                <c:pt idx="1">
                  <c:v>75</c:v>
                </c:pt>
              </c:numCache>
            </c:numRef>
          </c:val>
          <c:extLst>
            <c:ext xmlns:c16="http://schemas.microsoft.com/office/drawing/2014/chart" uri="{C3380CC4-5D6E-409C-BE32-E72D297353CC}">
              <c16:uniqueId val="{00000008-9CE5-47F9-97C5-5E4210AD39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noFill/>
            <a:ln>
              <a:solidFill>
                <a:schemeClr val="bg2"/>
              </a:solidFill>
            </a:ln>
          </c:spPr>
          <c:dPt>
            <c:idx val="0"/>
            <c:bubble3D val="0"/>
            <c:spPr>
              <a:solidFill>
                <a:srgbClr val="84329B"/>
              </a:solidFill>
              <a:ln w="19050">
                <a:solidFill>
                  <a:schemeClr val="bg2"/>
                </a:solidFill>
              </a:ln>
              <a:effectLst/>
            </c:spPr>
            <c:extLst>
              <c:ext xmlns:c16="http://schemas.microsoft.com/office/drawing/2014/chart" uri="{C3380CC4-5D6E-409C-BE32-E72D297353CC}">
                <c16:uniqueId val="{00000001-A1D9-4685-9F61-A0A8065695A8}"/>
              </c:ext>
            </c:extLst>
          </c:dPt>
          <c:dPt>
            <c:idx val="1"/>
            <c:bubble3D val="0"/>
            <c:spPr>
              <a:noFill/>
              <a:ln w="19050">
                <a:solidFill>
                  <a:schemeClr val="bg2"/>
                </a:solidFill>
              </a:ln>
              <a:effectLst/>
            </c:spPr>
            <c:extLst>
              <c:ext xmlns:c16="http://schemas.microsoft.com/office/drawing/2014/chart" uri="{C3380CC4-5D6E-409C-BE32-E72D297353CC}">
                <c16:uniqueId val="{00000003-A1D9-4685-9F61-A0A8065695A8}"/>
              </c:ext>
            </c:extLst>
          </c:dPt>
          <c:val>
            <c:numRef>
              <c:f>Sheet1!$C$10:$C$11</c:f>
              <c:numCache>
                <c:formatCode>General</c:formatCode>
                <c:ptCount val="2"/>
                <c:pt idx="0">
                  <c:v>50</c:v>
                </c:pt>
                <c:pt idx="1">
                  <c:v>50</c:v>
                </c:pt>
              </c:numCache>
            </c:numRef>
          </c:val>
          <c:extLst>
            <c:ext xmlns:c16="http://schemas.microsoft.com/office/drawing/2014/chart" uri="{C3380CC4-5D6E-409C-BE32-E72D297353CC}">
              <c16:uniqueId val="{00000004-A1D9-4685-9F61-A0A8065695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4040029735295"/>
          <c:y val="0.13602193970832094"/>
          <c:w val="0.83305478261499721"/>
          <c:h val="0.70842722904885413"/>
        </c:manualLayout>
      </c:layout>
      <c:barChart>
        <c:barDir val="col"/>
        <c:grouping val="stacked"/>
        <c:varyColors val="0"/>
        <c:ser>
          <c:idx val="1"/>
          <c:order val="0"/>
          <c:tx>
            <c:strRef>
              <c:f>'CCS Data for Kalina'!$H$1</c:f>
              <c:strCache>
                <c:ptCount val="1"/>
                <c:pt idx="0">
                  <c:v>CCS Projects</c:v>
                </c:pt>
              </c:strCache>
            </c:strRef>
          </c:tx>
          <c:spPr>
            <a:solidFill>
              <a:srgbClr val="FFC000"/>
            </a:solidFill>
            <a:ln>
              <a:noFill/>
            </a:ln>
            <a:effectLst/>
          </c:spPr>
          <c:invertIfNegative val="0"/>
          <c:cat>
            <c:numRef>
              <c:f>'CCS Data for Kalina'!$G$2:$G$30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'CCS Data for Kalina'!$H$2:$H$30</c:f>
              <c:numCache>
                <c:formatCode>General</c:formatCode>
                <c:ptCount val="29"/>
                <c:pt idx="0">
                  <c:v>0</c:v>
                </c:pt>
                <c:pt idx="1">
                  <c:v>0</c:v>
                </c:pt>
                <c:pt idx="2">
                  <c:v>0</c:v>
                </c:pt>
                <c:pt idx="3">
                  <c:v>1</c:v>
                </c:pt>
                <c:pt idx="4">
                  <c:v>10.5</c:v>
                </c:pt>
                <c:pt idx="5">
                  <c:v>16.5</c:v>
                </c:pt>
                <c:pt idx="6">
                  <c:v>24</c:v>
                </c:pt>
                <c:pt idx="7">
                  <c:v>37</c:v>
                </c:pt>
                <c:pt idx="8">
                  <c:v>40</c:v>
                </c:pt>
                <c:pt idx="9">
                  <c:v>56</c:v>
                </c:pt>
                <c:pt idx="10">
                  <c:v>56</c:v>
                </c:pt>
                <c:pt idx="11">
                  <c:v>56.5</c:v>
                </c:pt>
                <c:pt idx="12">
                  <c:v>62.5</c:v>
                </c:pt>
                <c:pt idx="13">
                  <c:v>63.25</c:v>
                </c:pt>
                <c:pt idx="14">
                  <c:v>63.25</c:v>
                </c:pt>
                <c:pt idx="15">
                  <c:v>63.75</c:v>
                </c:pt>
                <c:pt idx="16">
                  <c:v>70.75</c:v>
                </c:pt>
                <c:pt idx="17">
                  <c:v>70.75</c:v>
                </c:pt>
                <c:pt idx="18">
                  <c:v>70.75</c:v>
                </c:pt>
                <c:pt idx="19">
                  <c:v>70.75</c:v>
                </c:pt>
                <c:pt idx="20">
                  <c:v>70.75</c:v>
                </c:pt>
                <c:pt idx="21">
                  <c:v>70.75</c:v>
                </c:pt>
                <c:pt idx="22">
                  <c:v>70.75</c:v>
                </c:pt>
                <c:pt idx="23">
                  <c:v>70.75</c:v>
                </c:pt>
                <c:pt idx="24">
                  <c:v>60.75</c:v>
                </c:pt>
                <c:pt idx="25">
                  <c:v>60.75</c:v>
                </c:pt>
                <c:pt idx="26">
                  <c:v>59.25</c:v>
                </c:pt>
                <c:pt idx="27">
                  <c:v>59.25</c:v>
                </c:pt>
                <c:pt idx="28">
                  <c:v>59.25</c:v>
                </c:pt>
              </c:numCache>
            </c:numRef>
          </c:val>
          <c:extLst>
            <c:ext xmlns:c16="http://schemas.microsoft.com/office/drawing/2014/chart" uri="{C3380CC4-5D6E-409C-BE32-E72D297353CC}">
              <c16:uniqueId val="{00000000-0D4E-405D-9DBF-700AA6D743D1}"/>
            </c:ext>
          </c:extLst>
        </c:ser>
        <c:dLbls>
          <c:showLegendKey val="0"/>
          <c:showVal val="0"/>
          <c:showCatName val="0"/>
          <c:showSerName val="0"/>
          <c:showPercent val="0"/>
          <c:showBubbleSize val="0"/>
        </c:dLbls>
        <c:gapWidth val="40"/>
        <c:overlap val="-100"/>
        <c:axId val="215734880"/>
        <c:axId val="215751104"/>
      </c:barChart>
      <c:lineChart>
        <c:grouping val="standard"/>
        <c:varyColors val="0"/>
        <c:ser>
          <c:idx val="2"/>
          <c:order val="1"/>
          <c:tx>
            <c:strRef>
              <c:f>'CCS Data for Kalina'!$I$1</c:f>
              <c:strCache>
                <c:ptCount val="1"/>
                <c:pt idx="0">
                  <c:v>Balanced Net Zero Pathway</c:v>
                </c:pt>
              </c:strCache>
            </c:strRef>
          </c:tx>
          <c:spPr>
            <a:ln w="31750" cap="rnd">
              <a:solidFill>
                <a:schemeClr val="bg1"/>
              </a:solidFill>
              <a:prstDash val="solid"/>
              <a:round/>
            </a:ln>
            <a:effectLst/>
          </c:spPr>
          <c:marker>
            <c:symbol val="none"/>
          </c:marker>
          <c:cat>
            <c:numRef>
              <c:f>'CCS Data for Kalina'!$G$2:$G$30</c:f>
              <c:numCache>
                <c:formatCode>General</c:formatCode>
                <c:ptCount val="2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numCache>
            </c:numRef>
          </c:cat>
          <c:val>
            <c:numRef>
              <c:f>'CCS Data for Kalina'!$I$2:$I$30</c:f>
              <c:numCache>
                <c:formatCode>General</c:formatCode>
                <c:ptCount val="29"/>
                <c:pt idx="0">
                  <c:v>0</c:v>
                </c:pt>
                <c:pt idx="1">
                  <c:v>3.2144560034434298E-8</c:v>
                </c:pt>
                <c:pt idx="2">
                  <c:v>3.8148983504965704E-6</c:v>
                </c:pt>
                <c:pt idx="3">
                  <c:v>0.31975274331720199</c:v>
                </c:pt>
                <c:pt idx="4">
                  <c:v>6.5030543058250396</c:v>
                </c:pt>
                <c:pt idx="5">
                  <c:v>10.3174306188012</c:v>
                </c:pt>
                <c:pt idx="6">
                  <c:v>13.1433067998118</c:v>
                </c:pt>
                <c:pt idx="7">
                  <c:v>18.547085031776</c:v>
                </c:pt>
                <c:pt idx="8">
                  <c:v>21.957829390980699</c:v>
                </c:pt>
                <c:pt idx="9">
                  <c:v>27.271354494247898</c:v>
                </c:pt>
                <c:pt idx="10">
                  <c:v>31.419096205213702</c:v>
                </c:pt>
                <c:pt idx="11">
                  <c:v>37.601934849239498</c:v>
                </c:pt>
                <c:pt idx="12">
                  <c:v>44.5284257151364</c:v>
                </c:pt>
                <c:pt idx="13">
                  <c:v>52.842134282459298</c:v>
                </c:pt>
                <c:pt idx="14">
                  <c:v>59.351817103566603</c:v>
                </c:pt>
                <c:pt idx="15">
                  <c:v>64.412655458995303</c:v>
                </c:pt>
                <c:pt idx="16">
                  <c:v>67.711175846657596</c:v>
                </c:pt>
                <c:pt idx="17">
                  <c:v>70.171267380259295</c:v>
                </c:pt>
                <c:pt idx="18">
                  <c:v>78.861724919355794</c:v>
                </c:pt>
                <c:pt idx="19">
                  <c:v>83.315658749964996</c:v>
                </c:pt>
                <c:pt idx="20">
                  <c:v>87.8665877563854</c:v>
                </c:pt>
                <c:pt idx="21">
                  <c:v>90.916438455558804</c:v>
                </c:pt>
                <c:pt idx="22">
                  <c:v>94.237120819557504</c:v>
                </c:pt>
                <c:pt idx="23">
                  <c:v>97.392212978953495</c:v>
                </c:pt>
                <c:pt idx="24">
                  <c:v>100.12802644554</c:v>
                </c:pt>
                <c:pt idx="25">
                  <c:v>101.669491860701</c:v>
                </c:pt>
                <c:pt idx="26">
                  <c:v>102.290708362099</c:v>
                </c:pt>
                <c:pt idx="27">
                  <c:v>101.996865764585</c:v>
                </c:pt>
                <c:pt idx="28">
                  <c:v>104.16176383511601</c:v>
                </c:pt>
              </c:numCache>
            </c:numRef>
          </c:val>
          <c:smooth val="0"/>
          <c:extLst>
            <c:ext xmlns:c16="http://schemas.microsoft.com/office/drawing/2014/chart" uri="{C3380CC4-5D6E-409C-BE32-E72D297353CC}">
              <c16:uniqueId val="{00000001-0D4E-405D-9DBF-700AA6D743D1}"/>
            </c:ext>
          </c:extLst>
        </c:ser>
        <c:dLbls>
          <c:showLegendKey val="0"/>
          <c:showVal val="0"/>
          <c:showCatName val="0"/>
          <c:showSerName val="0"/>
          <c:showPercent val="0"/>
          <c:showBubbleSize val="0"/>
        </c:dLbls>
        <c:marker val="1"/>
        <c:smooth val="0"/>
        <c:axId val="215734880"/>
        <c:axId val="215751104"/>
      </c:lineChart>
      <c:catAx>
        <c:axId val="215734880"/>
        <c:scaling>
          <c:orientation val="minMax"/>
        </c:scaling>
        <c:delete val="0"/>
        <c:axPos val="b"/>
        <c:numFmt formatCode="General" sourceLinked="0"/>
        <c:majorTickMark val="in"/>
        <c:minorTickMark val="in"/>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5751104"/>
        <c:crosses val="autoZero"/>
        <c:auto val="0"/>
        <c:lblAlgn val="ctr"/>
        <c:lblOffset val="100"/>
        <c:noMultiLvlLbl val="0"/>
      </c:catAx>
      <c:valAx>
        <c:axId val="21575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Injection Rate (Mt PA)</a:t>
                </a:r>
              </a:p>
            </c:rich>
          </c:tx>
          <c:layout>
            <c:manualLayout>
              <c:xMode val="edge"/>
              <c:yMode val="edge"/>
              <c:x val="8.0321285140562242E-3"/>
              <c:y val="0.2623154009275085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573488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0.51195</cdr:x>
      <cdr:y>0.05785</cdr:y>
    </cdr:from>
    <cdr:to>
      <cdr:x>0.56163</cdr:x>
      <cdr:y>0.05785</cdr:y>
    </cdr:to>
    <cdr:cxnSp macro="">
      <cdr:nvCxnSpPr>
        <cdr:cNvPr id="3" name="Straight Connector 2">
          <a:extLst xmlns:a="http://schemas.openxmlformats.org/drawingml/2006/main">
            <a:ext uri="{FF2B5EF4-FFF2-40B4-BE49-F238E27FC236}">
              <a16:creationId xmlns:a16="http://schemas.microsoft.com/office/drawing/2014/main" id="{12916E82-599A-47C4-92EB-9AC5E5399D86}"/>
            </a:ext>
          </a:extLst>
        </cdr:cNvPr>
        <cdr:cNvCxnSpPr/>
      </cdr:nvCxnSpPr>
      <cdr:spPr>
        <a:xfrm xmlns:a="http://schemas.openxmlformats.org/drawingml/2006/main">
          <a:off x="3037734" y="217684"/>
          <a:ext cx="294833" cy="0"/>
        </a:xfrm>
        <a:prstGeom xmlns:a="http://schemas.openxmlformats.org/drawingml/2006/main" prst="line">
          <a:avLst/>
        </a:prstGeom>
        <a:ln xmlns:a="http://schemas.openxmlformats.org/drawingml/2006/main" w="381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0.16453</cdr:x>
      <cdr:y>0.04229</cdr:y>
    </cdr:from>
    <cdr:to>
      <cdr:x>0.20072</cdr:x>
      <cdr:y>0.06622</cdr:y>
    </cdr:to>
    <cdr:sp macro="" textlink="">
      <cdr:nvSpPr>
        <cdr:cNvPr id="6" name="Rectangle 5">
          <a:extLst xmlns:a="http://schemas.openxmlformats.org/drawingml/2006/main">
            <a:ext uri="{FF2B5EF4-FFF2-40B4-BE49-F238E27FC236}">
              <a16:creationId xmlns:a16="http://schemas.microsoft.com/office/drawing/2014/main" id="{8F5EB391-B7B8-4592-9A7A-C53E08FDACCA}"/>
            </a:ext>
          </a:extLst>
        </cdr:cNvPr>
        <cdr:cNvSpPr/>
      </cdr:nvSpPr>
      <cdr:spPr>
        <a:xfrm xmlns:a="http://schemas.openxmlformats.org/drawingml/2006/main">
          <a:off x="976275" y="159123"/>
          <a:ext cx="214745" cy="90055"/>
        </a:xfrm>
        <a:prstGeom xmlns:a="http://schemas.openxmlformats.org/drawingml/2006/main" prst="rect">
          <a:avLst/>
        </a:prstGeom>
        <a:solidFill xmlns:a="http://schemas.openxmlformats.org/drawingml/2006/main">
          <a:srgbClr val="FFC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01/10/2021</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01/10/2021</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804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7153"/>
            <a:ext cx="5486400" cy="4620419"/>
          </a:xfrm>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167CD-893C-4E05-8CA0-436A224F37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28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561683"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61683" rtl="0" eaLnBrk="1" fontAlgn="auto" latinLnBrk="0" hangingPunct="1">
                <a:lnSpc>
                  <a:spcPct val="100000"/>
                </a:lnSpc>
                <a:spcBef>
                  <a:spcPts val="0"/>
                </a:spcBef>
                <a:spcAft>
                  <a:spcPts val="0"/>
                </a:spcAft>
                <a:buClrTx/>
                <a:buSzTx/>
                <a:buFontTx/>
                <a:buNone/>
                <a:tabLst/>
                <a:defRPr/>
              </a:pPr>
              <a:t>3</a:t>
            </a:fld>
            <a:endParaRPr kumimoji="0" lang="en-GB"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67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7153"/>
            <a:ext cx="5812971" cy="4793685"/>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1040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3BEF7FAF-4858-49F9-8A53-9D876FAB0E7A}"/>
              </a:ext>
            </a:extLst>
          </p:cNvPr>
          <p:cNvSpPr>
            <a:spLocks noGrp="1"/>
          </p:cNvSpPr>
          <p:nvPr>
            <p:ph type="body" sz="quarter" idx="3"/>
          </p:nvPr>
        </p:nvSpPr>
        <p:spPr/>
        <p:txBody>
          <a:bodyPr/>
          <a:lstStyle/>
          <a:p>
            <a:pPr marL="171450" indent="-171450">
              <a:buFont typeface="Arial" panose="020B0604020202020204" pitchFamily="34" charset="0"/>
              <a:buChar char="•"/>
            </a:pPr>
            <a:endParaRPr lang="en-GB" dirty="0"/>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051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14B1AD-0AD2-4D09-BA8E-A835C76CD53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45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27E7B17-5099-4BBE-8F19-7BFADD7AACEA}" type="slidenum">
              <a:rPr lang="en-GB" smtClean="0"/>
              <a:t>7</a:t>
            </a:fld>
            <a:endParaRPr lang="en-GB"/>
          </a:p>
        </p:txBody>
      </p:sp>
    </p:spTree>
    <p:extLst>
      <p:ext uri="{BB962C8B-B14F-4D97-AF65-F5344CB8AC3E}">
        <p14:creationId xmlns:p14="http://schemas.microsoft.com/office/powerpoint/2010/main" val="298107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692150"/>
            <a:ext cx="6159500" cy="3465513"/>
          </a:xfrm>
        </p:spPr>
      </p:sp>
      <p:sp>
        <p:nvSpPr>
          <p:cNvPr id="3" name="Notes Placeholder 2"/>
          <p:cNvSpPr>
            <a:spLocks noGrp="1"/>
          </p:cNvSpPr>
          <p:nvPr>
            <p:ph type="body" idx="1"/>
          </p:nvPr>
        </p:nvSpPr>
        <p:spPr>
          <a:xfrm>
            <a:off x="403872" y="4389685"/>
            <a:ext cx="6095652" cy="4851154"/>
          </a:xfrm>
          <a:noFill/>
          <a:ln>
            <a:noFill/>
          </a:ln>
        </p:spPr>
        <p:txBody>
          <a:bodyPr/>
          <a:lstStyle/>
          <a:p>
            <a:endParaRPr lang="en-GB" sz="18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403871" y="4278931"/>
            <a:ext cx="6020513" cy="453849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2165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5736" y="253214"/>
            <a:ext cx="1752389"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7440" y="105881"/>
            <a:ext cx="3296920" cy="966195"/>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0396973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20814259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3524559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488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8445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object 3"/>
          <p:cNvSpPr/>
          <p:nvPr userDrawn="1"/>
        </p:nvSpPr>
        <p:spPr>
          <a:xfrm>
            <a:off x="1056004" y="3905136"/>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1219170"/>
            <a:endParaRPr sz="24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Tree>
    <p:extLst>
      <p:ext uri="{BB962C8B-B14F-4D97-AF65-F5344CB8AC3E}">
        <p14:creationId xmlns:p14="http://schemas.microsoft.com/office/powerpoint/2010/main" val="6326179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1056004" y="3905136"/>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1219170"/>
            <a:endParaRPr sz="2400">
              <a:solidFill>
                <a:prstClr val="black"/>
              </a:solidFill>
              <a:latin typeface="Aria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
        <p:nvSpPr>
          <p:cNvPr id="6" name="TextBox 5">
            <a:extLst>
              <a:ext uri="{FF2B5EF4-FFF2-40B4-BE49-F238E27FC236}">
                <a16:creationId xmlns:a16="http://schemas.microsoft.com/office/drawing/2014/main" id="{AA28C7EF-00C3-468A-93C7-DDDE18E2CD27}"/>
              </a:ext>
            </a:extLst>
          </p:cNvPr>
          <p:cNvSpPr txBox="1"/>
          <p:nvPr userDrawn="1"/>
        </p:nvSpPr>
        <p:spPr>
          <a:xfrm>
            <a:off x="1116562" y="6048196"/>
            <a:ext cx="10431971" cy="651525"/>
          </a:xfrm>
          <a:prstGeom prst="rect">
            <a:avLst/>
          </a:prstGeom>
          <a:noFill/>
        </p:spPr>
        <p:txBody>
          <a:bodyPr vert="horz" wrap="square" lIns="0" tIns="116840" rIns="0" bIns="0" rtlCol="0">
            <a:spAutoFit/>
          </a:bodyPr>
          <a:lstStyle/>
          <a:p>
            <a:r>
              <a:rPr lang="en-GB" sz="1067">
                <a:solidFill>
                  <a:schemeClr val="bg1">
                    <a:lumMod val="75000"/>
                  </a:schemeClr>
                </a:solidFill>
                <a:latin typeface="Helvetica 45 Light"/>
              </a:rPr>
              <a:t>© OGA 2019</a:t>
            </a:r>
          </a:p>
          <a:p>
            <a:r>
              <a:rPr lang="en-GB" sz="8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028630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3"/>
          <p:cNvSpPr/>
          <p:nvPr userDrawn="1"/>
        </p:nvSpPr>
        <p:spPr>
          <a:xfrm>
            <a:off x="9040985" y="407912"/>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Tree>
    <p:extLst>
      <p:ext uri="{BB962C8B-B14F-4D97-AF65-F5344CB8AC3E}">
        <p14:creationId xmlns:p14="http://schemas.microsoft.com/office/powerpoint/2010/main" val="216421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object 2"/>
          <p:cNvSpPr txBox="1"/>
          <p:nvPr userDrawn="1"/>
        </p:nvSpPr>
        <p:spPr>
          <a:xfrm>
            <a:off x="1016008" y="2747812"/>
            <a:ext cx="11532241" cy="1231106"/>
          </a:xfrm>
          <a:prstGeom prst="rect">
            <a:avLst/>
          </a:prstGeom>
        </p:spPr>
        <p:txBody>
          <a:bodyPr vert="horz" wrap="square" lIns="0" tIns="0" rIns="0" bIns="0" rtlCol="0">
            <a:spAutoFit/>
          </a:bodyPr>
          <a:lstStyle/>
          <a:p>
            <a:pPr marL="16933"/>
            <a:r>
              <a:rPr lang="en-GB" sz="8000" spc="-73">
                <a:solidFill>
                  <a:srgbClr val="00AEEF"/>
                </a:solidFill>
                <a:latin typeface="Arial"/>
                <a:cs typeface="Arial"/>
              </a:rPr>
              <a:t>Thank you</a:t>
            </a:r>
          </a:p>
        </p:txBody>
      </p:sp>
      <p:sp>
        <p:nvSpPr>
          <p:cNvPr id="8" name="object 3"/>
          <p:cNvSpPr/>
          <p:nvPr userDrawn="1"/>
        </p:nvSpPr>
        <p:spPr>
          <a:xfrm>
            <a:off x="1016002" y="3861127"/>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24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Tree>
    <p:extLst>
      <p:ext uri="{BB962C8B-B14F-4D97-AF65-F5344CB8AC3E}">
        <p14:creationId xmlns:p14="http://schemas.microsoft.com/office/powerpoint/2010/main" val="40969286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27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56" userDrawn="1">
          <p15:clr>
            <a:srgbClr val="FBAE40"/>
          </p15:clr>
        </p15:guide>
        <p15:guide id="5" pos="5612" userDrawn="1">
          <p15:clr>
            <a:srgbClr val="FBAE40"/>
          </p15:clr>
        </p15:guide>
        <p15:guide id="6" pos="57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855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cSld name="Logo only">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2726264" y="-31639"/>
            <a:ext cx="2371847" cy="3234779"/>
            <a:chOff x="-1239796" y="-1"/>
            <a:chExt cx="1416393" cy="3234779"/>
          </a:xfrm>
        </p:grpSpPr>
        <p:sp>
          <p:nvSpPr>
            <p:cNvPr id="37" name="Rectangle 36"/>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38" name="Rectangle 37"/>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39" name="Rectangle 38"/>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40" name="Rectangle 39"/>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41" name="Rectangle 40"/>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42" name="Rectangle 41"/>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43" name="Rectangle 42"/>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44" name="Rectangle 43"/>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45" name="Rectangle 44"/>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46" name="Rectangle 45"/>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mn-lt"/>
                  <a:ea typeface="+mn-ea"/>
                  <a:cs typeface="+mn-cs"/>
                </a:rPr>
                <a:t>OGA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family R-G-B</a:t>
              </a:r>
            </a:p>
          </p:txBody>
        </p:sp>
        <p:sp>
          <p:nvSpPr>
            <p:cNvPr id="47" name="Rectangle 46"/>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121911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mn-lt"/>
                  <a:ea typeface="+mn-ea"/>
                  <a:cs typeface="+mn-cs"/>
                </a:rPr>
                <a:t>Use the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a:t>
              </a:r>
            </a:p>
          </p:txBody>
        </p:sp>
      </p:grpSp>
      <p:sp>
        <p:nvSpPr>
          <p:cNvPr id="15" name="object 3"/>
          <p:cNvSpPr/>
          <p:nvPr userDrawn="1"/>
        </p:nvSpPr>
        <p:spPr>
          <a:xfrm>
            <a:off x="9040987" y="407912"/>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Tree>
    <p:extLst>
      <p:ext uri="{BB962C8B-B14F-4D97-AF65-F5344CB8AC3E}">
        <p14:creationId xmlns:p14="http://schemas.microsoft.com/office/powerpoint/2010/main" val="31843346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939A8A-DB69-4551-A30C-944BAC3B578A}" type="datetimeFigureOut">
              <a:rPr lang="en-GB" smtClean="0"/>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78FAF-906C-407F-8C81-84493A114F2F}" type="slidenum">
              <a:rPr lang="en-GB" smtClean="0"/>
              <a:t>‹#›</a:t>
            </a:fld>
            <a:endParaRPr lang="en-GB"/>
          </a:p>
        </p:txBody>
      </p:sp>
    </p:spTree>
    <p:extLst>
      <p:ext uri="{BB962C8B-B14F-4D97-AF65-F5344CB8AC3E}">
        <p14:creationId xmlns:p14="http://schemas.microsoft.com/office/powerpoint/2010/main" val="166074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4"/>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7"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3"/>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562750506"/>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47" userDrawn="1">
          <p15:clr>
            <a:srgbClr val="FBAE40"/>
          </p15:clr>
        </p15:guide>
        <p15:guide id="5" pos="5612" userDrawn="1">
          <p15:clr>
            <a:srgbClr val="FBAE40"/>
          </p15:clr>
        </p15:guide>
        <p15:guide id="6" pos="5745" userDrawn="1">
          <p15:clr>
            <a:srgbClr val="FBAE40"/>
          </p15:clr>
        </p15:guide>
        <p15:guide id="7" orient="horz" pos="973" userDrawn="1">
          <p15:clr>
            <a:srgbClr val="FBAE40"/>
          </p15:clr>
        </p15:guide>
        <p15:guide id="8" orient="horz" pos="2231" userDrawn="1">
          <p15:clr>
            <a:srgbClr val="FBAE40"/>
          </p15:clr>
        </p15:guide>
        <p15:guide id="9" orient="horz" pos="2339" userDrawn="1">
          <p15:clr>
            <a:srgbClr val="FBAE40"/>
          </p15:clr>
        </p15:guide>
        <p15:guide id="10" orient="horz" pos="35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5231" userDrawn="1">
          <p15:clr>
            <a:srgbClr val="FBAE40"/>
          </p15:clr>
        </p15:guide>
        <p15:guide id="7" pos="505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3799" userDrawn="1">
          <p15:clr>
            <a:srgbClr val="FBAE40"/>
          </p15:clr>
        </p15:guide>
        <p15:guide id="2" pos="3960" userDrawn="1">
          <p15:clr>
            <a:srgbClr val="FBAE40"/>
          </p15:clr>
        </p15:guide>
        <p15:guide id="3" pos="1996" userDrawn="1">
          <p15:clr>
            <a:srgbClr val="FBAE40"/>
          </p15:clr>
        </p15:guide>
        <p15:guide id="4" pos="2155" userDrawn="1">
          <p15:clr>
            <a:srgbClr val="FBAE40"/>
          </p15:clr>
        </p15:guide>
        <p15:guide id="5" pos="5604" userDrawn="1">
          <p15:clr>
            <a:srgbClr val="FBAE40"/>
          </p15:clr>
        </p15:guide>
        <p15:guide id="6" pos="577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7440" y="105881"/>
            <a:ext cx="3296920" cy="966195"/>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782184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239829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97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4" name="Rectangle 3">
            <a:extLst>
              <a:ext uri="{FF2B5EF4-FFF2-40B4-BE49-F238E27FC236}">
                <a16:creationId xmlns:a16="http://schemas.microsoft.com/office/drawing/2014/main" id="{329327C2-91B1-4544-9AB3-E7EF8E06F69B}"/>
              </a:ext>
            </a:extLst>
          </p:cNvPr>
          <p:cNvSpPr/>
          <p:nvPr userDrawn="1"/>
        </p:nvSpPr>
        <p:spPr>
          <a:xfrm>
            <a:off x="11728168" y="6530079"/>
            <a:ext cx="372218" cy="276999"/>
          </a:xfrm>
          <a:prstGeom prst="rect">
            <a:avLst/>
          </a:prstGeom>
        </p:spPr>
        <p:txBody>
          <a:bodyPr wrap="none">
            <a:spAutoFit/>
          </a:bodyPr>
          <a:lstStyle/>
          <a:p>
            <a:fld id="{8A4C5551-C2D0-47E7-9082-45CFED52C42E}" type="slidenum">
              <a:rPr lang="en-GB" sz="1200" smtClean="0">
                <a:solidFill>
                  <a:schemeClr val="bg2"/>
                </a:solidFill>
              </a:rPr>
              <a:pPr/>
              <a:t>‹#›</a:t>
            </a:fld>
            <a:endParaRPr lang="en-GB" sz="1200">
              <a:solidFill>
                <a:schemeClr val="bg2"/>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347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5736" y="253214"/>
            <a:ext cx="1752389"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3835765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3997220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234449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536708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6488893"/>
            <a:ext cx="12192000" cy="369176"/>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661527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23776119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962727416"/>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427128696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guide id="3" pos="1996">
          <p15:clr>
            <a:srgbClr val="FBAE40"/>
          </p15:clr>
        </p15:guide>
        <p15:guide id="4" pos="2147">
          <p15:clr>
            <a:srgbClr val="FBAE40"/>
          </p15:clr>
        </p15:guide>
        <p15:guide id="5" pos="5593">
          <p15:clr>
            <a:srgbClr val="FBAE40"/>
          </p15:clr>
        </p15:guide>
        <p15:guide id="6" pos="57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645340837"/>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4" name="Rectangle 3">
            <a:extLst>
              <a:ext uri="{FF2B5EF4-FFF2-40B4-BE49-F238E27FC236}">
                <a16:creationId xmlns:a16="http://schemas.microsoft.com/office/drawing/2014/main" id="{8F8FEEEB-A591-4F05-84A7-88BF4EDC1245}"/>
              </a:ext>
            </a:extLst>
          </p:cNvPr>
          <p:cNvSpPr/>
          <p:nvPr userDrawn="1"/>
        </p:nvSpPr>
        <p:spPr>
          <a:xfrm>
            <a:off x="11479516" y="6468048"/>
            <a:ext cx="497252" cy="400110"/>
          </a:xfrm>
          <a:prstGeom prst="rect">
            <a:avLst/>
          </a:prstGeom>
        </p:spPr>
        <p:txBody>
          <a:bodyPr wrap="none">
            <a:spAutoFit/>
          </a:bodyPr>
          <a:lstStyle/>
          <a:p>
            <a:fld id="{8A4C5551-C2D0-47E7-9082-45CFED52C42E}" type="slidenum">
              <a:rPr lang="en-GB" sz="2000" smtClean="0">
                <a:solidFill>
                  <a:schemeClr val="bg2"/>
                </a:solidFill>
              </a:rPr>
              <a:pPr/>
              <a:t>‹#›</a:t>
            </a:fld>
            <a:endParaRPr lang="en-GB" sz="2000">
              <a:solidFill>
                <a:schemeClr val="bg2"/>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24963511"/>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873024030"/>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739016748"/>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792887567"/>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454008085"/>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483966775"/>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7440" y="105881"/>
            <a:ext cx="3296920" cy="966195"/>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1664248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AEEF"/>
                </a:solidFill>
                <a:latin typeface="Arial"/>
                <a:cs typeface="Arial"/>
              </a:rPr>
              <a:t>Thank you</a:t>
            </a:r>
          </a:p>
        </p:txBody>
      </p:sp>
      <p:sp>
        <p:nvSpPr>
          <p:cNvPr id="8" name="object 3"/>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32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1" y="486235"/>
            <a:ext cx="2065059" cy="1730716"/>
          </a:xfrm>
          <a:prstGeom prst="rect">
            <a:avLst/>
          </a:prstGeom>
        </p:spPr>
      </p:pic>
    </p:spTree>
    <p:extLst>
      <p:ext uri="{BB962C8B-B14F-4D97-AF65-F5344CB8AC3E}">
        <p14:creationId xmlns:p14="http://schemas.microsoft.com/office/powerpoint/2010/main" val="3409372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769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811E-280C-4F4B-B71E-3A58A7251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39E74F-6B04-4997-A052-C9A90979C09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3047FB-AEDA-4224-B976-05CC02596578}"/>
              </a:ext>
            </a:extLst>
          </p:cNvPr>
          <p:cNvSpPr>
            <a:spLocks noGrp="1"/>
          </p:cNvSpPr>
          <p:nvPr>
            <p:ph type="dt" sz="half" idx="10"/>
          </p:nvPr>
        </p:nvSpPr>
        <p:spPr/>
        <p:txBody>
          <a:bodyPr/>
          <a:lstStyle/>
          <a:p>
            <a:fld id="{50390E1A-4280-4356-9F51-80533A058267}" type="datetimeFigureOut">
              <a:rPr lang="en-GB" smtClean="0"/>
              <a:t>01/10/2021</a:t>
            </a:fld>
            <a:endParaRPr lang="en-GB"/>
          </a:p>
        </p:txBody>
      </p:sp>
      <p:sp>
        <p:nvSpPr>
          <p:cNvPr id="5" name="Footer Placeholder 4">
            <a:extLst>
              <a:ext uri="{FF2B5EF4-FFF2-40B4-BE49-F238E27FC236}">
                <a16:creationId xmlns:a16="http://schemas.microsoft.com/office/drawing/2014/main" id="{95FAAD61-E5D0-460B-A78D-28368C89A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7F5F7-2AEC-4478-8F36-2F7E80386D48}"/>
              </a:ext>
            </a:extLst>
          </p:cNvPr>
          <p:cNvSpPr>
            <a:spLocks noGrp="1"/>
          </p:cNvSpPr>
          <p:nvPr>
            <p:ph type="sldNum" sz="quarter" idx="12"/>
          </p:nvPr>
        </p:nvSpPr>
        <p:spPr/>
        <p:txBody>
          <a:bodyPr/>
          <a:lstStyle/>
          <a:p>
            <a:fld id="{7C42A414-6892-4BCA-B231-6C9F5AFF667A}" type="slidenum">
              <a:rPr lang="en-GB" smtClean="0"/>
              <a:t>‹#›</a:t>
            </a:fld>
            <a:endParaRPr lang="en-GB"/>
          </a:p>
        </p:txBody>
      </p:sp>
    </p:spTree>
    <p:extLst>
      <p:ext uri="{BB962C8B-B14F-4D97-AF65-F5344CB8AC3E}">
        <p14:creationId xmlns:p14="http://schemas.microsoft.com/office/powerpoint/2010/main" val="402838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737A"/>
          </a:solidFill>
          <a:ln w="12700" cap="flat">
            <a:noFill/>
            <a:miter lim="400000"/>
          </a:ln>
          <a:effectLst/>
          <a:extLst>
            <a:ext uri="{C572A759-6A51-4108-AA02-DFA0A04FC94B}">
              <ma14:wrappingTextBoxFlag xmlns="" xmlns:ma14="http://schemas.microsoft.com/office/mac/drawingml/2011/main"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1"/>
            <a:ext cx="12192000" cy="368299"/>
          </a:xfrm>
          <a:prstGeom prst="rect">
            <a:avLst/>
          </a:prstGeom>
          <a:solidFill>
            <a:schemeClr val="tx2"/>
          </a:solidFill>
        </p:spPr>
        <p:txBody>
          <a:bodyPr anchor="ctr"/>
          <a:lstStyle>
            <a:lvl1pPr marL="0" indent="0" algn="ctr">
              <a:buNone/>
              <a:defRPr sz="14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CA6B848A-192A-4986-A3B9-58E5E2B3BB7C}"/>
              </a:ext>
            </a:extLst>
          </p:cNvPr>
          <p:cNvSpPr/>
          <p:nvPr userDrawn="1"/>
        </p:nvSpPr>
        <p:spPr>
          <a:xfrm>
            <a:off x="11728168" y="6530079"/>
            <a:ext cx="372218" cy="276999"/>
          </a:xfrm>
          <a:prstGeom prst="rect">
            <a:avLst/>
          </a:prstGeom>
        </p:spPr>
        <p:txBody>
          <a:bodyPr wrap="none">
            <a:spAutoFit/>
          </a:bodyPr>
          <a:lstStyle/>
          <a:p>
            <a:fld id="{8A4C5551-C2D0-47E7-9082-45CFED52C42E}" type="slidenum">
              <a:rPr lang="en-GB" sz="1200" smtClean="0">
                <a:solidFill>
                  <a:srgbClr val="FFFFFF"/>
                </a:solidFill>
              </a:rPr>
              <a:pPr/>
              <a:t>‹#›</a:t>
            </a:fld>
            <a:endParaRPr lang="en-GB" sz="1200">
              <a:solidFill>
                <a:srgbClr val="FFFFFF"/>
              </a:solidFill>
            </a:endParaRPr>
          </a:p>
        </p:txBody>
      </p:sp>
    </p:spTree>
    <p:extLst>
      <p:ext uri="{BB962C8B-B14F-4D97-AF65-F5344CB8AC3E}">
        <p14:creationId xmlns:p14="http://schemas.microsoft.com/office/powerpoint/2010/main" val="1206337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35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2"/>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4"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Tree>
    <p:extLst>
      <p:ext uri="{BB962C8B-B14F-4D97-AF65-F5344CB8AC3E}">
        <p14:creationId xmlns:p14="http://schemas.microsoft.com/office/powerpoint/2010/main" val="1533203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66923"/>
            <a:ext cx="5313314" cy="461665"/>
          </a:xfrm>
          <a:prstGeom prst="rect">
            <a:avLst/>
          </a:prstGeom>
          <a:noFill/>
        </p:spPr>
        <p:txBody>
          <a:bodyPr wrap="none" rtlCol="0">
            <a:spAutoFit/>
          </a:bodyPr>
          <a:lstStyle/>
          <a:p>
            <a:r>
              <a:rPr lang="en-GB" sz="24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1056004" y="3905136"/>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24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Tree>
    <p:extLst>
      <p:ext uri="{BB962C8B-B14F-4D97-AF65-F5344CB8AC3E}">
        <p14:creationId xmlns:p14="http://schemas.microsoft.com/office/powerpoint/2010/main" val="364703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1056004" y="3905136"/>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24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
        <p:nvSpPr>
          <p:cNvPr id="5" name="TextBox 4"/>
          <p:cNvSpPr txBox="1"/>
          <p:nvPr userDrawn="1"/>
        </p:nvSpPr>
        <p:spPr>
          <a:xfrm>
            <a:off x="1116562" y="6207489"/>
            <a:ext cx="10431971" cy="651525"/>
          </a:xfrm>
          <a:prstGeom prst="rect">
            <a:avLst/>
          </a:prstGeom>
          <a:noFill/>
        </p:spPr>
        <p:txBody>
          <a:bodyPr vert="horz" wrap="square" lIns="0" tIns="116840" rIns="0" bIns="0" rtlCol="0">
            <a:spAutoFit/>
          </a:bodyPr>
          <a:lstStyle/>
          <a:p>
            <a:pPr defTabSz="609585"/>
            <a:r>
              <a:rPr lang="en-GB" sz="1067">
                <a:solidFill>
                  <a:srgbClr val="FFFFFF">
                    <a:lumMod val="75000"/>
                  </a:srgbClr>
                </a:solidFill>
                <a:latin typeface="Helvetica 45 Light"/>
              </a:rPr>
              <a:t>© OGA 2017</a:t>
            </a:r>
          </a:p>
          <a:p>
            <a:pPr defTabSz="609585"/>
            <a:r>
              <a:rPr lang="en-GB" sz="8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864820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3"/>
          <p:cNvSpPr/>
          <p:nvPr userDrawn="1"/>
        </p:nvSpPr>
        <p:spPr>
          <a:xfrm>
            <a:off x="9040985" y="407912"/>
            <a:ext cx="2671047" cy="358595"/>
          </a:xfrm>
          <a:prstGeom prst="rect">
            <a:avLst/>
          </a:prstGeom>
          <a:blipFill>
            <a:blip r:embed="rId2" cstate="print"/>
            <a:stretch>
              <a:fillRect/>
            </a:stretch>
          </a:blipFill>
        </p:spPr>
        <p:txBody>
          <a:bodyPr wrap="square" lIns="0" tIns="0" rIns="0" bIns="0" rtlCol="0"/>
          <a:lstStyle/>
          <a:p>
            <a:pPr defTabSz="609585"/>
            <a:endParaRPr sz="2400">
              <a:solidFill>
                <a:prstClr val="black"/>
              </a:solidFill>
            </a:endParaRPr>
          </a:p>
        </p:txBody>
      </p:sp>
      <p:sp>
        <p:nvSpPr>
          <p:cNvPr id="6" name="TextBox 5">
            <a:extLst>
              <a:ext uri="{FF2B5EF4-FFF2-40B4-BE49-F238E27FC236}">
                <a16:creationId xmlns:a16="http://schemas.microsoft.com/office/drawing/2014/main" id="{0CB4783B-391C-455A-BAA6-C5CB11CA09B4}"/>
              </a:ext>
            </a:extLst>
          </p:cNvPr>
          <p:cNvSpPr txBox="1"/>
          <p:nvPr userDrawn="1"/>
        </p:nvSpPr>
        <p:spPr>
          <a:xfrm>
            <a:off x="0" y="-66923"/>
            <a:ext cx="5313314" cy="461665"/>
          </a:xfrm>
          <a:prstGeom prst="rect">
            <a:avLst/>
          </a:prstGeom>
          <a:noFill/>
        </p:spPr>
        <p:txBody>
          <a:bodyPr wrap="none" rtlCol="0">
            <a:spAutoFit/>
          </a:bodyPr>
          <a:lstStyle/>
          <a:p>
            <a:r>
              <a:rPr lang="en-GB" sz="2400">
                <a:solidFill>
                  <a:schemeClr val="bg1"/>
                </a:solidFill>
              </a:rPr>
              <a:t>DRAFT – COMMERCIAL SENSITIVE</a:t>
            </a:r>
          </a:p>
        </p:txBody>
      </p:sp>
    </p:spTree>
    <p:extLst>
      <p:ext uri="{BB962C8B-B14F-4D97-AF65-F5344CB8AC3E}">
        <p14:creationId xmlns:p14="http://schemas.microsoft.com/office/powerpoint/2010/main" val="1268605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object 2"/>
          <p:cNvSpPr txBox="1"/>
          <p:nvPr userDrawn="1"/>
        </p:nvSpPr>
        <p:spPr>
          <a:xfrm>
            <a:off x="1016008" y="2747812"/>
            <a:ext cx="11532241" cy="1231106"/>
          </a:xfrm>
          <a:prstGeom prst="rect">
            <a:avLst/>
          </a:prstGeom>
        </p:spPr>
        <p:txBody>
          <a:bodyPr vert="horz" wrap="square" lIns="0" tIns="0" rIns="0" bIns="0" rtlCol="0">
            <a:spAutoFit/>
          </a:bodyPr>
          <a:lstStyle/>
          <a:p>
            <a:pPr marL="16933" defTabSz="609585"/>
            <a:r>
              <a:rPr lang="en-GB" sz="8000" spc="-73">
                <a:solidFill>
                  <a:srgbClr val="00AEEF"/>
                </a:solidFill>
                <a:cs typeface="Arial"/>
              </a:rPr>
              <a:t>Thank you</a:t>
            </a:r>
          </a:p>
        </p:txBody>
      </p:sp>
      <p:sp>
        <p:nvSpPr>
          <p:cNvPr id="8" name="object 3"/>
          <p:cNvSpPr/>
          <p:nvPr userDrawn="1"/>
        </p:nvSpPr>
        <p:spPr>
          <a:xfrm>
            <a:off x="1016002" y="3861127"/>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609585"/>
            <a:endParaRPr sz="24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Tree>
    <p:extLst>
      <p:ext uri="{BB962C8B-B14F-4D97-AF65-F5344CB8AC3E}">
        <p14:creationId xmlns:p14="http://schemas.microsoft.com/office/powerpoint/2010/main" val="2768434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Logo only">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2726266" y="-31639"/>
            <a:ext cx="2371847" cy="3234779"/>
            <a:chOff x="-1239796" y="-1"/>
            <a:chExt cx="1416393" cy="3234779"/>
          </a:xfrm>
        </p:grpSpPr>
        <p:sp>
          <p:nvSpPr>
            <p:cNvPr id="37" name="Rectangle 36"/>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38" name="Rectangle 37"/>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39" name="Rectangle 38"/>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40" name="Rectangle 39"/>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41" name="Rectangle 40"/>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42" name="Rectangle 41"/>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43" name="Rectangle 42"/>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44" name="Rectangle 43"/>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45" name="Rectangle 44"/>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46" name="Rectangle 45"/>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mn-lt"/>
                  <a:ea typeface="+mn-ea"/>
                  <a:cs typeface="+mn-cs"/>
                </a:rPr>
                <a:t>OGA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family R-G-B</a:t>
              </a:r>
            </a:p>
          </p:txBody>
        </p:sp>
        <p:sp>
          <p:nvSpPr>
            <p:cNvPr id="47" name="Rectangle 46"/>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mn-lt"/>
                  <a:ea typeface="+mn-ea"/>
                  <a:cs typeface="+mn-cs"/>
                </a:rPr>
                <a:t>Use the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a:t>
              </a:r>
            </a:p>
          </p:txBody>
        </p:sp>
      </p:grpSp>
      <p:sp>
        <p:nvSpPr>
          <p:cNvPr id="15" name="object 3"/>
          <p:cNvSpPr/>
          <p:nvPr userDrawn="1"/>
        </p:nvSpPr>
        <p:spPr>
          <a:xfrm>
            <a:off x="9040985" y="407912"/>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16" name="TextBox 15">
            <a:extLst>
              <a:ext uri="{FF2B5EF4-FFF2-40B4-BE49-F238E27FC236}">
                <a16:creationId xmlns:a16="http://schemas.microsoft.com/office/drawing/2014/main" id="{B7820BC7-5867-4ED0-9026-1E9B13B12688}"/>
              </a:ext>
            </a:extLst>
          </p:cNvPr>
          <p:cNvSpPr txBox="1"/>
          <p:nvPr userDrawn="1"/>
        </p:nvSpPr>
        <p:spPr>
          <a:xfrm>
            <a:off x="0" y="-66923"/>
            <a:ext cx="5313314" cy="461665"/>
          </a:xfrm>
          <a:prstGeom prst="rect">
            <a:avLst/>
          </a:prstGeom>
          <a:noFill/>
        </p:spPr>
        <p:txBody>
          <a:bodyPr wrap="none" rtlCol="0">
            <a:spAutoFit/>
          </a:bodyPr>
          <a:lstStyle/>
          <a:p>
            <a:r>
              <a:rPr lang="en-GB" sz="2400">
                <a:solidFill>
                  <a:schemeClr val="bg1"/>
                </a:solidFill>
              </a:rPr>
              <a:t>DRAFT – COMMERCIAL SENSITIVE</a:t>
            </a:r>
          </a:p>
        </p:txBody>
      </p:sp>
    </p:spTree>
    <p:extLst>
      <p:ext uri="{BB962C8B-B14F-4D97-AF65-F5344CB8AC3E}">
        <p14:creationId xmlns:p14="http://schemas.microsoft.com/office/powerpoint/2010/main" val="2957075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5736" y="253214"/>
            <a:ext cx="1752389"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3965432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74979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3E5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6488893"/>
            <a:ext cx="12192000" cy="369176"/>
          </a:xfrm>
          <a:prstGeom prst="rect">
            <a:avLst/>
          </a:prstGeom>
          <a:solidFill>
            <a:srgbClr val="003E52"/>
          </a:solidFill>
          <a:ln w="12700" cap="flat">
            <a:noFill/>
            <a:miter lim="400000"/>
          </a:ln>
          <a:effectLst/>
          <a:extLst>
            <a:ext uri="{C572A759-6A51-4108-AA02-DFA0A04FC94B}">
              <ma14:wrappingTextBoxFlag xmlns="" xmlns:ma14="http://schemas.microsoft.com/office/mac/drawingml/2011/main"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1"/>
            <a:ext cx="12192000" cy="368299"/>
          </a:xfrm>
          <a:prstGeom prst="rect">
            <a:avLst/>
          </a:prstGeom>
        </p:spPr>
        <p:txBody>
          <a:bodyPr anchor="ctr"/>
          <a:lstStyle>
            <a:lvl1pPr marL="0" indent="0" algn="ctr">
              <a:buNone/>
              <a:defRPr sz="1400" b="1">
                <a:solidFill>
                  <a:srgbClr val="FFFFFF"/>
                </a:solidFill>
              </a:defRPr>
            </a:lvl1pPr>
          </a:lstStyle>
          <a:p>
            <a:pPr lvl="0"/>
            <a:r>
              <a:rPr lang="en-GB"/>
              <a:t>Footer text (optional)</a:t>
            </a:r>
          </a:p>
        </p:txBody>
      </p:sp>
      <p:sp>
        <p:nvSpPr>
          <p:cNvPr id="8" name="Rectangle 7">
            <a:extLst>
              <a:ext uri="{FF2B5EF4-FFF2-40B4-BE49-F238E27FC236}">
                <a16:creationId xmlns:a16="http://schemas.microsoft.com/office/drawing/2014/main" id="{7ED3796A-E8CB-454F-8AB9-18E4242C11D7}"/>
              </a:ext>
            </a:extLst>
          </p:cNvPr>
          <p:cNvSpPr/>
          <p:nvPr userDrawn="1"/>
        </p:nvSpPr>
        <p:spPr>
          <a:xfrm>
            <a:off x="11728168" y="6530079"/>
            <a:ext cx="372218" cy="276999"/>
          </a:xfrm>
          <a:prstGeom prst="rect">
            <a:avLst/>
          </a:prstGeom>
        </p:spPr>
        <p:txBody>
          <a:bodyPr wrap="none">
            <a:spAutoFit/>
          </a:bodyPr>
          <a:lstStyle/>
          <a:p>
            <a:fld id="{8A4C5551-C2D0-47E7-9082-45CFED52C42E}" type="slidenum">
              <a:rPr lang="en-GB" sz="1200" smtClean="0">
                <a:solidFill>
                  <a:srgbClr val="FFFFFF"/>
                </a:solidFill>
              </a:rPr>
              <a:pPr/>
              <a:t>‹#›</a:t>
            </a:fld>
            <a:endParaRPr lang="en-GB" sz="1200">
              <a:solidFill>
                <a:srgbClr val="FFFFFF"/>
              </a:solidFill>
            </a:endParaRPr>
          </a:p>
        </p:txBody>
      </p:sp>
    </p:spTree>
    <p:extLst>
      <p:ext uri="{BB962C8B-B14F-4D97-AF65-F5344CB8AC3E}">
        <p14:creationId xmlns:p14="http://schemas.microsoft.com/office/powerpoint/2010/main" val="2844175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2059431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6488893"/>
            <a:ext cx="12192000" cy="369176"/>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2525614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140722464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602846689"/>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831522151"/>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guide id="3" pos="1996">
          <p15:clr>
            <a:srgbClr val="FBAE40"/>
          </p15:clr>
        </p15:guide>
        <p15:guide id="4" pos="2147">
          <p15:clr>
            <a:srgbClr val="FBAE40"/>
          </p15:clr>
        </p15:guide>
        <p15:guide id="5" pos="5593">
          <p15:clr>
            <a:srgbClr val="FBAE40"/>
          </p15:clr>
        </p15:guide>
        <p15:guide id="6" pos="577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410429917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9444924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727711540"/>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594361104"/>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471603303"/>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635687883"/>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4100601099"/>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7440" y="105881"/>
            <a:ext cx="3296920" cy="966195"/>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5818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AEEF"/>
                </a:solidFill>
                <a:latin typeface="Arial"/>
                <a:cs typeface="Arial"/>
              </a:rPr>
              <a:t>Thank you</a:t>
            </a:r>
          </a:p>
        </p:txBody>
      </p:sp>
      <p:sp>
        <p:nvSpPr>
          <p:cNvPr id="8" name="object 3"/>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3200">
              <a:solidFill>
                <a:prstClr val="black"/>
              </a:solidFill>
            </a:endParaRPr>
          </a:p>
        </p:txBody>
      </p:sp>
      <p:pic>
        <p:nvPicPr>
          <p:cNvPr id="9" name="Picture 8" descr="Oil &amp; Gas Authority_CYAN_A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01" y="486235"/>
            <a:ext cx="2065059" cy="1730716"/>
          </a:xfrm>
          <a:prstGeom prst="rect">
            <a:avLst/>
          </a:prstGeom>
        </p:spPr>
      </p:pic>
    </p:spTree>
    <p:extLst>
      <p:ext uri="{BB962C8B-B14F-4D97-AF65-F5344CB8AC3E}">
        <p14:creationId xmlns:p14="http://schemas.microsoft.com/office/powerpoint/2010/main" val="2044391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824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811E-280C-4F4B-B71E-3A58A7251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39E74F-6B04-4997-A052-C9A90979C09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3047FB-AEDA-4224-B976-05CC02596578}"/>
              </a:ext>
            </a:extLst>
          </p:cNvPr>
          <p:cNvSpPr>
            <a:spLocks noGrp="1"/>
          </p:cNvSpPr>
          <p:nvPr>
            <p:ph type="dt" sz="half" idx="10"/>
          </p:nvPr>
        </p:nvSpPr>
        <p:spPr/>
        <p:txBody>
          <a:bodyPr/>
          <a:lstStyle/>
          <a:p>
            <a:fld id="{50390E1A-4280-4356-9F51-80533A058267}" type="datetimeFigureOut">
              <a:rPr lang="en-GB" smtClean="0"/>
              <a:t>01/10/2021</a:t>
            </a:fld>
            <a:endParaRPr lang="en-GB"/>
          </a:p>
        </p:txBody>
      </p:sp>
      <p:sp>
        <p:nvSpPr>
          <p:cNvPr id="5" name="Footer Placeholder 4">
            <a:extLst>
              <a:ext uri="{FF2B5EF4-FFF2-40B4-BE49-F238E27FC236}">
                <a16:creationId xmlns:a16="http://schemas.microsoft.com/office/drawing/2014/main" id="{95FAAD61-E5D0-460B-A78D-28368C89A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7F5F7-2AEC-4478-8F36-2F7E80386D48}"/>
              </a:ext>
            </a:extLst>
          </p:cNvPr>
          <p:cNvSpPr>
            <a:spLocks noGrp="1"/>
          </p:cNvSpPr>
          <p:nvPr>
            <p:ph type="sldNum" sz="quarter" idx="12"/>
          </p:nvPr>
        </p:nvSpPr>
        <p:spPr/>
        <p:txBody>
          <a:bodyPr/>
          <a:lstStyle/>
          <a:p>
            <a:fld id="{7C42A414-6892-4BCA-B231-6C9F5AFF667A}" type="slidenum">
              <a:rPr lang="en-GB" smtClean="0"/>
              <a:t>‹#›</a:t>
            </a:fld>
            <a:endParaRPr lang="en-GB"/>
          </a:p>
        </p:txBody>
      </p:sp>
    </p:spTree>
    <p:extLst>
      <p:ext uri="{BB962C8B-B14F-4D97-AF65-F5344CB8AC3E}">
        <p14:creationId xmlns:p14="http://schemas.microsoft.com/office/powerpoint/2010/main" val="42893264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6772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2"/>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4"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2400">
              <a:solidFill>
                <a:prstClr val="black"/>
              </a:solidFill>
            </a:endParaRPr>
          </a:p>
        </p:txBody>
      </p:sp>
    </p:spTree>
    <p:extLst>
      <p:ext uri="{BB962C8B-B14F-4D97-AF65-F5344CB8AC3E}">
        <p14:creationId xmlns:p14="http://schemas.microsoft.com/office/powerpoint/2010/main" val="3293206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5736" y="253214"/>
            <a:ext cx="1752389"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2242672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Tree>
    <p:extLst>
      <p:ext uri="{BB962C8B-B14F-4D97-AF65-F5344CB8AC3E}">
        <p14:creationId xmlns:p14="http://schemas.microsoft.com/office/powerpoint/2010/main" val="60382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Tree>
    <p:extLst>
      <p:ext uri="{BB962C8B-B14F-4D97-AF65-F5344CB8AC3E}">
        <p14:creationId xmlns:p14="http://schemas.microsoft.com/office/powerpoint/2010/main" val="27710793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3353752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233605621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90786611"/>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48755295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41281440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71297492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32881124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2458750168"/>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3957679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guide id="3" pos="1996" userDrawn="1">
          <p15:clr>
            <a:srgbClr val="FBAE40"/>
          </p15:clr>
        </p15:guide>
        <p15:guide id="4" pos="2147" userDrawn="1">
          <p15:clr>
            <a:srgbClr val="FBAE40"/>
          </p15:clr>
        </p15:guide>
        <p15:guide id="5" pos="5593" userDrawn="1">
          <p15:clr>
            <a:srgbClr val="FBAE40"/>
          </p15:clr>
        </p15:guide>
        <p15:guide id="6" pos="5776"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4135254297"/>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Tree>
    <p:extLst>
      <p:ext uri="{BB962C8B-B14F-4D97-AF65-F5344CB8AC3E}">
        <p14:creationId xmlns:p14="http://schemas.microsoft.com/office/powerpoint/2010/main" val="532656558"/>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7440" y="105881"/>
            <a:ext cx="3296920" cy="966195"/>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7750384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AEEF"/>
                </a:solidFill>
                <a:latin typeface="Arial"/>
                <a:cs typeface="Arial"/>
              </a:rPr>
              <a:t>Thank you</a:t>
            </a:r>
          </a:p>
        </p:txBody>
      </p:sp>
      <p:sp>
        <p:nvSpPr>
          <p:cNvPr id="8" name="object 3"/>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24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1" y="486235"/>
            <a:ext cx="2065059" cy="1730716"/>
          </a:xfrm>
          <a:prstGeom prst="rect">
            <a:avLst/>
          </a:prstGeom>
        </p:spPr>
      </p:pic>
    </p:spTree>
    <p:extLst>
      <p:ext uri="{BB962C8B-B14F-4D97-AF65-F5344CB8AC3E}">
        <p14:creationId xmlns:p14="http://schemas.microsoft.com/office/powerpoint/2010/main" val="32752776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72" b="0" i="0">
                <a:solidFill>
                  <a:srgbClr val="009FE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945721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5736" y="253214"/>
            <a:ext cx="1752389"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812923"/>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14044459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6" name="Text Placeholder 2">
            <a:extLst>
              <a:ext uri="{FF2B5EF4-FFF2-40B4-BE49-F238E27FC236}">
                <a16:creationId xmlns:a16="http://schemas.microsoft.com/office/drawing/2014/main" id="{1F72AE44-9EAB-4D69-9266-0D436F3C405E}"/>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27068382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6" name="Text Placeholder 2">
            <a:extLst>
              <a:ext uri="{FF2B5EF4-FFF2-40B4-BE49-F238E27FC236}">
                <a16:creationId xmlns:a16="http://schemas.microsoft.com/office/drawing/2014/main" id="{25831B5A-EBF7-474F-9EB7-BD0A5A76FC22}"/>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7874747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9" name="Text Placeholder 2">
            <a:extLst>
              <a:ext uri="{FF2B5EF4-FFF2-40B4-BE49-F238E27FC236}">
                <a16:creationId xmlns:a16="http://schemas.microsoft.com/office/drawing/2014/main" id="{37ED43C8-607B-4242-A705-57435DE70CB3}"/>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253275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3E52"/>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7ED3796A-E8CB-454F-8AB9-18E4242C11D7}"/>
              </a:ext>
            </a:extLst>
          </p:cNvPr>
          <p:cNvSpPr/>
          <p:nvPr userDrawn="1"/>
        </p:nvSpPr>
        <p:spPr>
          <a:xfrm>
            <a:off x="11728168" y="6530079"/>
            <a:ext cx="372218" cy="276999"/>
          </a:xfrm>
          <a:prstGeom prst="rect">
            <a:avLst/>
          </a:prstGeom>
        </p:spPr>
        <p:txBody>
          <a:bodyPr wrap="none">
            <a:spAutoFit/>
          </a:bodyPr>
          <a:lstStyle/>
          <a:p>
            <a:fld id="{8A4C5551-C2D0-47E7-9082-45CFED52C42E}" type="slidenum">
              <a:rPr lang="en-GB" sz="1200" smtClean="0">
                <a:solidFill>
                  <a:srgbClr val="FFFFFF"/>
                </a:solidFill>
              </a:rPr>
              <a:pPr/>
              <a:t>‹#›</a:t>
            </a:fld>
            <a:endParaRPr lang="en-GB" sz="1200">
              <a:solidFill>
                <a:srgbClr val="FFFFFF"/>
              </a:solidFill>
            </a:endParaRPr>
          </a:p>
        </p:txBody>
      </p:sp>
      <p:sp>
        <p:nvSpPr>
          <p:cNvPr id="9" name="Text Placeholder 2">
            <a:extLst>
              <a:ext uri="{FF2B5EF4-FFF2-40B4-BE49-F238E27FC236}">
                <a16:creationId xmlns:a16="http://schemas.microsoft.com/office/drawing/2014/main" id="{F114216B-F7CE-4FE6-89F8-134A1996EA3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298527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5" name="Text Placeholder 2">
            <a:extLst>
              <a:ext uri="{FF2B5EF4-FFF2-40B4-BE49-F238E27FC236}">
                <a16:creationId xmlns:a16="http://schemas.microsoft.com/office/drawing/2014/main" id="{3E2546B3-A1D2-47E4-BBE9-695BC058712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3094573855"/>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8" name="Text Placeholder 2">
            <a:extLst>
              <a:ext uri="{FF2B5EF4-FFF2-40B4-BE49-F238E27FC236}">
                <a16:creationId xmlns:a16="http://schemas.microsoft.com/office/drawing/2014/main" id="{1C1B737E-6F72-401A-93B8-A7882366BD2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239944451"/>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8" name="Text Placeholder 2">
            <a:extLst>
              <a:ext uri="{FF2B5EF4-FFF2-40B4-BE49-F238E27FC236}">
                <a16:creationId xmlns:a16="http://schemas.microsoft.com/office/drawing/2014/main" id="{80CEA76C-C805-4599-B9CD-D2677C123F5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52087688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guide id="3" pos="1996">
          <p15:clr>
            <a:srgbClr val="FBAE40"/>
          </p15:clr>
        </p15:guide>
        <p15:guide id="4" pos="2147">
          <p15:clr>
            <a:srgbClr val="FBAE40"/>
          </p15:clr>
        </p15:guide>
        <p15:guide id="5" pos="5593">
          <p15:clr>
            <a:srgbClr val="FBAE40"/>
          </p15:clr>
        </p15:guide>
        <p15:guide id="6" pos="577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sp>
        <p:nvSpPr>
          <p:cNvPr id="9" name="Text Placeholder 2">
            <a:extLst>
              <a:ext uri="{FF2B5EF4-FFF2-40B4-BE49-F238E27FC236}">
                <a16:creationId xmlns:a16="http://schemas.microsoft.com/office/drawing/2014/main" id="{138FC1F7-BD7B-434E-BEFE-51D1B1B2A2A3}"/>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54530405"/>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sp>
        <p:nvSpPr>
          <p:cNvPr id="11" name="Text Placeholder 2">
            <a:extLst>
              <a:ext uri="{FF2B5EF4-FFF2-40B4-BE49-F238E27FC236}">
                <a16:creationId xmlns:a16="http://schemas.microsoft.com/office/drawing/2014/main" id="{DEB63A38-9A5E-4E1C-97AF-85483769C42E}"/>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68835035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sp>
        <p:nvSpPr>
          <p:cNvPr id="10" name="Text Placeholder 2">
            <a:extLst>
              <a:ext uri="{FF2B5EF4-FFF2-40B4-BE49-F238E27FC236}">
                <a16:creationId xmlns:a16="http://schemas.microsoft.com/office/drawing/2014/main" id="{7B3976BD-D020-4CEE-A628-110846F99396}"/>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240140586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8" name="Text Placeholder 2">
            <a:extLst>
              <a:ext uri="{FF2B5EF4-FFF2-40B4-BE49-F238E27FC236}">
                <a16:creationId xmlns:a16="http://schemas.microsoft.com/office/drawing/2014/main" id="{D5E70152-C343-4B32-B688-5FD054D96EB2}"/>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1190528844"/>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sp>
        <p:nvSpPr>
          <p:cNvPr id="13" name="Text Placeholder 2">
            <a:extLst>
              <a:ext uri="{FF2B5EF4-FFF2-40B4-BE49-F238E27FC236}">
                <a16:creationId xmlns:a16="http://schemas.microsoft.com/office/drawing/2014/main" id="{3492A079-9DD1-4152-AB7A-9960DD92153A}"/>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41024939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7" name="Text Placeholder 2">
            <a:extLst>
              <a:ext uri="{FF2B5EF4-FFF2-40B4-BE49-F238E27FC236}">
                <a16:creationId xmlns:a16="http://schemas.microsoft.com/office/drawing/2014/main" id="{DF50BA03-42FF-4722-AF56-5EAF4BB61AFE}"/>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Tree>
    <p:extLst>
      <p:ext uri="{BB962C8B-B14F-4D97-AF65-F5344CB8AC3E}">
        <p14:creationId xmlns:p14="http://schemas.microsoft.com/office/powerpoint/2010/main" val="2380617270"/>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9089155" y="260350"/>
            <a:ext cx="2671047" cy="3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solidFill>
                <a:prstClr val="black"/>
              </a:solidFill>
            </a:endParaRPr>
          </a:p>
        </p:txBody>
      </p:sp>
    </p:spTree>
    <p:extLst>
      <p:ext uri="{BB962C8B-B14F-4D97-AF65-F5344CB8AC3E}">
        <p14:creationId xmlns:p14="http://schemas.microsoft.com/office/powerpoint/2010/main" val="2615635126"/>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4.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theme" Target="../theme/theme6.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10" Type="http://schemas.openxmlformats.org/officeDocument/2006/relationships/theme" Target="../theme/theme7.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28347-12B8-4DFA-90EE-223C57C56CE5}"/>
              </a:ext>
            </a:extLst>
          </p:cNvPr>
          <p:cNvGrpSpPr/>
          <p:nvPr userDrawn="1"/>
        </p:nvGrpSpPr>
        <p:grpSpPr>
          <a:xfrm>
            <a:off x="-2702557" y="164117"/>
            <a:ext cx="2533225" cy="5543121"/>
            <a:chOff x="-2026919" y="123086"/>
            <a:chExt cx="1899919" cy="4157341"/>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OGA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gr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916" r:id="rId4"/>
    <p:sldLayoutId id="2147483752" r:id="rId5"/>
    <p:sldLayoutId id="2147483754" r:id="rId6"/>
    <p:sldLayoutId id="2147483753" r:id="rId7"/>
    <p:sldLayoutId id="2147483755" r:id="rId8"/>
    <p:sldLayoutId id="2147483771" r:id="rId9"/>
    <p:sldLayoutId id="2147483760" r:id="rId10"/>
    <p:sldLayoutId id="2147483770" r:id="rId11"/>
    <p:sldLayoutId id="2147483799" r:id="rId12"/>
    <p:sldLayoutId id="2147483758" r:id="rId13"/>
    <p:sldLayoutId id="2147483797" r:id="rId14"/>
    <p:sldLayoutId id="2147483756" r:id="rId15"/>
    <p:sldLayoutId id="2147483757" r:id="rId16"/>
    <p:sldLayoutId id="2147483822" r:id="rId17"/>
    <p:sldLayoutId id="2147483823" r:id="rId18"/>
    <p:sldLayoutId id="2147483826" r:id="rId19"/>
    <p:sldLayoutId id="2147483827" r:id="rId20"/>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7408" userDrawn="1">
          <p15:clr>
            <a:srgbClr val="F26B43"/>
          </p15:clr>
        </p15:guide>
        <p15:guide id="3" orient="horz"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48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886" r:id="rId19"/>
    <p:sldLayoutId id="2147483887" r:id="rId20"/>
    <p:sldLayoutId id="2147483869" r:id="rId21"/>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702559" y="-42186"/>
            <a:ext cx="2348140" cy="431303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933"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933"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933"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933"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933"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933"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933"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933"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933"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1200" kern="0">
                  <a:solidFill>
                    <a:prstClr val="black"/>
                  </a:solidFill>
                </a:rPr>
                <a:t>OGA </a:t>
              </a:r>
              <a:r>
                <a:rPr lang="en-US" sz="1200" kern="0" err="1">
                  <a:solidFill>
                    <a:prstClr val="black"/>
                  </a:solidFill>
                </a:rPr>
                <a:t>colour</a:t>
              </a:r>
              <a:r>
                <a:rPr lang="en-US" sz="12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1200" kern="0">
                  <a:solidFill>
                    <a:prstClr val="black"/>
                  </a:solidFill>
                </a:rPr>
                <a:t>Use the </a:t>
              </a:r>
              <a:r>
                <a:rPr lang="en-US" sz="1200" kern="0" err="1">
                  <a:solidFill>
                    <a:prstClr val="black"/>
                  </a:solidFill>
                </a:rPr>
                <a:t>colour</a:t>
              </a:r>
              <a:r>
                <a:rPr lang="en-US" sz="1200" kern="0">
                  <a:solidFill>
                    <a:prstClr val="black"/>
                  </a:solidFill>
                </a:rPr>
                <a:t> picker or type in the RGB values to select </a:t>
              </a:r>
              <a:r>
                <a:rPr lang="en-US" sz="1200" kern="0" err="1">
                  <a:solidFill>
                    <a:prstClr val="black"/>
                  </a:solidFill>
                </a:rPr>
                <a:t>colour</a:t>
              </a:r>
              <a:r>
                <a:rPr lang="en-US" sz="1200" kern="0">
                  <a:solidFill>
                    <a:prstClr val="black"/>
                  </a:solidFill>
                </a:rPr>
                <a:t>. </a:t>
              </a:r>
            </a:p>
          </p:txBody>
        </p:sp>
      </p:grpSp>
    </p:spTree>
    <p:extLst>
      <p:ext uri="{BB962C8B-B14F-4D97-AF65-F5344CB8AC3E}">
        <p14:creationId xmlns:p14="http://schemas.microsoft.com/office/powerpoint/2010/main" val="357618666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77060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7355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hidden="1">
            <a:extLst>
              <a:ext uri="{FF2B5EF4-FFF2-40B4-BE49-F238E27FC236}">
                <a16:creationId xmlns:a16="http://schemas.microsoft.com/office/drawing/2014/main" id="{75128347-12B8-4DFA-90EE-223C57C56CE5}"/>
              </a:ext>
            </a:extLst>
          </p:cNvPr>
          <p:cNvGrpSpPr/>
          <p:nvPr userDrawn="1"/>
        </p:nvGrpSpPr>
        <p:grpSpPr>
          <a:xfrm>
            <a:off x="-2702557" y="164117"/>
            <a:ext cx="2533225" cy="5543121"/>
            <a:chOff x="-2026919" y="123086"/>
            <a:chExt cx="1899919" cy="4157341"/>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OGA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grpSp>
    </p:spTree>
    <p:extLst>
      <p:ext uri="{BB962C8B-B14F-4D97-AF65-F5344CB8AC3E}">
        <p14:creationId xmlns:p14="http://schemas.microsoft.com/office/powerpoint/2010/main" val="381207619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guide id="4" orient="horz" pos="404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2702559" y="-42186"/>
            <a:ext cx="2348140" cy="431303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933"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mn-lt"/>
                  <a:ea typeface="+mn-ea"/>
                  <a:cs typeface="+mn-cs"/>
                </a:rPr>
                <a:t>OGA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mn-lt"/>
                  <a:ea typeface="+mn-ea"/>
                  <a:cs typeface="+mn-cs"/>
                </a:rPr>
                <a:t>Use the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200" b="0" i="0" u="none" strike="noStrike" kern="0" cap="none" spc="0" normalizeH="0" baseline="0" noProof="0" err="1">
                  <a:ln>
                    <a:noFill/>
                  </a:ln>
                  <a:solidFill>
                    <a:prstClr val="black"/>
                  </a:solidFill>
                  <a:effectLst/>
                  <a:uLnTx/>
                  <a:uFillTx/>
                  <a:latin typeface="+mn-lt"/>
                  <a:ea typeface="+mn-ea"/>
                  <a:cs typeface="+mn-cs"/>
                </a:rPr>
                <a:t>colour</a:t>
              </a:r>
              <a:r>
                <a:rPr kumimoji="0" lang="en-US" sz="12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1572889187"/>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86.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chart" Target="../charts/chart1.xml"/><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6.png"/><Relationship Id="rId21" Type="http://schemas.openxmlformats.org/officeDocument/2006/relationships/image" Target="../media/image32.gif"/><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jpeg"/><Relationship Id="rId2" Type="http://schemas.openxmlformats.org/officeDocument/2006/relationships/notesSlide" Target="../notesSlides/notesSlide3.xml"/><Relationship Id="rId16" Type="http://schemas.openxmlformats.org/officeDocument/2006/relationships/image" Target="../media/image27.gif"/><Relationship Id="rId20" Type="http://schemas.openxmlformats.org/officeDocument/2006/relationships/image" Target="../media/image31.png"/><Relationship Id="rId1" Type="http://schemas.openxmlformats.org/officeDocument/2006/relationships/slideLayout" Target="../slideLayouts/slideLayout87.xml"/><Relationship Id="rId6" Type="http://schemas.microsoft.com/office/2007/relationships/hdphoto" Target="../media/hdphoto1.wdp"/><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26.jpeg"/><Relationship Id="rId23" Type="http://schemas.openxmlformats.org/officeDocument/2006/relationships/image" Target="../media/image34.png"/><Relationship Id="rId10" Type="http://schemas.openxmlformats.org/officeDocument/2006/relationships/chart" Target="../charts/chart2.xml"/><Relationship Id="rId19" Type="http://schemas.openxmlformats.org/officeDocument/2006/relationships/image" Target="../media/image30.gif"/><Relationship Id="rId4" Type="http://schemas.openxmlformats.org/officeDocument/2006/relationships/image" Target="../media/image17.svg"/><Relationship Id="rId9" Type="http://schemas.openxmlformats.org/officeDocument/2006/relationships/image" Target="../media/image21.png"/><Relationship Id="rId14" Type="http://schemas.openxmlformats.org/officeDocument/2006/relationships/image" Target="../media/image25.svg"/><Relationship Id="rId22"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26" Type="http://schemas.openxmlformats.org/officeDocument/2006/relationships/image" Target="../media/image61.sv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notesSlide" Target="../notesSlides/notesSlide4.xml"/><Relationship Id="rId16" Type="http://schemas.openxmlformats.org/officeDocument/2006/relationships/image" Target="../media/image51.svg"/><Relationship Id="rId20" Type="http://schemas.openxmlformats.org/officeDocument/2006/relationships/image" Target="../media/image55.svg"/><Relationship Id="rId29" Type="http://schemas.openxmlformats.org/officeDocument/2006/relationships/chart" Target="../charts/chart5.xml"/><Relationship Id="rId1" Type="http://schemas.openxmlformats.org/officeDocument/2006/relationships/slideLayout" Target="../slideLayouts/slideLayout87.xml"/><Relationship Id="rId6" Type="http://schemas.openxmlformats.org/officeDocument/2006/relationships/image" Target="../media/image41.svg"/><Relationship Id="rId11" Type="http://schemas.openxmlformats.org/officeDocument/2006/relationships/image" Target="../media/image46.png"/><Relationship Id="rId24" Type="http://schemas.openxmlformats.org/officeDocument/2006/relationships/image" Target="../media/image59.sv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chart" Target="../charts/chart4.xml"/><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7.svg"/><Relationship Id="rId27"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notesSlide" Target="../notesSlides/notesSlide5.xml"/><Relationship Id="rId16" Type="http://schemas.openxmlformats.org/officeDocument/2006/relationships/image" Target="../media/image75.svg"/><Relationship Id="rId1" Type="http://schemas.openxmlformats.org/officeDocument/2006/relationships/slideLayout" Target="../slideLayouts/slideLayout87.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 Id="rId14"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76.jpeg"/><Relationship Id="rId7" Type="http://schemas.openxmlformats.org/officeDocument/2006/relationships/image" Target="../media/image80.svg"/><Relationship Id="rId12" Type="http://schemas.openxmlformats.org/officeDocument/2006/relationships/image" Target="../media/image84.gif"/><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image" Target="../media/image78.jpeg"/><Relationship Id="rId10" Type="http://schemas.openxmlformats.org/officeDocument/2006/relationships/image" Target="../media/image82.png"/><Relationship Id="rId4" Type="http://schemas.openxmlformats.org/officeDocument/2006/relationships/image" Target="../media/image77.jpeg"/><Relationship Id="rId9" Type="http://schemas.openxmlformats.org/officeDocument/2006/relationships/image" Target="../media/image81.jpeg"/></Relationships>
</file>

<file path=ppt/slides/_rels/slide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jpg"/><Relationship Id="rId7" Type="http://schemas.openxmlformats.org/officeDocument/2006/relationships/image" Target="../media/image88.svg"/><Relationship Id="rId2" Type="http://schemas.openxmlformats.org/officeDocument/2006/relationships/notesSlide" Target="../notesSlides/notesSlide7.xml"/><Relationship Id="rId1" Type="http://schemas.openxmlformats.org/officeDocument/2006/relationships/slideLayout" Target="../slideLayouts/slideLayout99.xml"/><Relationship Id="rId6" Type="http://schemas.openxmlformats.org/officeDocument/2006/relationships/image" Target="../media/image79.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D7EC9C-A14E-46C8-BF95-B23163404573}"/>
              </a:ext>
            </a:extLst>
          </p:cNvPr>
          <p:cNvSpPr>
            <a:spLocks noGrp="1"/>
          </p:cNvSpPr>
          <p:nvPr>
            <p:ph type="body" sz="quarter" idx="12"/>
          </p:nvPr>
        </p:nvSpPr>
        <p:spPr/>
        <p:txBody>
          <a:bodyPr lIns="0" tIns="45720" rIns="91440" bIns="45720" anchor="b"/>
          <a:lstStyle/>
          <a:p>
            <a:r>
              <a:rPr lang="en-GB" sz="4400"/>
              <a:t>Energy Integration in Action</a:t>
            </a:r>
            <a:endParaRPr lang="en-GB" sz="4400">
              <a:cs typeface="Arial"/>
            </a:endParaRP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3"/>
          </p:nvPr>
        </p:nvSpPr>
        <p:spPr/>
        <p:txBody>
          <a:bodyPr/>
          <a:lstStyle/>
          <a:p>
            <a:r>
              <a:rPr lang="en-GB"/>
              <a:t>From Oil &amp; Gas to Energy Integration</a:t>
            </a:r>
          </a:p>
        </p:txBody>
      </p:sp>
      <p:sp>
        <p:nvSpPr>
          <p:cNvPr id="7" name="Text Placeholder 6">
            <a:extLst>
              <a:ext uri="{FF2B5EF4-FFF2-40B4-BE49-F238E27FC236}">
                <a16:creationId xmlns:a16="http://schemas.microsoft.com/office/drawing/2014/main" id="{C16A054D-9995-484F-915E-42ACED5AF669}"/>
              </a:ext>
            </a:extLst>
          </p:cNvPr>
          <p:cNvSpPr>
            <a:spLocks noGrp="1"/>
          </p:cNvSpPr>
          <p:nvPr>
            <p:ph type="body" sz="quarter" idx="14"/>
          </p:nvPr>
        </p:nvSpPr>
        <p:spPr>
          <a:xfrm>
            <a:off x="9286614" y="4976283"/>
            <a:ext cx="2447128" cy="697620"/>
          </a:xfrm>
        </p:spPr>
        <p:txBody>
          <a:bodyPr/>
          <a:lstStyle/>
          <a:p>
            <a:r>
              <a:rPr lang="en-GB"/>
              <a:t>5</a:t>
            </a:r>
            <a:r>
              <a:rPr lang="en-GB" baseline="30000"/>
              <a:t>th</a:t>
            </a:r>
            <a:r>
              <a:rPr lang="en-GB"/>
              <a:t> October 2021</a:t>
            </a:r>
          </a:p>
        </p:txBody>
      </p:sp>
      <p:sp>
        <p:nvSpPr>
          <p:cNvPr id="8" name="Text Placeholder 7">
            <a:extLst>
              <a:ext uri="{FF2B5EF4-FFF2-40B4-BE49-F238E27FC236}">
                <a16:creationId xmlns:a16="http://schemas.microsoft.com/office/drawing/2014/main" id="{505EE474-6EBF-4560-9C44-D50A3DB86899}"/>
              </a:ext>
            </a:extLst>
          </p:cNvPr>
          <p:cNvSpPr>
            <a:spLocks noGrp="1"/>
          </p:cNvSpPr>
          <p:nvPr>
            <p:ph type="body" sz="quarter" idx="15"/>
          </p:nvPr>
        </p:nvSpPr>
        <p:spPr/>
        <p:txBody>
          <a:bodyPr/>
          <a:lstStyle/>
          <a:p>
            <a:r>
              <a:rPr lang="en-GB"/>
              <a:t>Scott Robertson, Operations Director</a:t>
            </a:r>
          </a:p>
        </p:txBody>
      </p:sp>
    </p:spTree>
    <p:extLst>
      <p:ext uri="{BB962C8B-B14F-4D97-AF65-F5344CB8AC3E}">
        <p14:creationId xmlns:p14="http://schemas.microsoft.com/office/powerpoint/2010/main" val="16763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F1BC8DD-6B5F-4106-8107-E7B17D13BBAF}"/>
              </a:ext>
            </a:extLst>
          </p:cNvPr>
          <p:cNvSpPr/>
          <p:nvPr/>
        </p:nvSpPr>
        <p:spPr>
          <a:xfrm>
            <a:off x="563496" y="739554"/>
            <a:ext cx="7858562" cy="2632241"/>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C8ACCB5-0AE4-435D-B483-4B890EA5E3EE}"/>
              </a:ext>
            </a:extLst>
          </p:cNvPr>
          <p:cNvSpPr>
            <a:spLocks noGrp="1"/>
          </p:cNvSpPr>
          <p:nvPr>
            <p:ph type="title"/>
          </p:nvPr>
        </p:nvSpPr>
        <p:spPr>
          <a:xfrm>
            <a:off x="575733" y="260353"/>
            <a:ext cx="8461584" cy="362353"/>
          </a:xfrm>
        </p:spPr>
        <p:txBody>
          <a:bodyPr/>
          <a:lstStyle/>
          <a:p>
            <a:r>
              <a:rPr lang="en-GB"/>
              <a:t>Oil and gas under the spotlight</a:t>
            </a:r>
          </a:p>
        </p:txBody>
      </p:sp>
      <p:pic>
        <p:nvPicPr>
          <p:cNvPr id="5" name="Picture 4">
            <a:extLst>
              <a:ext uri="{FF2B5EF4-FFF2-40B4-BE49-F238E27FC236}">
                <a16:creationId xmlns:a16="http://schemas.microsoft.com/office/drawing/2014/main" id="{BC5B0A87-12AB-4131-803C-511603201B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274" y="857630"/>
            <a:ext cx="1643484" cy="240093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09BF6DD4-2F7C-42C9-AF3B-9C9D38C905C8}"/>
              </a:ext>
            </a:extLst>
          </p:cNvPr>
          <p:cNvPicPr>
            <a:picLocks noChangeAspect="1"/>
          </p:cNvPicPr>
          <p:nvPr/>
        </p:nvPicPr>
        <p:blipFill>
          <a:blip r:embed="rId4"/>
          <a:stretch>
            <a:fillRect/>
          </a:stretch>
        </p:blipFill>
        <p:spPr>
          <a:xfrm>
            <a:off x="2449983" y="857630"/>
            <a:ext cx="1833965" cy="2400932"/>
          </a:xfrm>
          <a:prstGeom prst="rect">
            <a:avLst/>
          </a:prstGeom>
          <a:effectLst>
            <a:outerShdw blurRad="63500" sx="102000" sy="102000" algn="ctr" rotWithShape="0">
              <a:prstClr val="black">
                <a:alpha val="40000"/>
              </a:prstClr>
            </a:outerShdw>
          </a:effectLst>
        </p:spPr>
      </p:pic>
      <p:pic>
        <p:nvPicPr>
          <p:cNvPr id="1026" name="Picture 2" descr="Cambo oil field: Activists block entrance to Edinburgh UK Government hub |  HeraldScotland">
            <a:extLst>
              <a:ext uri="{FF2B5EF4-FFF2-40B4-BE49-F238E27FC236}">
                <a16:creationId xmlns:a16="http://schemas.microsoft.com/office/drawing/2014/main" id="{13729F3E-7878-4D9A-AE86-A5F1732E83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97" r="3147"/>
          <a:stretch/>
        </p:blipFill>
        <p:spPr bwMode="auto">
          <a:xfrm>
            <a:off x="4393904" y="857629"/>
            <a:ext cx="3903626" cy="240093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588131CD-7AE1-4772-A2D0-24E93F8E1E99}"/>
              </a:ext>
            </a:extLst>
          </p:cNvPr>
          <p:cNvSpPr txBox="1"/>
          <p:nvPr/>
        </p:nvSpPr>
        <p:spPr>
          <a:xfrm>
            <a:off x="9265970" y="2258589"/>
            <a:ext cx="18339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AEEF"/>
                </a:solidFill>
                <a:effectLst/>
                <a:uLnTx/>
                <a:uFillTx/>
                <a:latin typeface="Arial" panose="020B0604020202020204"/>
                <a:ea typeface="+mn-ea"/>
                <a:cs typeface="+mn-cs"/>
              </a:rPr>
              <a:t>-33%</a:t>
            </a:r>
          </a:p>
        </p:txBody>
      </p:sp>
      <p:pic>
        <p:nvPicPr>
          <p:cNvPr id="71" name="Graphic 70">
            <a:extLst>
              <a:ext uri="{FF2B5EF4-FFF2-40B4-BE49-F238E27FC236}">
                <a16:creationId xmlns:a16="http://schemas.microsoft.com/office/drawing/2014/main" id="{50C19419-AAAF-44B1-B212-E60425F851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43366" y="2289410"/>
            <a:ext cx="669585" cy="963599"/>
          </a:xfrm>
          <a:prstGeom prst="rect">
            <a:avLst/>
          </a:prstGeom>
        </p:spPr>
      </p:pic>
      <p:sp>
        <p:nvSpPr>
          <p:cNvPr id="73" name="TextBox 72">
            <a:extLst>
              <a:ext uri="{FF2B5EF4-FFF2-40B4-BE49-F238E27FC236}">
                <a16:creationId xmlns:a16="http://schemas.microsoft.com/office/drawing/2014/main" id="{4B62EDC2-DE58-4944-BBCA-02B594320764}"/>
              </a:ext>
            </a:extLst>
          </p:cNvPr>
          <p:cNvSpPr txBox="1"/>
          <p:nvPr/>
        </p:nvSpPr>
        <p:spPr>
          <a:xfrm>
            <a:off x="9447509" y="2878948"/>
            <a:ext cx="2496339"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Reserves replacement</a:t>
            </a:r>
          </a:p>
        </p:txBody>
      </p:sp>
      <p:pic>
        <p:nvPicPr>
          <p:cNvPr id="15" name="Picture 14">
            <a:extLst>
              <a:ext uri="{FF2B5EF4-FFF2-40B4-BE49-F238E27FC236}">
                <a16:creationId xmlns:a16="http://schemas.microsoft.com/office/drawing/2014/main" id="{139F84B4-E43F-4DC3-AFEC-FE07A1DBC475}"/>
              </a:ext>
            </a:extLst>
          </p:cNvPr>
          <p:cNvPicPr>
            <a:picLocks noChangeAspect="1"/>
          </p:cNvPicPr>
          <p:nvPr/>
        </p:nvPicPr>
        <p:blipFill>
          <a:blip r:embed="rId8"/>
          <a:stretch>
            <a:fillRect/>
          </a:stretch>
        </p:blipFill>
        <p:spPr>
          <a:xfrm>
            <a:off x="575733" y="3447468"/>
            <a:ext cx="5070210" cy="3064012"/>
          </a:xfrm>
          <a:prstGeom prst="rect">
            <a:avLst/>
          </a:prstGeom>
          <a:ln>
            <a:solidFill>
              <a:schemeClr val="bg2">
                <a:lumMod val="60000"/>
                <a:lumOff val="40000"/>
              </a:schemeClr>
            </a:solidFill>
          </a:ln>
        </p:spPr>
      </p:pic>
      <p:pic>
        <p:nvPicPr>
          <p:cNvPr id="16" name="Picture 15">
            <a:extLst>
              <a:ext uri="{FF2B5EF4-FFF2-40B4-BE49-F238E27FC236}">
                <a16:creationId xmlns:a16="http://schemas.microsoft.com/office/drawing/2014/main" id="{C9EA6EB6-5D04-4F68-B3B8-45FA8E9BA56E}"/>
              </a:ext>
            </a:extLst>
          </p:cNvPr>
          <p:cNvPicPr>
            <a:picLocks noChangeAspect="1"/>
          </p:cNvPicPr>
          <p:nvPr/>
        </p:nvPicPr>
        <p:blipFill>
          <a:blip r:embed="rId9"/>
          <a:stretch>
            <a:fillRect/>
          </a:stretch>
        </p:blipFill>
        <p:spPr>
          <a:xfrm>
            <a:off x="5945323" y="3447467"/>
            <a:ext cx="5034594" cy="3064013"/>
          </a:xfrm>
          <a:prstGeom prst="rect">
            <a:avLst/>
          </a:prstGeom>
          <a:ln>
            <a:solidFill>
              <a:schemeClr val="bg2">
                <a:lumMod val="60000"/>
                <a:lumOff val="40000"/>
              </a:schemeClr>
            </a:solidFill>
          </a:ln>
        </p:spPr>
      </p:pic>
      <p:graphicFrame>
        <p:nvGraphicFramePr>
          <p:cNvPr id="13" name="Chart 12">
            <a:extLst>
              <a:ext uri="{FF2B5EF4-FFF2-40B4-BE49-F238E27FC236}">
                <a16:creationId xmlns:a16="http://schemas.microsoft.com/office/drawing/2014/main" id="{588F90E3-BD94-42CC-9298-07CB60210E37}"/>
              </a:ext>
            </a:extLst>
          </p:cNvPr>
          <p:cNvGraphicFramePr>
            <a:graphicFrameLocks/>
          </p:cNvGraphicFramePr>
          <p:nvPr/>
        </p:nvGraphicFramePr>
        <p:xfrm>
          <a:off x="8243699" y="1085505"/>
          <a:ext cx="1525591" cy="901669"/>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Box 19">
            <a:extLst>
              <a:ext uri="{FF2B5EF4-FFF2-40B4-BE49-F238E27FC236}">
                <a16:creationId xmlns:a16="http://schemas.microsoft.com/office/drawing/2014/main" id="{DEBB5C4D-43F1-4952-A031-0E528935DD34}"/>
              </a:ext>
            </a:extLst>
          </p:cNvPr>
          <p:cNvSpPr txBox="1"/>
          <p:nvPr/>
        </p:nvSpPr>
        <p:spPr>
          <a:xfrm>
            <a:off x="9408125" y="1022207"/>
            <a:ext cx="18339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AEEF"/>
                </a:solidFill>
                <a:effectLst/>
                <a:uLnTx/>
                <a:uFillTx/>
                <a:latin typeface="Arial" panose="020B0604020202020204"/>
                <a:ea typeface="+mn-ea"/>
                <a:cs typeface="+mn-cs"/>
              </a:rPr>
              <a:t>c.</a:t>
            </a:r>
            <a:r>
              <a:rPr kumimoji="0" lang="en-GB" sz="5400" b="1" i="0" u="none" strike="noStrike" kern="1200" cap="none" spc="0" normalizeH="0" baseline="0" noProof="0">
                <a:ln>
                  <a:noFill/>
                </a:ln>
                <a:solidFill>
                  <a:srgbClr val="00AEEF"/>
                </a:solidFill>
                <a:effectLst/>
                <a:uLnTx/>
                <a:uFillTx/>
                <a:latin typeface="Arial" panose="020B0604020202020204"/>
                <a:ea typeface="+mn-ea"/>
                <a:cs typeface="+mn-cs"/>
              </a:rPr>
              <a:t>¾</a:t>
            </a:r>
            <a:endParaRPr kumimoji="0" lang="en-GB" sz="2400" b="1"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0426B4BF-177F-4640-AD16-02E8A8714ACC}"/>
              </a:ext>
            </a:extLst>
          </p:cNvPr>
          <p:cNvSpPr txBox="1"/>
          <p:nvPr/>
        </p:nvSpPr>
        <p:spPr>
          <a:xfrm>
            <a:off x="9390174" y="821223"/>
            <a:ext cx="229441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Oil &amp; gas meets</a:t>
            </a:r>
          </a:p>
        </p:txBody>
      </p:sp>
      <p:sp>
        <p:nvSpPr>
          <p:cNvPr id="22" name="TextBox 21">
            <a:extLst>
              <a:ext uri="{FF2B5EF4-FFF2-40B4-BE49-F238E27FC236}">
                <a16:creationId xmlns:a16="http://schemas.microsoft.com/office/drawing/2014/main" id="{467885A1-0C75-4891-AF3F-E61C7912E0DB}"/>
              </a:ext>
            </a:extLst>
          </p:cNvPr>
          <p:cNvSpPr txBox="1"/>
          <p:nvPr/>
        </p:nvSpPr>
        <p:spPr>
          <a:xfrm>
            <a:off x="9408125" y="1789103"/>
            <a:ext cx="2414114"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UK energy demand</a:t>
            </a:r>
          </a:p>
        </p:txBody>
      </p:sp>
    </p:spTree>
    <p:extLst>
      <p:ext uri="{BB962C8B-B14F-4D97-AF65-F5344CB8AC3E}">
        <p14:creationId xmlns:p14="http://schemas.microsoft.com/office/powerpoint/2010/main" val="169750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Graphic 263">
            <a:extLst>
              <a:ext uri="{FF2B5EF4-FFF2-40B4-BE49-F238E27FC236}">
                <a16:creationId xmlns:a16="http://schemas.microsoft.com/office/drawing/2014/main" id="{37EE7DF5-350D-4D10-AF00-AC0D42FE28E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 b="3756"/>
          <a:stretch/>
        </p:blipFill>
        <p:spPr>
          <a:xfrm>
            <a:off x="7148958" y="454372"/>
            <a:ext cx="3404838" cy="6209420"/>
          </a:xfrm>
          <a:prstGeom prst="rect">
            <a:avLst/>
          </a:prstGeom>
          <a:effectLst>
            <a:outerShdw blurRad="50800" dist="38100" dir="2700000" algn="tl" rotWithShape="0">
              <a:prstClr val="black">
                <a:alpha val="40000"/>
              </a:prstClr>
            </a:outerShdw>
          </a:effectLst>
        </p:spPr>
      </p:pic>
      <p:cxnSp>
        <p:nvCxnSpPr>
          <p:cNvPr id="60" name="Straight Connector 59" hidden="1">
            <a:extLst>
              <a:ext uri="{FF2B5EF4-FFF2-40B4-BE49-F238E27FC236}">
                <a16:creationId xmlns:a16="http://schemas.microsoft.com/office/drawing/2014/main" id="{6E953BFA-C559-4757-9A2B-E70B12B560D5}"/>
              </a:ext>
            </a:extLst>
          </p:cNvPr>
          <p:cNvCxnSpPr/>
          <p:nvPr/>
        </p:nvCxnSpPr>
        <p:spPr>
          <a:xfrm flipV="1">
            <a:off x="3540783" y="2735137"/>
            <a:ext cx="0" cy="1292683"/>
          </a:xfrm>
          <a:prstGeom prst="line">
            <a:avLst/>
          </a:prstGeom>
          <a:ln w="44450">
            <a:solidFill>
              <a:srgbClr val="0065A2"/>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51B3DA61-4627-4420-9E94-D57CF7F406D9}"/>
              </a:ext>
            </a:extLst>
          </p:cNvPr>
          <p:cNvCxnSpPr>
            <a:cxnSpLocks/>
          </p:cNvCxnSpPr>
          <p:nvPr/>
        </p:nvCxnSpPr>
        <p:spPr>
          <a:xfrm flipV="1">
            <a:off x="2499984" y="4080316"/>
            <a:ext cx="1067985" cy="952200"/>
          </a:xfrm>
          <a:prstGeom prst="line">
            <a:avLst/>
          </a:prstGeom>
          <a:ln w="44450">
            <a:solidFill>
              <a:srgbClr val="0065A2"/>
            </a:solidFill>
            <a:prstDash val="dash"/>
          </a:ln>
        </p:spPr>
        <p:style>
          <a:lnRef idx="1">
            <a:schemeClr val="accent1"/>
          </a:lnRef>
          <a:fillRef idx="0">
            <a:schemeClr val="accent1"/>
          </a:fillRef>
          <a:effectRef idx="0">
            <a:schemeClr val="accent1"/>
          </a:effectRef>
          <a:fontRef idx="minor">
            <a:schemeClr val="tx1"/>
          </a:fontRef>
        </p:style>
      </p:cxnSp>
      <p:pic>
        <p:nvPicPr>
          <p:cNvPr id="141" name="Picture 140">
            <a:extLst>
              <a:ext uri="{FF2B5EF4-FFF2-40B4-BE49-F238E27FC236}">
                <a16:creationId xmlns:a16="http://schemas.microsoft.com/office/drawing/2014/main" id="{24783ABB-BE9D-4FD7-A7BD-941C43FB25C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6400"/>
                    </a14:imgEffect>
                  </a14:imgLayer>
                </a14:imgProps>
              </a:ext>
            </a:extLst>
          </a:blip>
          <a:stretch>
            <a:fillRect/>
          </a:stretch>
        </p:blipFill>
        <p:spPr>
          <a:xfrm>
            <a:off x="4860850" y="1157109"/>
            <a:ext cx="947083" cy="308718"/>
          </a:xfrm>
          <a:prstGeom prst="rect">
            <a:avLst/>
          </a:prstGeom>
        </p:spPr>
      </p:pic>
      <p:pic>
        <p:nvPicPr>
          <p:cNvPr id="142" name="Picture 141">
            <a:extLst>
              <a:ext uri="{FF2B5EF4-FFF2-40B4-BE49-F238E27FC236}">
                <a16:creationId xmlns:a16="http://schemas.microsoft.com/office/drawing/2014/main" id="{BF28F296-3B74-4A06-A064-13481A1665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675" t="-1240" r="-3225" b="-11548"/>
          <a:stretch/>
        </p:blipFill>
        <p:spPr>
          <a:xfrm>
            <a:off x="3786397" y="1043171"/>
            <a:ext cx="953273" cy="536594"/>
          </a:xfrm>
          <a:prstGeom prst="rect">
            <a:avLst/>
          </a:prstGeom>
        </p:spPr>
      </p:pic>
      <p:sp>
        <p:nvSpPr>
          <p:cNvPr id="143" name="TextBox 142">
            <a:extLst>
              <a:ext uri="{FF2B5EF4-FFF2-40B4-BE49-F238E27FC236}">
                <a16:creationId xmlns:a16="http://schemas.microsoft.com/office/drawing/2014/main" id="{3B0D80C2-30FE-413A-A972-215C29A5C8D8}"/>
              </a:ext>
            </a:extLst>
          </p:cNvPr>
          <p:cNvSpPr txBox="1"/>
          <p:nvPr/>
        </p:nvSpPr>
        <p:spPr>
          <a:xfrm>
            <a:off x="581853" y="194208"/>
            <a:ext cx="7437106" cy="445047"/>
          </a:xfrm>
          <a:prstGeom prst="rect">
            <a:avLst/>
          </a:prstGeom>
        </p:spPr>
        <p:txBody>
          <a:bodyPr vert="horz" lIns="0" tIns="0" rIns="121920" bIns="60960" rtlCol="0" anchor="t">
            <a:noAutofit/>
          </a:bodyPr>
          <a:lstStyle>
            <a:defPPr>
              <a:defRPr lang="en-US"/>
            </a:defPPr>
            <a:lvl1pPr defTabSz="609555">
              <a:lnSpc>
                <a:spcPct val="90000"/>
              </a:lnSpc>
              <a:spcBef>
                <a:spcPct val="0"/>
              </a:spcBef>
              <a:buNone/>
              <a:defRPr sz="3600" b="1">
                <a:solidFill>
                  <a:srgbClr val="0065A2"/>
                </a:solidFill>
                <a:latin typeface="Arial"/>
                <a:ea typeface="+mj-ea"/>
                <a:cs typeface="Arial"/>
              </a:defRPr>
            </a:lvl1pPr>
          </a:lstStyle>
          <a:p>
            <a:pPr marL="0" marR="0" lvl="0" indent="0" algn="l" defTabSz="609555"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AEEF"/>
                </a:solidFill>
                <a:effectLst/>
                <a:uLnTx/>
                <a:uFillTx/>
                <a:latin typeface="Arial"/>
                <a:ea typeface="+mj-ea"/>
                <a:cs typeface="Arial"/>
              </a:rPr>
              <a:t>Offshore contribution to UK net zero</a:t>
            </a:r>
          </a:p>
        </p:txBody>
      </p:sp>
      <p:pic>
        <p:nvPicPr>
          <p:cNvPr id="144" name="Picture 143">
            <a:extLst>
              <a:ext uri="{FF2B5EF4-FFF2-40B4-BE49-F238E27FC236}">
                <a16:creationId xmlns:a16="http://schemas.microsoft.com/office/drawing/2014/main" id="{C1C4BA46-D7EF-4EB5-8E4D-A3654A0C673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31837" y="1694018"/>
            <a:ext cx="858387" cy="318183"/>
          </a:xfrm>
          <a:prstGeom prst="rect">
            <a:avLst/>
          </a:prstGeom>
        </p:spPr>
      </p:pic>
      <p:pic>
        <p:nvPicPr>
          <p:cNvPr id="145" name="Picture 144">
            <a:extLst>
              <a:ext uri="{FF2B5EF4-FFF2-40B4-BE49-F238E27FC236}">
                <a16:creationId xmlns:a16="http://schemas.microsoft.com/office/drawing/2014/main" id="{FE2FEDCC-82A2-4866-BE93-93DA155E2B7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910645" y="1703199"/>
            <a:ext cx="933338" cy="299083"/>
          </a:xfrm>
          <a:prstGeom prst="rect">
            <a:avLst/>
          </a:prstGeom>
        </p:spPr>
      </p:pic>
      <p:sp>
        <p:nvSpPr>
          <p:cNvPr id="146" name="Rectangle 145">
            <a:extLst>
              <a:ext uri="{FF2B5EF4-FFF2-40B4-BE49-F238E27FC236}">
                <a16:creationId xmlns:a16="http://schemas.microsoft.com/office/drawing/2014/main" id="{7A2D1B6D-1182-4A8C-B8AA-71729701A5F2}"/>
              </a:ext>
            </a:extLst>
          </p:cNvPr>
          <p:cNvSpPr/>
          <p:nvPr/>
        </p:nvSpPr>
        <p:spPr>
          <a:xfrm>
            <a:off x="595106" y="819177"/>
            <a:ext cx="5445546" cy="5723491"/>
          </a:xfrm>
          <a:prstGeom prst="rect">
            <a:avLst/>
          </a:prstGeom>
          <a:solidFill>
            <a:srgbClr val="00AEE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TextBox 146">
            <a:extLst>
              <a:ext uri="{FF2B5EF4-FFF2-40B4-BE49-F238E27FC236}">
                <a16:creationId xmlns:a16="http://schemas.microsoft.com/office/drawing/2014/main" id="{12E5724B-0148-4978-B00D-4441C6EF67C7}"/>
              </a:ext>
            </a:extLst>
          </p:cNvPr>
          <p:cNvSpPr txBox="1"/>
          <p:nvPr/>
        </p:nvSpPr>
        <p:spPr>
          <a:xfrm>
            <a:off x="694198" y="2333765"/>
            <a:ext cx="5463122" cy="338554"/>
          </a:xfrm>
          <a:prstGeom prst="rect">
            <a:avLst/>
          </a:prstGeom>
          <a:noFill/>
        </p:spPr>
        <p:txBody>
          <a:bodyPr wrap="square" rtlCol="0" anchor="ctr">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EEF"/>
                </a:solidFill>
                <a:effectLst/>
                <a:uLnTx/>
                <a:uFillTx/>
                <a:latin typeface="Arial" panose="020B0604020202020204" pitchFamily="34" charset="0"/>
                <a:ea typeface="+mn-ea"/>
                <a:cs typeface="Arial" panose="020B0604020202020204" pitchFamily="34" charset="0"/>
              </a:rPr>
              <a:t>2050 net zero emission abatement from 2018 baseline</a:t>
            </a:r>
          </a:p>
        </p:txBody>
      </p:sp>
      <p:grpSp>
        <p:nvGrpSpPr>
          <p:cNvPr id="148" name="Group 147">
            <a:extLst>
              <a:ext uri="{FF2B5EF4-FFF2-40B4-BE49-F238E27FC236}">
                <a16:creationId xmlns:a16="http://schemas.microsoft.com/office/drawing/2014/main" id="{480CCC3E-A4DB-4311-B252-2126A233C85A}"/>
              </a:ext>
            </a:extLst>
          </p:cNvPr>
          <p:cNvGrpSpPr/>
          <p:nvPr/>
        </p:nvGrpSpPr>
        <p:grpSpPr>
          <a:xfrm>
            <a:off x="-375854" y="2720607"/>
            <a:ext cx="5863455" cy="4608025"/>
            <a:chOff x="-761442" y="2984286"/>
            <a:chExt cx="5863455" cy="4608025"/>
          </a:xfrm>
        </p:grpSpPr>
        <p:sp>
          <p:nvSpPr>
            <p:cNvPr id="149" name="Oval 148">
              <a:extLst>
                <a:ext uri="{FF2B5EF4-FFF2-40B4-BE49-F238E27FC236}">
                  <a16:creationId xmlns:a16="http://schemas.microsoft.com/office/drawing/2014/main" id="{A6EB655A-E4A1-456F-9184-5245BF601ADC}"/>
                </a:ext>
              </a:extLst>
            </p:cNvPr>
            <p:cNvSpPr/>
            <p:nvPr/>
          </p:nvSpPr>
          <p:spPr>
            <a:xfrm>
              <a:off x="3605324" y="2984286"/>
              <a:ext cx="1401362" cy="1392591"/>
            </a:xfrm>
            <a:prstGeom prst="ellipse">
              <a:avLst/>
            </a:prstGeom>
            <a:solidFill>
              <a:srgbClr val="EF82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 name="Oval 149">
              <a:extLst>
                <a:ext uri="{FF2B5EF4-FFF2-40B4-BE49-F238E27FC236}">
                  <a16:creationId xmlns:a16="http://schemas.microsoft.com/office/drawing/2014/main" id="{9C5B3F65-5A5B-4BCE-9AFF-AA4C09976543}"/>
                </a:ext>
              </a:extLst>
            </p:cNvPr>
            <p:cNvSpPr/>
            <p:nvPr/>
          </p:nvSpPr>
          <p:spPr>
            <a:xfrm>
              <a:off x="3561767" y="4632639"/>
              <a:ext cx="1401362" cy="1392591"/>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1" name="Group 150">
              <a:extLst>
                <a:ext uri="{FF2B5EF4-FFF2-40B4-BE49-F238E27FC236}">
                  <a16:creationId xmlns:a16="http://schemas.microsoft.com/office/drawing/2014/main" id="{0E7AC592-6A2D-4D84-9114-1E823E32195D}"/>
                </a:ext>
              </a:extLst>
            </p:cNvPr>
            <p:cNvGrpSpPr>
              <a:grpSpLocks noChangeAspect="1"/>
            </p:cNvGrpSpPr>
            <p:nvPr/>
          </p:nvGrpSpPr>
          <p:grpSpPr>
            <a:xfrm>
              <a:off x="-761442" y="3082663"/>
              <a:ext cx="5863455" cy="4509648"/>
              <a:chOff x="4586272" y="1309465"/>
              <a:chExt cx="3862198" cy="2970460"/>
            </a:xfrm>
          </p:grpSpPr>
          <p:graphicFrame>
            <p:nvGraphicFramePr>
              <p:cNvPr id="154" name="Chart 153">
                <a:extLst>
                  <a:ext uri="{FF2B5EF4-FFF2-40B4-BE49-F238E27FC236}">
                    <a16:creationId xmlns:a16="http://schemas.microsoft.com/office/drawing/2014/main" id="{73E6E72D-8857-4C0B-9C73-94AC5FB9C7A2}"/>
                  </a:ext>
                </a:extLst>
              </p:cNvPr>
              <p:cNvGraphicFramePr/>
              <p:nvPr/>
            </p:nvGraphicFramePr>
            <p:xfrm>
              <a:off x="4586272" y="1432948"/>
              <a:ext cx="3713064" cy="2846977"/>
            </p:xfrm>
            <a:graphic>
              <a:graphicData uri="http://schemas.openxmlformats.org/drawingml/2006/chart">
                <c:chart xmlns:c="http://schemas.openxmlformats.org/drawingml/2006/chart" xmlns:r="http://schemas.openxmlformats.org/officeDocument/2006/relationships" r:id="rId10"/>
              </a:graphicData>
            </a:graphic>
          </p:graphicFrame>
          <p:grpSp>
            <p:nvGrpSpPr>
              <p:cNvPr id="155" name="Group 154">
                <a:extLst>
                  <a:ext uri="{FF2B5EF4-FFF2-40B4-BE49-F238E27FC236}">
                    <a16:creationId xmlns:a16="http://schemas.microsoft.com/office/drawing/2014/main" id="{20E8FFA6-CD11-445A-A615-2CFD6FDF5679}"/>
                  </a:ext>
                </a:extLst>
              </p:cNvPr>
              <p:cNvGrpSpPr/>
              <p:nvPr/>
            </p:nvGrpSpPr>
            <p:grpSpPr>
              <a:xfrm>
                <a:off x="5302194" y="1309465"/>
                <a:ext cx="3146276" cy="1865994"/>
                <a:chOff x="176387" y="1499618"/>
                <a:chExt cx="2936118" cy="1741356"/>
              </a:xfrm>
            </p:grpSpPr>
            <p:sp>
              <p:nvSpPr>
                <p:cNvPr id="156" name="Arc 155">
                  <a:extLst>
                    <a:ext uri="{FF2B5EF4-FFF2-40B4-BE49-F238E27FC236}">
                      <a16:creationId xmlns:a16="http://schemas.microsoft.com/office/drawing/2014/main" id="{EAF5D6D6-FA92-4E64-9BFA-AD24158F8173}"/>
                    </a:ext>
                  </a:extLst>
                </p:cNvPr>
                <p:cNvSpPr>
                  <a:spLocks noChangeAspect="1"/>
                </p:cNvSpPr>
                <p:nvPr/>
              </p:nvSpPr>
              <p:spPr>
                <a:xfrm>
                  <a:off x="259876" y="1668900"/>
                  <a:ext cx="1468609" cy="1468608"/>
                </a:xfrm>
                <a:prstGeom prst="arc">
                  <a:avLst>
                    <a:gd name="adj1" fmla="val 16247922"/>
                    <a:gd name="adj2" fmla="val 7424486"/>
                  </a:avLst>
                </a:prstGeom>
                <a:ln w="539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Arc 156">
                  <a:extLst>
                    <a:ext uri="{FF2B5EF4-FFF2-40B4-BE49-F238E27FC236}">
                      <a16:creationId xmlns:a16="http://schemas.microsoft.com/office/drawing/2014/main" id="{EA8862B8-2FA9-4E53-871C-64D81445CF34}"/>
                    </a:ext>
                  </a:extLst>
                </p:cNvPr>
                <p:cNvSpPr>
                  <a:spLocks noChangeAspect="1"/>
                </p:cNvSpPr>
                <p:nvPr/>
              </p:nvSpPr>
              <p:spPr>
                <a:xfrm>
                  <a:off x="176387" y="1566757"/>
                  <a:ext cx="1674218" cy="1674217"/>
                </a:xfrm>
                <a:prstGeom prst="arc">
                  <a:avLst>
                    <a:gd name="adj1" fmla="val 16157059"/>
                    <a:gd name="adj2" fmla="val 2097546"/>
                  </a:avLst>
                </a:prstGeom>
                <a:ln w="539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C68E24F1-BEB8-41A9-9E02-D1B082D6EA3F}"/>
                    </a:ext>
                  </a:extLst>
                </p:cNvPr>
                <p:cNvSpPr txBox="1"/>
                <p:nvPr/>
              </p:nvSpPr>
              <p:spPr>
                <a:xfrm>
                  <a:off x="2084596" y="1735969"/>
                  <a:ext cx="1027909" cy="13768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a:ln>
                        <a:noFill/>
                      </a:ln>
                      <a:solidFill>
                        <a:srgbClr val="5B9BD5">
                          <a:lumMod val="75000"/>
                        </a:srgbClr>
                      </a:solidFill>
                      <a:effectLst/>
                      <a:uLnTx/>
                      <a:uFillTx/>
                      <a:latin typeface="Arial" panose="020B0604020202020204" pitchFamily="34" charset="0"/>
                      <a:ea typeface="+mn-ea"/>
                      <a:cs typeface="Arial" panose="020B0604020202020204" pitchFamily="34" charset="0"/>
                    </a:rPr>
                    <a:t>	</a:t>
                  </a:r>
                </a:p>
              </p:txBody>
            </p:sp>
            <p:sp>
              <p:nvSpPr>
                <p:cNvPr id="159" name="TextBox 158">
                  <a:extLst>
                    <a:ext uri="{FF2B5EF4-FFF2-40B4-BE49-F238E27FC236}">
                      <a16:creationId xmlns:a16="http://schemas.microsoft.com/office/drawing/2014/main" id="{D57FD246-FBD4-4251-84D1-D8BD7B1CFC93}"/>
                    </a:ext>
                  </a:extLst>
                </p:cNvPr>
                <p:cNvSpPr txBox="1"/>
                <p:nvPr/>
              </p:nvSpPr>
              <p:spPr>
                <a:xfrm>
                  <a:off x="2175253" y="1499618"/>
                  <a:ext cx="861407" cy="35945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sz="3200" b="1" i="0" u="none" strike="noStrike" kern="1200" cap="none" spc="-1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30%</a:t>
                  </a:r>
                </a:p>
              </p:txBody>
            </p:sp>
            <p:sp>
              <p:nvSpPr>
                <p:cNvPr id="160" name="TextBox 159">
                  <a:extLst>
                    <a:ext uri="{FF2B5EF4-FFF2-40B4-BE49-F238E27FC236}">
                      <a16:creationId xmlns:a16="http://schemas.microsoft.com/office/drawing/2014/main" id="{49CB88BA-BCEB-462A-85FC-5FD17B63B1C0}"/>
                    </a:ext>
                  </a:extLst>
                </p:cNvPr>
                <p:cNvSpPr txBox="1"/>
                <p:nvPr/>
              </p:nvSpPr>
              <p:spPr>
                <a:xfrm>
                  <a:off x="2200975" y="2880386"/>
                  <a:ext cx="789453" cy="247763"/>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UKCS Contribution</a:t>
                  </a:r>
                </a:p>
              </p:txBody>
            </p:sp>
            <p:sp>
              <p:nvSpPr>
                <p:cNvPr id="161" name="TextBox 160">
                  <a:extLst>
                    <a:ext uri="{FF2B5EF4-FFF2-40B4-BE49-F238E27FC236}">
                      <a16:creationId xmlns:a16="http://schemas.microsoft.com/office/drawing/2014/main" id="{4DDF1391-872A-4705-8EA1-9F2222FFF3C3}"/>
                    </a:ext>
                  </a:extLst>
                </p:cNvPr>
                <p:cNvSpPr txBox="1"/>
                <p:nvPr/>
              </p:nvSpPr>
              <p:spPr>
                <a:xfrm>
                  <a:off x="2136462" y="2567358"/>
                  <a:ext cx="879002" cy="313833"/>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sz="3200" b="1" i="0" u="none" strike="noStrike" kern="1200" cap="none" spc="-1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60%</a:t>
                  </a:r>
                </a:p>
              </p:txBody>
            </p:sp>
            <p:sp>
              <p:nvSpPr>
                <p:cNvPr id="162" name="TextBox 161">
                  <a:extLst>
                    <a:ext uri="{FF2B5EF4-FFF2-40B4-BE49-F238E27FC236}">
                      <a16:creationId xmlns:a16="http://schemas.microsoft.com/office/drawing/2014/main" id="{D0159DBE-8AEA-48EC-AAC8-B760A9FCBF03}"/>
                    </a:ext>
                  </a:extLst>
                </p:cNvPr>
                <p:cNvSpPr txBox="1"/>
                <p:nvPr/>
              </p:nvSpPr>
              <p:spPr>
                <a:xfrm>
                  <a:off x="2219663" y="1777842"/>
                  <a:ext cx="816205" cy="39729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Energy Integration technologies</a:t>
                  </a:r>
                </a:p>
              </p:txBody>
            </p:sp>
          </p:grpSp>
        </p:grpSp>
        <p:cxnSp>
          <p:nvCxnSpPr>
            <p:cNvPr id="152" name="Straight Arrow Connector 151">
              <a:extLst>
                <a:ext uri="{FF2B5EF4-FFF2-40B4-BE49-F238E27FC236}">
                  <a16:creationId xmlns:a16="http://schemas.microsoft.com/office/drawing/2014/main" id="{FCA137E1-D362-41FC-AE5B-61CD41000A12}"/>
                </a:ext>
              </a:extLst>
            </p:cNvPr>
            <p:cNvCxnSpPr>
              <a:cxnSpLocks/>
            </p:cNvCxnSpPr>
            <p:nvPr/>
          </p:nvCxnSpPr>
          <p:spPr>
            <a:xfrm flipH="1">
              <a:off x="2762065" y="3699063"/>
              <a:ext cx="843260" cy="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80B73E9E-5232-4830-8932-3613FC6A4593}"/>
                </a:ext>
              </a:extLst>
            </p:cNvPr>
            <p:cNvCxnSpPr>
              <a:cxnSpLocks/>
            </p:cNvCxnSpPr>
            <p:nvPr/>
          </p:nvCxnSpPr>
          <p:spPr>
            <a:xfrm flipH="1">
              <a:off x="2316146" y="5552080"/>
              <a:ext cx="1318461" cy="0"/>
            </a:xfrm>
            <a:prstGeom prst="straightConnector1">
              <a:avLst/>
            </a:prstGeom>
            <a:ln w="19050">
              <a:solidFill>
                <a:srgbClr val="7030A0"/>
              </a:solidFill>
              <a:tailEnd type="none"/>
            </a:ln>
          </p:spPr>
          <p:style>
            <a:lnRef idx="1">
              <a:schemeClr val="accent1"/>
            </a:lnRef>
            <a:fillRef idx="0">
              <a:schemeClr val="accent1"/>
            </a:fillRef>
            <a:effectRef idx="0">
              <a:schemeClr val="accent1"/>
            </a:effectRef>
            <a:fontRef idx="minor">
              <a:schemeClr val="tx1"/>
            </a:fontRef>
          </p:style>
        </p:cxnSp>
      </p:grpSp>
      <p:sp>
        <p:nvSpPr>
          <p:cNvPr id="163" name="Rectangle 162">
            <a:extLst>
              <a:ext uri="{FF2B5EF4-FFF2-40B4-BE49-F238E27FC236}">
                <a16:creationId xmlns:a16="http://schemas.microsoft.com/office/drawing/2014/main" id="{EB84646B-5454-4B18-858E-0AA8E332A413}"/>
              </a:ext>
            </a:extLst>
          </p:cNvPr>
          <p:cNvSpPr/>
          <p:nvPr/>
        </p:nvSpPr>
        <p:spPr>
          <a:xfrm>
            <a:off x="594315" y="828074"/>
            <a:ext cx="5447127" cy="1397764"/>
          </a:xfrm>
          <a:prstGeom prst="rect">
            <a:avLst/>
          </a:prstGeom>
          <a:solidFill>
            <a:srgbClr val="00AEE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GB"/>
          </a:p>
        </p:txBody>
      </p:sp>
      <p:pic>
        <p:nvPicPr>
          <p:cNvPr id="164" name="Picture 163">
            <a:extLst>
              <a:ext uri="{FF2B5EF4-FFF2-40B4-BE49-F238E27FC236}">
                <a16:creationId xmlns:a16="http://schemas.microsoft.com/office/drawing/2014/main" id="{44DB13A0-85FA-4031-AB86-52B567CED15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4799" y="954177"/>
            <a:ext cx="1620488" cy="1144541"/>
          </a:xfrm>
          <a:prstGeom prst="rect">
            <a:avLst/>
          </a:prstGeom>
          <a:effectLst>
            <a:outerShdw blurRad="63500" sx="102000" sy="102000" algn="ctr" rotWithShape="0">
              <a:prstClr val="black">
                <a:alpha val="40000"/>
              </a:prstClr>
            </a:outerShdw>
          </a:effectLst>
        </p:spPr>
      </p:pic>
      <p:pic>
        <p:nvPicPr>
          <p:cNvPr id="165" name="Picture 164" descr="A picture containing table&#10;&#10;Description automatically generated">
            <a:extLst>
              <a:ext uri="{FF2B5EF4-FFF2-40B4-BE49-F238E27FC236}">
                <a16:creationId xmlns:a16="http://schemas.microsoft.com/office/drawing/2014/main" id="{E4EBF0D3-2D83-4E5A-899E-A460A5D3962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91647" y="1076059"/>
            <a:ext cx="1091666" cy="916052"/>
          </a:xfrm>
          <a:prstGeom prst="rect">
            <a:avLst/>
          </a:prstGeom>
        </p:spPr>
      </p:pic>
      <p:sp>
        <p:nvSpPr>
          <p:cNvPr id="265" name="Rectangle 264">
            <a:extLst>
              <a:ext uri="{FF2B5EF4-FFF2-40B4-BE49-F238E27FC236}">
                <a16:creationId xmlns:a16="http://schemas.microsoft.com/office/drawing/2014/main" id="{3BE5FFCD-AA97-408E-ADA3-C5011C7E7229}"/>
              </a:ext>
            </a:extLst>
          </p:cNvPr>
          <p:cNvSpPr/>
          <p:nvPr/>
        </p:nvSpPr>
        <p:spPr>
          <a:xfrm>
            <a:off x="6081190" y="1023892"/>
            <a:ext cx="2404698" cy="1789351"/>
          </a:xfrm>
          <a:prstGeom prst="rect">
            <a:avLst/>
          </a:prstGeom>
          <a:solidFill>
            <a:srgbClr val="FFFFFF">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cxnSp>
        <p:nvCxnSpPr>
          <p:cNvPr id="266" name="Straight Connector 265">
            <a:extLst>
              <a:ext uri="{FF2B5EF4-FFF2-40B4-BE49-F238E27FC236}">
                <a16:creationId xmlns:a16="http://schemas.microsoft.com/office/drawing/2014/main" id="{7987EAF9-20CD-47E8-9C9B-A12D99FFEE94}"/>
              </a:ext>
            </a:extLst>
          </p:cNvPr>
          <p:cNvCxnSpPr>
            <a:cxnSpLocks/>
          </p:cNvCxnSpPr>
          <p:nvPr/>
        </p:nvCxnSpPr>
        <p:spPr>
          <a:xfrm>
            <a:off x="6328847" y="2281288"/>
            <a:ext cx="2100054" cy="0"/>
          </a:xfrm>
          <a:prstGeom prst="line">
            <a:avLst/>
          </a:prstGeom>
          <a:noFill/>
          <a:ln w="9525" cap="flat" cmpd="sng" algn="ctr">
            <a:solidFill>
              <a:srgbClr val="00AEEF">
                <a:shade val="95000"/>
                <a:satMod val="105000"/>
              </a:srgbClr>
            </a:solidFill>
            <a:prstDash val="solid"/>
          </a:ln>
          <a:effectLst/>
        </p:spPr>
      </p:cxnSp>
      <p:sp>
        <p:nvSpPr>
          <p:cNvPr id="267" name="Oval 266">
            <a:extLst>
              <a:ext uri="{FF2B5EF4-FFF2-40B4-BE49-F238E27FC236}">
                <a16:creationId xmlns:a16="http://schemas.microsoft.com/office/drawing/2014/main" id="{2BB79476-04E3-4F81-AB20-79231BAA67B8}"/>
              </a:ext>
            </a:extLst>
          </p:cNvPr>
          <p:cNvSpPr>
            <a:spLocks noChangeAspect="1"/>
          </p:cNvSpPr>
          <p:nvPr/>
        </p:nvSpPr>
        <p:spPr>
          <a:xfrm>
            <a:off x="9638204" y="5574852"/>
            <a:ext cx="602208" cy="602212"/>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30</a:t>
            </a:r>
          </a:p>
        </p:txBody>
      </p:sp>
      <p:sp>
        <p:nvSpPr>
          <p:cNvPr id="268" name="Oval 267">
            <a:extLst>
              <a:ext uri="{FF2B5EF4-FFF2-40B4-BE49-F238E27FC236}">
                <a16:creationId xmlns:a16="http://schemas.microsoft.com/office/drawing/2014/main" id="{AD2519C8-7DB1-4990-B566-ED6581F9405B}"/>
              </a:ext>
            </a:extLst>
          </p:cNvPr>
          <p:cNvSpPr>
            <a:spLocks noChangeAspect="1"/>
          </p:cNvSpPr>
          <p:nvPr/>
        </p:nvSpPr>
        <p:spPr>
          <a:xfrm>
            <a:off x="8520354" y="5822945"/>
            <a:ext cx="344119" cy="34412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9</a:t>
            </a:r>
          </a:p>
        </p:txBody>
      </p:sp>
      <p:sp>
        <p:nvSpPr>
          <p:cNvPr id="269" name="Oval 268">
            <a:extLst>
              <a:ext uri="{FF2B5EF4-FFF2-40B4-BE49-F238E27FC236}">
                <a16:creationId xmlns:a16="http://schemas.microsoft.com/office/drawing/2014/main" id="{BF498A43-1930-4166-BA2C-795E69CBEA90}"/>
              </a:ext>
            </a:extLst>
          </p:cNvPr>
          <p:cNvSpPr>
            <a:spLocks noChangeAspect="1"/>
          </p:cNvSpPr>
          <p:nvPr/>
        </p:nvSpPr>
        <p:spPr>
          <a:xfrm>
            <a:off x="9472153" y="4316089"/>
            <a:ext cx="488649" cy="488652"/>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25</a:t>
            </a:r>
          </a:p>
        </p:txBody>
      </p:sp>
      <p:sp>
        <p:nvSpPr>
          <p:cNvPr id="270" name="Oval 269">
            <a:extLst>
              <a:ext uri="{FF2B5EF4-FFF2-40B4-BE49-F238E27FC236}">
                <a16:creationId xmlns:a16="http://schemas.microsoft.com/office/drawing/2014/main" id="{2438C140-CF3E-4957-969B-F08A6A2B66D8}"/>
              </a:ext>
            </a:extLst>
          </p:cNvPr>
          <p:cNvSpPr>
            <a:spLocks noChangeAspect="1"/>
          </p:cNvSpPr>
          <p:nvPr/>
        </p:nvSpPr>
        <p:spPr>
          <a:xfrm>
            <a:off x="8742723" y="4796819"/>
            <a:ext cx="488649" cy="488652"/>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24</a:t>
            </a:r>
          </a:p>
        </p:txBody>
      </p:sp>
      <p:sp>
        <p:nvSpPr>
          <p:cNvPr id="271" name="Oval 270">
            <a:extLst>
              <a:ext uri="{FF2B5EF4-FFF2-40B4-BE49-F238E27FC236}">
                <a16:creationId xmlns:a16="http://schemas.microsoft.com/office/drawing/2014/main" id="{58FB2B6C-18F3-4B6F-9A1D-6DF02CFF178E}"/>
              </a:ext>
            </a:extLst>
          </p:cNvPr>
          <p:cNvSpPr>
            <a:spLocks noChangeAspect="1"/>
          </p:cNvSpPr>
          <p:nvPr/>
        </p:nvSpPr>
        <p:spPr>
          <a:xfrm>
            <a:off x="9121520" y="4772528"/>
            <a:ext cx="344119" cy="34412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15</a:t>
            </a:r>
          </a:p>
        </p:txBody>
      </p:sp>
      <p:sp>
        <p:nvSpPr>
          <p:cNvPr id="272" name="Oval 271">
            <a:extLst>
              <a:ext uri="{FF2B5EF4-FFF2-40B4-BE49-F238E27FC236}">
                <a16:creationId xmlns:a16="http://schemas.microsoft.com/office/drawing/2014/main" id="{CE54858C-D6B6-4BD4-BC03-A304BA30F962}"/>
              </a:ext>
            </a:extLst>
          </p:cNvPr>
          <p:cNvSpPr>
            <a:spLocks noChangeAspect="1"/>
          </p:cNvSpPr>
          <p:nvPr/>
        </p:nvSpPr>
        <p:spPr>
          <a:xfrm>
            <a:off x="9096442" y="5239828"/>
            <a:ext cx="344119" cy="34412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15</a:t>
            </a:r>
          </a:p>
        </p:txBody>
      </p:sp>
      <p:sp>
        <p:nvSpPr>
          <p:cNvPr id="273" name="Oval 272">
            <a:extLst>
              <a:ext uri="{FF2B5EF4-FFF2-40B4-BE49-F238E27FC236}">
                <a16:creationId xmlns:a16="http://schemas.microsoft.com/office/drawing/2014/main" id="{954F6EAC-34CB-4853-A8A7-DE772E4A3F29}"/>
              </a:ext>
            </a:extLst>
          </p:cNvPr>
          <p:cNvSpPr>
            <a:spLocks noChangeAspect="1"/>
          </p:cNvSpPr>
          <p:nvPr/>
        </p:nvSpPr>
        <p:spPr>
          <a:xfrm>
            <a:off x="9222950" y="6177064"/>
            <a:ext cx="344119" cy="34412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11</a:t>
            </a:r>
          </a:p>
        </p:txBody>
      </p:sp>
      <p:sp>
        <p:nvSpPr>
          <p:cNvPr id="274" name="Oval 273">
            <a:extLst>
              <a:ext uri="{FF2B5EF4-FFF2-40B4-BE49-F238E27FC236}">
                <a16:creationId xmlns:a16="http://schemas.microsoft.com/office/drawing/2014/main" id="{9700A951-7C69-495B-AD15-D5CF9ABDDA82}"/>
              </a:ext>
            </a:extLst>
          </p:cNvPr>
          <p:cNvSpPr>
            <a:spLocks noChangeAspect="1"/>
          </p:cNvSpPr>
          <p:nvPr/>
        </p:nvSpPr>
        <p:spPr>
          <a:xfrm>
            <a:off x="8478723" y="2934491"/>
            <a:ext cx="344119" cy="34412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9</a:t>
            </a:r>
          </a:p>
        </p:txBody>
      </p:sp>
      <p:sp>
        <p:nvSpPr>
          <p:cNvPr id="275" name="Oval 274">
            <a:extLst>
              <a:ext uri="{FF2B5EF4-FFF2-40B4-BE49-F238E27FC236}">
                <a16:creationId xmlns:a16="http://schemas.microsoft.com/office/drawing/2014/main" id="{57336BB5-BFD2-417D-A312-4DC6A91A8CF8}"/>
              </a:ext>
            </a:extLst>
          </p:cNvPr>
          <p:cNvSpPr/>
          <p:nvPr/>
        </p:nvSpPr>
        <p:spPr>
          <a:xfrm>
            <a:off x="9227568" y="3707088"/>
            <a:ext cx="258089" cy="25809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7</a:t>
            </a:r>
          </a:p>
        </p:txBody>
      </p:sp>
      <p:sp>
        <p:nvSpPr>
          <p:cNvPr id="276" name="Oval 275">
            <a:extLst>
              <a:ext uri="{FF2B5EF4-FFF2-40B4-BE49-F238E27FC236}">
                <a16:creationId xmlns:a16="http://schemas.microsoft.com/office/drawing/2014/main" id="{0FBA40C9-98F2-4D0E-930B-27675F4061A6}"/>
              </a:ext>
            </a:extLst>
          </p:cNvPr>
          <p:cNvSpPr/>
          <p:nvPr/>
        </p:nvSpPr>
        <p:spPr>
          <a:xfrm>
            <a:off x="8374449" y="3259510"/>
            <a:ext cx="258089" cy="25809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6</a:t>
            </a:r>
          </a:p>
        </p:txBody>
      </p:sp>
      <p:sp>
        <p:nvSpPr>
          <p:cNvPr id="277" name="Oval 276">
            <a:extLst>
              <a:ext uri="{FF2B5EF4-FFF2-40B4-BE49-F238E27FC236}">
                <a16:creationId xmlns:a16="http://schemas.microsoft.com/office/drawing/2014/main" id="{AE83CC48-7472-4126-86A4-C2D6B268D814}"/>
              </a:ext>
            </a:extLst>
          </p:cNvPr>
          <p:cNvSpPr/>
          <p:nvPr/>
        </p:nvSpPr>
        <p:spPr>
          <a:xfrm>
            <a:off x="8728958" y="3239368"/>
            <a:ext cx="258089" cy="25809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6</a:t>
            </a:r>
          </a:p>
        </p:txBody>
      </p:sp>
      <p:sp>
        <p:nvSpPr>
          <p:cNvPr id="278" name="Oval 277">
            <a:extLst>
              <a:ext uri="{FF2B5EF4-FFF2-40B4-BE49-F238E27FC236}">
                <a16:creationId xmlns:a16="http://schemas.microsoft.com/office/drawing/2014/main" id="{67E5892A-2AE7-4EFA-A60B-53EB977B995B}"/>
              </a:ext>
            </a:extLst>
          </p:cNvPr>
          <p:cNvSpPr>
            <a:spLocks noChangeAspect="1"/>
          </p:cNvSpPr>
          <p:nvPr/>
        </p:nvSpPr>
        <p:spPr>
          <a:xfrm>
            <a:off x="9131578" y="2446053"/>
            <a:ext cx="199588" cy="199590"/>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4</a:t>
            </a:r>
          </a:p>
        </p:txBody>
      </p:sp>
      <p:sp>
        <p:nvSpPr>
          <p:cNvPr id="279" name="Oval 278">
            <a:extLst>
              <a:ext uri="{FF2B5EF4-FFF2-40B4-BE49-F238E27FC236}">
                <a16:creationId xmlns:a16="http://schemas.microsoft.com/office/drawing/2014/main" id="{9C163E0F-8B82-4944-8D5A-6BF7C9B6025E}"/>
              </a:ext>
            </a:extLst>
          </p:cNvPr>
          <p:cNvSpPr/>
          <p:nvPr/>
        </p:nvSpPr>
        <p:spPr>
          <a:xfrm>
            <a:off x="7760870" y="3812948"/>
            <a:ext cx="258089" cy="25809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5</a:t>
            </a:r>
          </a:p>
        </p:txBody>
      </p:sp>
      <p:grpSp>
        <p:nvGrpSpPr>
          <p:cNvPr id="280" name="Group 279">
            <a:extLst>
              <a:ext uri="{FF2B5EF4-FFF2-40B4-BE49-F238E27FC236}">
                <a16:creationId xmlns:a16="http://schemas.microsoft.com/office/drawing/2014/main" id="{19FDBF8F-C939-4FB3-AAB6-212327D355C0}"/>
              </a:ext>
            </a:extLst>
          </p:cNvPr>
          <p:cNvGrpSpPr/>
          <p:nvPr/>
        </p:nvGrpSpPr>
        <p:grpSpPr>
          <a:xfrm>
            <a:off x="6137403" y="1080706"/>
            <a:ext cx="2439566" cy="1758817"/>
            <a:chOff x="4190307" y="800231"/>
            <a:chExt cx="2484168" cy="1803441"/>
          </a:xfrm>
        </p:grpSpPr>
        <p:sp>
          <p:nvSpPr>
            <p:cNvPr id="281" name="TextBox 280">
              <a:extLst>
                <a:ext uri="{FF2B5EF4-FFF2-40B4-BE49-F238E27FC236}">
                  <a16:creationId xmlns:a16="http://schemas.microsoft.com/office/drawing/2014/main" id="{A877027C-17FC-4D65-98A6-2E4B9CA40382}"/>
                </a:ext>
              </a:extLst>
            </p:cNvPr>
            <p:cNvSpPr txBox="1"/>
            <p:nvPr/>
          </p:nvSpPr>
          <p:spPr>
            <a:xfrm>
              <a:off x="4190308" y="800231"/>
              <a:ext cx="1869011" cy="57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rPr>
                <a:t>Onshore CO</a:t>
              </a:r>
              <a:r>
                <a:rPr kumimoji="0" lang="en-GB" sz="1100" b="1" i="0" u="none" strike="noStrike" kern="0" cap="none" spc="0" normalizeH="0" baseline="-25000" noProof="0">
                  <a:ln>
                    <a:noFill/>
                  </a:ln>
                  <a:solidFill>
                    <a:prstClr val="black"/>
                  </a:solidFill>
                  <a:effectLst/>
                  <a:uLnTx/>
                  <a:uFillTx/>
                </a:rPr>
                <a:t>2</a:t>
              </a:r>
              <a:r>
                <a:rPr kumimoji="0" lang="en-GB" sz="1100" b="1" i="0" u="none" strike="noStrike" kern="0" cap="none" spc="0" normalizeH="0" baseline="0" noProof="0">
                  <a:ln>
                    <a:noFill/>
                  </a:ln>
                  <a:solidFill>
                    <a:prstClr val="black"/>
                  </a:solidFill>
                  <a:effectLst/>
                  <a:uLnTx/>
                  <a:uFillTx/>
                </a:rPr>
                <a:t> emissions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a:ln>
                    <a:noFill/>
                  </a:ln>
                  <a:solidFill>
                    <a:prstClr val="black"/>
                  </a:solidFill>
                  <a:effectLst/>
                  <a:uLnTx/>
                  <a:uFillTx/>
                </a:rPr>
                <a:t>15 largest UK emitters (areas with 30km radius)</a:t>
              </a:r>
            </a:p>
          </p:txBody>
        </p:sp>
        <p:sp>
          <p:nvSpPr>
            <p:cNvPr id="282" name="Oval 281">
              <a:extLst>
                <a:ext uri="{FF2B5EF4-FFF2-40B4-BE49-F238E27FC236}">
                  <a16:creationId xmlns:a16="http://schemas.microsoft.com/office/drawing/2014/main" id="{F849E23D-CF68-4C29-9E0C-E0CCEDEB0C99}"/>
                </a:ext>
              </a:extLst>
            </p:cNvPr>
            <p:cNvSpPr>
              <a:spLocks noChangeAspect="1"/>
            </p:cNvSpPr>
            <p:nvPr/>
          </p:nvSpPr>
          <p:spPr>
            <a:xfrm>
              <a:off x="4323099" y="1400646"/>
              <a:ext cx="629996" cy="630000"/>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30</a:t>
              </a:r>
            </a:p>
          </p:txBody>
        </p:sp>
        <p:sp>
          <p:nvSpPr>
            <p:cNvPr id="285" name="Oval 284">
              <a:extLst>
                <a:ext uri="{FF2B5EF4-FFF2-40B4-BE49-F238E27FC236}">
                  <a16:creationId xmlns:a16="http://schemas.microsoft.com/office/drawing/2014/main" id="{9BCEA33A-FC52-4E2B-B257-A1475DF2C4B1}"/>
                </a:ext>
              </a:extLst>
            </p:cNvPr>
            <p:cNvSpPr>
              <a:spLocks noChangeAspect="1"/>
            </p:cNvSpPr>
            <p:nvPr/>
          </p:nvSpPr>
          <p:spPr>
            <a:xfrm>
              <a:off x="5063291" y="1670645"/>
              <a:ext cx="359998" cy="360000"/>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10</a:t>
              </a:r>
            </a:p>
          </p:txBody>
        </p:sp>
        <p:sp>
          <p:nvSpPr>
            <p:cNvPr id="286" name="TextBox 285">
              <a:extLst>
                <a:ext uri="{FF2B5EF4-FFF2-40B4-BE49-F238E27FC236}">
                  <a16:creationId xmlns:a16="http://schemas.microsoft.com/office/drawing/2014/main" id="{70362233-2653-4572-B1D3-1EFB05DEE343}"/>
                </a:ext>
              </a:extLst>
            </p:cNvPr>
            <p:cNvSpPr txBox="1"/>
            <p:nvPr/>
          </p:nvSpPr>
          <p:spPr>
            <a:xfrm>
              <a:off x="5298203" y="1436166"/>
              <a:ext cx="114784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rPr>
                <a:t>mtCO</a:t>
              </a:r>
              <a:r>
                <a:rPr kumimoji="0" lang="en-GB" sz="1100" b="0" i="0" u="none" strike="noStrike" kern="0" cap="none" spc="0" normalizeH="0" baseline="-25000" noProof="0">
                  <a:ln>
                    <a:noFill/>
                  </a:ln>
                  <a:solidFill>
                    <a:prstClr val="black">
                      <a:lumMod val="50000"/>
                      <a:lumOff val="50000"/>
                    </a:prstClr>
                  </a:solidFill>
                  <a:effectLst/>
                  <a:uLnTx/>
                  <a:uFillTx/>
                </a:rPr>
                <a:t>2</a:t>
              </a:r>
              <a:r>
                <a:rPr kumimoji="0" lang="en-GB" sz="1100" b="0" i="0" u="none" strike="noStrike" kern="0" cap="none" spc="0" normalizeH="0" baseline="0" noProof="0">
                  <a:ln>
                    <a:noFill/>
                  </a:ln>
                  <a:solidFill>
                    <a:prstClr val="black">
                      <a:lumMod val="50000"/>
                      <a:lumOff val="50000"/>
                    </a:prstClr>
                  </a:solidFill>
                  <a:effectLst/>
                  <a:uLnTx/>
                  <a:uFillTx/>
                </a:rPr>
                <a:t> pa</a:t>
              </a:r>
            </a:p>
          </p:txBody>
        </p:sp>
        <p:sp>
          <p:nvSpPr>
            <p:cNvPr id="287" name="TextBox 286">
              <a:extLst>
                <a:ext uri="{FF2B5EF4-FFF2-40B4-BE49-F238E27FC236}">
                  <a16:creationId xmlns:a16="http://schemas.microsoft.com/office/drawing/2014/main" id="{79047F92-048E-4C93-BBC3-923C0D3A5D90}"/>
                </a:ext>
              </a:extLst>
            </p:cNvPr>
            <p:cNvSpPr txBox="1"/>
            <p:nvPr/>
          </p:nvSpPr>
          <p:spPr>
            <a:xfrm>
              <a:off x="4190307" y="2095841"/>
              <a:ext cx="248416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a:ln>
                    <a:noFill/>
                  </a:ln>
                  <a:solidFill>
                    <a:prstClr val="black"/>
                  </a:solidFill>
                  <a:effectLst/>
                  <a:uLnTx/>
                  <a:uFillTx/>
                </a:rPr>
                <a:t>Source: NAEI 2019 data, OGA analysis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a:ln>
                    <a:noFill/>
                  </a:ln>
                  <a:solidFill>
                    <a:prstClr val="black"/>
                  </a:solidFill>
                  <a:effectLst/>
                  <a:uLnTx/>
                  <a:uFillTx/>
                </a:rPr>
                <a:t>Note: total CO2 emissions on the map account for  ca.186 mtCO</a:t>
              </a:r>
              <a:r>
                <a:rPr kumimoji="0" lang="en-GB" sz="900" b="0" i="1" u="none" strike="noStrike" kern="0" cap="none" spc="0" normalizeH="0" baseline="-25000" noProof="0">
                  <a:ln>
                    <a:noFill/>
                  </a:ln>
                  <a:solidFill>
                    <a:prstClr val="black"/>
                  </a:solidFill>
                  <a:effectLst/>
                  <a:uLnTx/>
                  <a:uFillTx/>
                </a:rPr>
                <a:t>2</a:t>
              </a:r>
              <a:r>
                <a:rPr kumimoji="0" lang="en-GB" sz="900" b="0" i="1" u="none" strike="noStrike" kern="0" cap="none" spc="0" normalizeH="0" baseline="0" noProof="0">
                  <a:ln>
                    <a:noFill/>
                  </a:ln>
                  <a:solidFill>
                    <a:prstClr val="black"/>
                  </a:solidFill>
                  <a:effectLst/>
                  <a:uLnTx/>
                  <a:uFillTx/>
                </a:rPr>
                <a:t> (~40% of UK total)</a:t>
              </a:r>
            </a:p>
          </p:txBody>
        </p:sp>
      </p:grpSp>
      <p:sp>
        <p:nvSpPr>
          <p:cNvPr id="288" name="Oval 287">
            <a:extLst>
              <a:ext uri="{FF2B5EF4-FFF2-40B4-BE49-F238E27FC236}">
                <a16:creationId xmlns:a16="http://schemas.microsoft.com/office/drawing/2014/main" id="{38E0A721-6299-4834-8DB8-450F348DB423}"/>
              </a:ext>
            </a:extLst>
          </p:cNvPr>
          <p:cNvSpPr>
            <a:spLocks noChangeAspect="1"/>
          </p:cNvSpPr>
          <p:nvPr/>
        </p:nvSpPr>
        <p:spPr>
          <a:xfrm>
            <a:off x="9175120" y="4508073"/>
            <a:ext cx="344119" cy="34412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12</a:t>
            </a:r>
          </a:p>
        </p:txBody>
      </p:sp>
      <p:sp>
        <p:nvSpPr>
          <p:cNvPr id="289" name="Oval 288">
            <a:extLst>
              <a:ext uri="{FF2B5EF4-FFF2-40B4-BE49-F238E27FC236}">
                <a16:creationId xmlns:a16="http://schemas.microsoft.com/office/drawing/2014/main" id="{B3822F9F-42A7-410A-80C2-6B7385A8BD80}"/>
              </a:ext>
            </a:extLst>
          </p:cNvPr>
          <p:cNvSpPr>
            <a:spLocks noChangeAspect="1"/>
          </p:cNvSpPr>
          <p:nvPr/>
        </p:nvSpPr>
        <p:spPr>
          <a:xfrm>
            <a:off x="9231372" y="4001422"/>
            <a:ext cx="344119" cy="344121"/>
          </a:xfrm>
          <a:prstGeom prst="ellipse">
            <a:avLst/>
          </a:prstGeom>
          <a:solidFill>
            <a:srgbClr val="FFFFFF">
              <a:lumMod val="85000"/>
            </a:srgbClr>
          </a:solidFill>
          <a:ln w="19050" cap="flat" cmpd="sng" algn="ctr">
            <a:solidFill>
              <a:sysClr val="windowText" lastClr="000000">
                <a:lumMod val="50000"/>
                <a:lumOff val="50000"/>
              </a:sysClr>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lumMod val="50000"/>
                    <a:lumOff val="50000"/>
                  </a:prstClr>
                </a:solidFill>
                <a:effectLst/>
                <a:uLnTx/>
                <a:uFillTx/>
                <a:latin typeface="Arial"/>
                <a:ea typeface="+mn-ea"/>
                <a:cs typeface="+mn-cs"/>
              </a:rPr>
              <a:t>9</a:t>
            </a:r>
          </a:p>
        </p:txBody>
      </p:sp>
      <p:sp>
        <p:nvSpPr>
          <p:cNvPr id="290" name="Rectangle 289">
            <a:extLst>
              <a:ext uri="{FF2B5EF4-FFF2-40B4-BE49-F238E27FC236}">
                <a16:creationId xmlns:a16="http://schemas.microsoft.com/office/drawing/2014/main" id="{5379316C-BDFD-4321-8755-A74D08A41CA4}"/>
              </a:ext>
            </a:extLst>
          </p:cNvPr>
          <p:cNvSpPr/>
          <p:nvPr/>
        </p:nvSpPr>
        <p:spPr>
          <a:xfrm>
            <a:off x="10645419" y="5103244"/>
            <a:ext cx="1372600" cy="1560547"/>
          </a:xfrm>
          <a:prstGeom prst="rect">
            <a:avLst/>
          </a:prstGeom>
          <a:noFill/>
          <a:ln w="9525" cap="flat" cmpd="sng" algn="ctr">
            <a:solidFill>
              <a:sysClr val="windowText" lastClr="000000">
                <a:lumMod val="50000"/>
                <a:lumOff val="50000"/>
              </a:sysClr>
            </a:solidFill>
            <a:prstDash val="soli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err="1">
                <a:ln>
                  <a:noFill/>
                </a:ln>
                <a:solidFill>
                  <a:prstClr val="black">
                    <a:lumMod val="50000"/>
                    <a:lumOff val="50000"/>
                  </a:prstClr>
                </a:solidFill>
                <a:effectLst/>
                <a:uLnTx/>
                <a:uFillTx/>
                <a:latin typeface="Arial"/>
                <a:ea typeface="+mn-ea"/>
                <a:cs typeface="+mn-cs"/>
              </a:rPr>
              <a:t>Bacton</a:t>
            </a:r>
            <a:r>
              <a:rPr kumimoji="0" lang="en-GB" sz="1100" b="1" i="0" u="sng" strike="noStrike" kern="0" cap="none" spc="0" normalizeH="0" baseline="0" noProof="0">
                <a:ln>
                  <a:noFill/>
                </a:ln>
                <a:solidFill>
                  <a:prstClr val="black">
                    <a:lumMod val="50000"/>
                    <a:lumOff val="50000"/>
                  </a:prstClr>
                </a:solidFill>
                <a:effectLst/>
                <a:uLnTx/>
                <a:uFillTx/>
                <a:latin typeface="Arial"/>
                <a:ea typeface="+mn-ea"/>
                <a:cs typeface="+mn-cs"/>
              </a:rPr>
              <a:t> Hydrogen</a:t>
            </a:r>
          </a:p>
        </p:txBody>
      </p:sp>
      <p:pic>
        <p:nvPicPr>
          <p:cNvPr id="291" name="Graphic 290">
            <a:extLst>
              <a:ext uri="{FF2B5EF4-FFF2-40B4-BE49-F238E27FC236}">
                <a16:creationId xmlns:a16="http://schemas.microsoft.com/office/drawing/2014/main" id="{33E156F2-4EFF-4F5A-A057-442DD952BE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65347" y="6368200"/>
            <a:ext cx="759300" cy="157198"/>
          </a:xfrm>
          <a:prstGeom prst="rect">
            <a:avLst/>
          </a:prstGeom>
        </p:spPr>
      </p:pic>
      <p:pic>
        <p:nvPicPr>
          <p:cNvPr id="292" name="Picture 291" descr="A picture containing text&#10;&#10;Description automatically generated">
            <a:extLst>
              <a:ext uri="{FF2B5EF4-FFF2-40B4-BE49-F238E27FC236}">
                <a16:creationId xmlns:a16="http://schemas.microsoft.com/office/drawing/2014/main" id="{6E2BE1A5-579D-4A0C-9536-BE311CBFBF9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49837" y="6146802"/>
            <a:ext cx="1165600" cy="157198"/>
          </a:xfrm>
          <a:prstGeom prst="rect">
            <a:avLst/>
          </a:prstGeom>
        </p:spPr>
      </p:pic>
      <p:sp>
        <p:nvSpPr>
          <p:cNvPr id="293" name="Oval 292">
            <a:extLst>
              <a:ext uri="{FF2B5EF4-FFF2-40B4-BE49-F238E27FC236}">
                <a16:creationId xmlns:a16="http://schemas.microsoft.com/office/drawing/2014/main" id="{8C072043-BCCF-4926-8947-0587C1669402}"/>
              </a:ext>
            </a:extLst>
          </p:cNvPr>
          <p:cNvSpPr/>
          <p:nvPr/>
        </p:nvSpPr>
        <p:spPr>
          <a:xfrm>
            <a:off x="10753072" y="5369716"/>
            <a:ext cx="172061" cy="172061"/>
          </a:xfrm>
          <a:prstGeom prst="ellipse">
            <a:avLst/>
          </a:prstGeom>
          <a:solidFill>
            <a:srgbClr val="CF0C7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294" name="Oval 293">
            <a:extLst>
              <a:ext uri="{FF2B5EF4-FFF2-40B4-BE49-F238E27FC236}">
                <a16:creationId xmlns:a16="http://schemas.microsoft.com/office/drawing/2014/main" id="{66EF94C2-B567-4B1E-B3C9-328C01EBF439}"/>
              </a:ext>
            </a:extLst>
          </p:cNvPr>
          <p:cNvSpPr/>
          <p:nvPr/>
        </p:nvSpPr>
        <p:spPr>
          <a:xfrm>
            <a:off x="10947071" y="5369716"/>
            <a:ext cx="172061" cy="172061"/>
          </a:xfrm>
          <a:prstGeom prst="ellipse">
            <a:avLst/>
          </a:prstGeom>
          <a:pattFill prst="dkUpDiag">
            <a:fgClr>
              <a:srgbClr val="CF0C71"/>
            </a:fgClr>
            <a:bgClr>
              <a:srgbClr val="0065A2"/>
            </a:bgClr>
          </a:patt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cxnSp>
        <p:nvCxnSpPr>
          <p:cNvPr id="295" name="Straight Arrow Connector 294">
            <a:extLst>
              <a:ext uri="{FF2B5EF4-FFF2-40B4-BE49-F238E27FC236}">
                <a16:creationId xmlns:a16="http://schemas.microsoft.com/office/drawing/2014/main" id="{D8C4B5DA-8235-4E78-9EA0-7DF6CDE014A9}"/>
              </a:ext>
            </a:extLst>
          </p:cNvPr>
          <p:cNvCxnSpPr>
            <a:cxnSpLocks/>
          </p:cNvCxnSpPr>
          <p:nvPr/>
        </p:nvCxnSpPr>
        <p:spPr>
          <a:xfrm flipH="1" flipV="1">
            <a:off x="10521272" y="5406339"/>
            <a:ext cx="166755" cy="1296"/>
          </a:xfrm>
          <a:prstGeom prst="straightConnector1">
            <a:avLst/>
          </a:prstGeom>
          <a:noFill/>
          <a:ln w="9525" cap="flat" cmpd="sng" algn="ctr">
            <a:solidFill>
              <a:sysClr val="windowText" lastClr="000000">
                <a:lumMod val="50000"/>
                <a:lumOff val="50000"/>
              </a:sysClr>
            </a:solidFill>
            <a:prstDash val="solid"/>
            <a:tailEnd type="triangle"/>
          </a:ln>
          <a:effectLst/>
        </p:spPr>
      </p:cxnSp>
      <p:sp>
        <p:nvSpPr>
          <p:cNvPr id="296" name="Rectangle 295">
            <a:extLst>
              <a:ext uri="{FF2B5EF4-FFF2-40B4-BE49-F238E27FC236}">
                <a16:creationId xmlns:a16="http://schemas.microsoft.com/office/drawing/2014/main" id="{8FE15E70-FE6E-4E8E-810E-981A56164F98}"/>
              </a:ext>
            </a:extLst>
          </p:cNvPr>
          <p:cNvSpPr/>
          <p:nvPr/>
        </p:nvSpPr>
        <p:spPr>
          <a:xfrm>
            <a:off x="10071321" y="3722131"/>
            <a:ext cx="1979873" cy="1075153"/>
          </a:xfrm>
          <a:prstGeom prst="rect">
            <a:avLst/>
          </a:prstGeom>
          <a:noFill/>
          <a:ln w="38100" cap="flat" cmpd="sng" algn="ctr">
            <a:solidFill>
              <a:srgbClr val="0065A2">
                <a:lumMod val="60000"/>
                <a:lumOff val="40000"/>
              </a:srgbClr>
            </a:solidFill>
            <a:prstDash val="soli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lumMod val="50000"/>
                    <a:lumOff val="50000"/>
                  </a:prstClr>
                </a:solidFill>
                <a:effectLst/>
                <a:uLnTx/>
                <a:uFillTx/>
                <a:latin typeface="Arial"/>
                <a:ea typeface="+mn-ea"/>
                <a:cs typeface="+mn-cs"/>
              </a:rPr>
              <a:t>Endurance CCS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black">
                    <a:lumMod val="50000"/>
                    <a:lumOff val="50000"/>
                  </a:prstClr>
                </a:solidFill>
                <a:effectLst/>
                <a:uLnTx/>
                <a:uFillTx/>
                <a:latin typeface="Arial"/>
                <a:ea typeface="+mn-ea"/>
                <a:cs typeface="+mn-cs"/>
              </a:rPr>
              <a:t>(</a:t>
            </a:r>
            <a:r>
              <a:rPr kumimoji="0" lang="en-GB" sz="1000" b="1" i="0" u="none" strike="noStrike" kern="0" cap="none" spc="0" normalizeH="0" baseline="0" noProof="0" err="1">
                <a:ln>
                  <a:noFill/>
                </a:ln>
                <a:solidFill>
                  <a:prstClr val="black">
                    <a:lumMod val="50000"/>
                    <a:lumOff val="50000"/>
                  </a:prstClr>
                </a:solidFill>
                <a:effectLst/>
                <a:uLnTx/>
                <a:uFillTx/>
                <a:latin typeface="Arial"/>
                <a:ea typeface="+mn-ea"/>
                <a:cs typeface="+mn-cs"/>
              </a:rPr>
              <a:t>Teeside</a:t>
            </a:r>
            <a:r>
              <a:rPr kumimoji="0" lang="en-GB" sz="1000" b="1" i="0" u="none" strike="noStrike" kern="0" cap="none" spc="0" normalizeH="0" baseline="0" noProof="0">
                <a:ln>
                  <a:noFill/>
                </a:ln>
                <a:solidFill>
                  <a:prstClr val="black">
                    <a:lumMod val="50000"/>
                    <a:lumOff val="50000"/>
                  </a:prstClr>
                </a:solidFill>
                <a:effectLst/>
                <a:uLnTx/>
                <a:uFillTx/>
                <a:latin typeface="Arial"/>
                <a:ea typeface="+mn-ea"/>
                <a:cs typeface="+mn-cs"/>
              </a:rPr>
              <a:t> &amp; Humber clusters)</a:t>
            </a:r>
          </a:p>
        </p:txBody>
      </p:sp>
      <p:cxnSp>
        <p:nvCxnSpPr>
          <p:cNvPr id="297" name="Straight Arrow Connector 296">
            <a:extLst>
              <a:ext uri="{FF2B5EF4-FFF2-40B4-BE49-F238E27FC236}">
                <a16:creationId xmlns:a16="http://schemas.microsoft.com/office/drawing/2014/main" id="{6E62AAF5-23AC-4419-8B93-E49EE85CD665}"/>
              </a:ext>
            </a:extLst>
          </p:cNvPr>
          <p:cNvCxnSpPr>
            <a:cxnSpLocks/>
            <a:stCxn id="296" idx="1"/>
          </p:cNvCxnSpPr>
          <p:nvPr/>
        </p:nvCxnSpPr>
        <p:spPr>
          <a:xfrm flipH="1" flipV="1">
            <a:off x="9668253" y="4191725"/>
            <a:ext cx="403068" cy="67983"/>
          </a:xfrm>
          <a:prstGeom prst="straightConnector1">
            <a:avLst/>
          </a:prstGeom>
          <a:noFill/>
          <a:ln w="9525" cap="flat" cmpd="sng" algn="ctr">
            <a:solidFill>
              <a:srgbClr val="00AEEF">
                <a:shade val="95000"/>
                <a:satMod val="105000"/>
              </a:srgbClr>
            </a:solidFill>
            <a:prstDash val="solid"/>
            <a:tailEnd type="triangle"/>
          </a:ln>
          <a:effectLst/>
        </p:spPr>
      </p:cxnSp>
      <p:cxnSp>
        <p:nvCxnSpPr>
          <p:cNvPr id="298" name="Straight Arrow Connector 297">
            <a:extLst>
              <a:ext uri="{FF2B5EF4-FFF2-40B4-BE49-F238E27FC236}">
                <a16:creationId xmlns:a16="http://schemas.microsoft.com/office/drawing/2014/main" id="{CA335702-B1C6-4C15-BA7F-7179E28437BE}"/>
              </a:ext>
            </a:extLst>
          </p:cNvPr>
          <p:cNvCxnSpPr>
            <a:cxnSpLocks/>
            <a:stCxn id="340" idx="1"/>
          </p:cNvCxnSpPr>
          <p:nvPr/>
        </p:nvCxnSpPr>
        <p:spPr>
          <a:xfrm flipH="1">
            <a:off x="9854949" y="4261201"/>
            <a:ext cx="224838" cy="117742"/>
          </a:xfrm>
          <a:prstGeom prst="straightConnector1">
            <a:avLst/>
          </a:prstGeom>
          <a:noFill/>
          <a:ln w="9525" cap="flat" cmpd="sng" algn="ctr">
            <a:solidFill>
              <a:srgbClr val="00AEEF">
                <a:shade val="95000"/>
                <a:satMod val="105000"/>
              </a:srgbClr>
            </a:solidFill>
            <a:prstDash val="solid"/>
            <a:tailEnd type="triangle"/>
          </a:ln>
          <a:effectLst/>
        </p:spPr>
      </p:cxnSp>
      <p:sp>
        <p:nvSpPr>
          <p:cNvPr id="299" name="Rectangle 298">
            <a:extLst>
              <a:ext uri="{FF2B5EF4-FFF2-40B4-BE49-F238E27FC236}">
                <a16:creationId xmlns:a16="http://schemas.microsoft.com/office/drawing/2014/main" id="{DFD67D4E-2A43-4E35-92F2-C34EE25D4B1F}"/>
              </a:ext>
            </a:extLst>
          </p:cNvPr>
          <p:cNvSpPr/>
          <p:nvPr/>
        </p:nvSpPr>
        <p:spPr>
          <a:xfrm>
            <a:off x="9852927" y="2286686"/>
            <a:ext cx="2158015" cy="1095097"/>
          </a:xfrm>
          <a:prstGeom prst="rect">
            <a:avLst/>
          </a:prstGeom>
          <a:noFill/>
          <a:ln w="38100" cap="flat" cmpd="sng" algn="ctr">
            <a:solidFill>
              <a:srgbClr val="0065A2">
                <a:lumMod val="60000"/>
                <a:lumOff val="40000"/>
              </a:srgbClr>
            </a:solidFill>
            <a:prstDash val="soli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latin typeface="Arial"/>
                <a:ea typeface="+mn-ea"/>
                <a:cs typeface="+mn-cs"/>
              </a:rPr>
              <a:t>Acorn</a:t>
            </a:r>
          </a:p>
        </p:txBody>
      </p:sp>
      <p:cxnSp>
        <p:nvCxnSpPr>
          <p:cNvPr id="300" name="Straight Connector 299">
            <a:extLst>
              <a:ext uri="{FF2B5EF4-FFF2-40B4-BE49-F238E27FC236}">
                <a16:creationId xmlns:a16="http://schemas.microsoft.com/office/drawing/2014/main" id="{0FDBB344-2863-45E1-A0E3-93B094BE23FE}"/>
              </a:ext>
            </a:extLst>
          </p:cNvPr>
          <p:cNvCxnSpPr>
            <a:stCxn id="274" idx="7"/>
            <a:endCxn id="278" idx="3"/>
          </p:cNvCxnSpPr>
          <p:nvPr/>
        </p:nvCxnSpPr>
        <p:spPr>
          <a:xfrm flipV="1">
            <a:off x="8772448" y="2616414"/>
            <a:ext cx="388359" cy="368473"/>
          </a:xfrm>
          <a:prstGeom prst="line">
            <a:avLst/>
          </a:prstGeom>
          <a:noFill/>
          <a:ln w="22225" cap="flat" cmpd="sng" algn="ctr">
            <a:solidFill>
              <a:sysClr val="windowText" lastClr="000000">
                <a:lumMod val="50000"/>
                <a:lumOff val="50000"/>
              </a:sysClr>
            </a:solidFill>
            <a:prstDash val="dash"/>
          </a:ln>
          <a:effectLst/>
        </p:spPr>
      </p:cxnSp>
      <p:pic>
        <p:nvPicPr>
          <p:cNvPr id="301" name="Picture 300">
            <a:extLst>
              <a:ext uri="{FF2B5EF4-FFF2-40B4-BE49-F238E27FC236}">
                <a16:creationId xmlns:a16="http://schemas.microsoft.com/office/drawing/2014/main" id="{9441EDD8-1E6B-4237-9638-52056DB25F0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72978" y="2967875"/>
            <a:ext cx="396270" cy="396270"/>
          </a:xfrm>
          <a:prstGeom prst="rect">
            <a:avLst/>
          </a:prstGeom>
        </p:spPr>
      </p:pic>
      <p:pic>
        <p:nvPicPr>
          <p:cNvPr id="302" name="Picture 301" descr="A blue square with white text&#10;&#10;Description automatically generated with medium confidence">
            <a:extLst>
              <a:ext uri="{FF2B5EF4-FFF2-40B4-BE49-F238E27FC236}">
                <a16:creationId xmlns:a16="http://schemas.microsoft.com/office/drawing/2014/main" id="{6D0A3B1F-0A5C-4BA8-9CBF-9ABEE16C18C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79835" y="3029130"/>
            <a:ext cx="266277" cy="266277"/>
          </a:xfrm>
          <a:prstGeom prst="rect">
            <a:avLst/>
          </a:prstGeom>
        </p:spPr>
      </p:pic>
      <p:pic>
        <p:nvPicPr>
          <p:cNvPr id="303" name="Picture 302" descr="A picture containing logo&#10;&#10;Description automatically generated">
            <a:extLst>
              <a:ext uri="{FF2B5EF4-FFF2-40B4-BE49-F238E27FC236}">
                <a16:creationId xmlns:a16="http://schemas.microsoft.com/office/drawing/2014/main" id="{5DABFB77-8CEB-44F4-8C61-ED933A49124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744433" y="3073831"/>
            <a:ext cx="630427" cy="212155"/>
          </a:xfrm>
          <a:prstGeom prst="rect">
            <a:avLst/>
          </a:prstGeom>
        </p:spPr>
      </p:pic>
      <p:cxnSp>
        <p:nvCxnSpPr>
          <p:cNvPr id="304" name="Straight Arrow Connector 303">
            <a:extLst>
              <a:ext uri="{FF2B5EF4-FFF2-40B4-BE49-F238E27FC236}">
                <a16:creationId xmlns:a16="http://schemas.microsoft.com/office/drawing/2014/main" id="{FDBA6CC7-FDD1-41E8-B690-8D472E682B21}"/>
              </a:ext>
            </a:extLst>
          </p:cNvPr>
          <p:cNvCxnSpPr>
            <a:cxnSpLocks/>
            <a:stCxn id="299" idx="1"/>
          </p:cNvCxnSpPr>
          <p:nvPr/>
        </p:nvCxnSpPr>
        <p:spPr>
          <a:xfrm flipH="1" flipV="1">
            <a:off x="9482143" y="2645643"/>
            <a:ext cx="370784" cy="188592"/>
          </a:xfrm>
          <a:prstGeom prst="straightConnector1">
            <a:avLst/>
          </a:prstGeom>
          <a:noFill/>
          <a:ln w="9525" cap="flat" cmpd="sng" algn="ctr">
            <a:solidFill>
              <a:srgbClr val="00AEEF">
                <a:shade val="95000"/>
                <a:satMod val="105000"/>
              </a:srgbClr>
            </a:solidFill>
            <a:prstDash val="solid"/>
            <a:tailEnd type="triangle"/>
          </a:ln>
          <a:effectLst/>
        </p:spPr>
      </p:cxnSp>
      <p:sp>
        <p:nvSpPr>
          <p:cNvPr id="305" name="Oval 304">
            <a:extLst>
              <a:ext uri="{FF2B5EF4-FFF2-40B4-BE49-F238E27FC236}">
                <a16:creationId xmlns:a16="http://schemas.microsoft.com/office/drawing/2014/main" id="{32155197-C4CA-48EA-A1AE-1870EB56742C}"/>
              </a:ext>
            </a:extLst>
          </p:cNvPr>
          <p:cNvSpPr/>
          <p:nvPr/>
        </p:nvSpPr>
        <p:spPr>
          <a:xfrm>
            <a:off x="10376436" y="2337614"/>
            <a:ext cx="172061" cy="172061"/>
          </a:xfrm>
          <a:prstGeom prst="ellipse">
            <a:avLst/>
          </a:prstGeom>
          <a:solidFill>
            <a:srgbClr val="CF0C7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06" name="Oval 305">
            <a:extLst>
              <a:ext uri="{FF2B5EF4-FFF2-40B4-BE49-F238E27FC236}">
                <a16:creationId xmlns:a16="http://schemas.microsoft.com/office/drawing/2014/main" id="{68A07D4D-AD7C-4382-806C-E770996A8C8E}"/>
              </a:ext>
            </a:extLst>
          </p:cNvPr>
          <p:cNvSpPr/>
          <p:nvPr/>
        </p:nvSpPr>
        <p:spPr>
          <a:xfrm>
            <a:off x="10570585" y="2335643"/>
            <a:ext cx="172061" cy="172061"/>
          </a:xfrm>
          <a:prstGeom prst="ellipse">
            <a:avLst/>
          </a:prstGeom>
          <a:pattFill prst="dkUpDiag">
            <a:fgClr>
              <a:srgbClr val="CF0C71"/>
            </a:fgClr>
            <a:bgClr>
              <a:srgbClr val="0065A2"/>
            </a:bgClr>
          </a:patt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07" name="TextBox 306">
            <a:extLst>
              <a:ext uri="{FF2B5EF4-FFF2-40B4-BE49-F238E27FC236}">
                <a16:creationId xmlns:a16="http://schemas.microsoft.com/office/drawing/2014/main" id="{A731B43B-1401-4C94-9E6C-01662F792436}"/>
              </a:ext>
            </a:extLst>
          </p:cNvPr>
          <p:cNvSpPr txBox="1"/>
          <p:nvPr/>
        </p:nvSpPr>
        <p:spPr>
          <a:xfrm>
            <a:off x="10671377" y="5579888"/>
            <a:ext cx="1272121"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Early stage, potential for H2 supply into London area</a:t>
            </a:r>
          </a:p>
        </p:txBody>
      </p:sp>
      <p:sp>
        <p:nvSpPr>
          <p:cNvPr id="308" name="Rectangle 307">
            <a:extLst>
              <a:ext uri="{FF2B5EF4-FFF2-40B4-BE49-F238E27FC236}">
                <a16:creationId xmlns:a16="http://schemas.microsoft.com/office/drawing/2014/main" id="{B3647F10-827B-415F-87F0-AD1AEEBB95EA}"/>
              </a:ext>
            </a:extLst>
          </p:cNvPr>
          <p:cNvSpPr/>
          <p:nvPr/>
        </p:nvSpPr>
        <p:spPr>
          <a:xfrm>
            <a:off x="6320613" y="4130211"/>
            <a:ext cx="1980648" cy="856935"/>
          </a:xfrm>
          <a:prstGeom prst="rect">
            <a:avLst/>
          </a:prstGeom>
          <a:solidFill>
            <a:srgbClr val="FFFFFF"/>
          </a:solidFill>
          <a:ln w="38100" cap="flat" cmpd="sng" algn="ctr">
            <a:solidFill>
              <a:srgbClr val="0065A2">
                <a:lumMod val="60000"/>
                <a:lumOff val="40000"/>
              </a:srgbClr>
            </a:solidFill>
            <a:prstDash val="soli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err="1">
                <a:ln>
                  <a:noFill/>
                </a:ln>
                <a:solidFill>
                  <a:prstClr val="black">
                    <a:lumMod val="50000"/>
                    <a:lumOff val="50000"/>
                  </a:prstClr>
                </a:solidFill>
                <a:effectLst/>
                <a:uLnTx/>
                <a:uFillTx/>
                <a:latin typeface="Arial"/>
                <a:ea typeface="+mn-ea"/>
                <a:cs typeface="+mn-cs"/>
              </a:rPr>
              <a:t>Hynet</a:t>
            </a:r>
            <a:endParaRPr kumimoji="0" lang="en-GB" sz="1100" b="1" i="0" u="none" strike="noStrike" kern="0" cap="none" spc="0" normalizeH="0" baseline="0" noProof="0">
              <a:ln>
                <a:noFill/>
              </a:ln>
              <a:solidFill>
                <a:prstClr val="black">
                  <a:lumMod val="50000"/>
                  <a:lumOff val="50000"/>
                </a:prstClr>
              </a:solidFill>
              <a:effectLst/>
              <a:uLnTx/>
              <a:uFillTx/>
              <a:latin typeface="Arial"/>
              <a:ea typeface="+mn-ea"/>
              <a:cs typeface="+mn-cs"/>
            </a:endParaRPr>
          </a:p>
        </p:txBody>
      </p:sp>
      <p:cxnSp>
        <p:nvCxnSpPr>
          <p:cNvPr id="309" name="Straight Connector 308">
            <a:extLst>
              <a:ext uri="{FF2B5EF4-FFF2-40B4-BE49-F238E27FC236}">
                <a16:creationId xmlns:a16="http://schemas.microsoft.com/office/drawing/2014/main" id="{A7A6CAA6-CF16-40AD-B036-5B8F9AB82F09}"/>
              </a:ext>
            </a:extLst>
          </p:cNvPr>
          <p:cNvCxnSpPr>
            <a:cxnSpLocks/>
          </p:cNvCxnSpPr>
          <p:nvPr/>
        </p:nvCxnSpPr>
        <p:spPr>
          <a:xfrm flipV="1">
            <a:off x="10225162" y="5414081"/>
            <a:ext cx="310504" cy="305216"/>
          </a:xfrm>
          <a:prstGeom prst="line">
            <a:avLst/>
          </a:prstGeom>
          <a:noFill/>
          <a:ln w="22225" cap="flat" cmpd="sng" algn="ctr">
            <a:solidFill>
              <a:sysClr val="windowText" lastClr="000000">
                <a:lumMod val="50000"/>
                <a:lumOff val="50000"/>
              </a:sysClr>
            </a:solidFill>
            <a:prstDash val="dash"/>
          </a:ln>
          <a:effectLst/>
        </p:spPr>
      </p:cxnSp>
      <p:sp>
        <p:nvSpPr>
          <p:cNvPr id="310" name="Oval 309">
            <a:extLst>
              <a:ext uri="{FF2B5EF4-FFF2-40B4-BE49-F238E27FC236}">
                <a16:creationId xmlns:a16="http://schemas.microsoft.com/office/drawing/2014/main" id="{3F2A1B9A-FD30-4B67-8C27-D08535893575}"/>
              </a:ext>
            </a:extLst>
          </p:cNvPr>
          <p:cNvSpPr/>
          <p:nvPr/>
        </p:nvSpPr>
        <p:spPr>
          <a:xfrm>
            <a:off x="11257758" y="3766895"/>
            <a:ext cx="172061" cy="172061"/>
          </a:xfrm>
          <a:prstGeom prst="ellipse">
            <a:avLst/>
          </a:prstGeom>
          <a:solidFill>
            <a:srgbClr val="CF0C7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11" name="Oval 310">
            <a:extLst>
              <a:ext uri="{FF2B5EF4-FFF2-40B4-BE49-F238E27FC236}">
                <a16:creationId xmlns:a16="http://schemas.microsoft.com/office/drawing/2014/main" id="{5689F056-8AA7-4BE9-8432-E3B684DC1651}"/>
              </a:ext>
            </a:extLst>
          </p:cNvPr>
          <p:cNvSpPr/>
          <p:nvPr/>
        </p:nvSpPr>
        <p:spPr>
          <a:xfrm>
            <a:off x="11442709" y="3766792"/>
            <a:ext cx="172061" cy="172061"/>
          </a:xfrm>
          <a:prstGeom prst="ellipse">
            <a:avLst/>
          </a:prstGeom>
          <a:pattFill prst="dkUpDiag">
            <a:fgClr>
              <a:srgbClr val="CF0C71"/>
            </a:fgClr>
            <a:bgClr>
              <a:srgbClr val="0065A2"/>
            </a:bgClr>
          </a:patt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12" name="Oval 311">
            <a:extLst>
              <a:ext uri="{FF2B5EF4-FFF2-40B4-BE49-F238E27FC236}">
                <a16:creationId xmlns:a16="http://schemas.microsoft.com/office/drawing/2014/main" id="{AB39E8BF-D8AA-435F-B36D-2CEBAAACDF39}"/>
              </a:ext>
            </a:extLst>
          </p:cNvPr>
          <p:cNvSpPr/>
          <p:nvPr/>
        </p:nvSpPr>
        <p:spPr>
          <a:xfrm>
            <a:off x="11141072" y="5365202"/>
            <a:ext cx="172061" cy="172061"/>
          </a:xfrm>
          <a:prstGeom prst="ellipse">
            <a:avLst/>
          </a:prstGeom>
          <a:solidFill>
            <a:srgbClr val="00B05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pic>
        <p:nvPicPr>
          <p:cNvPr id="313" name="Picture 312">
            <a:extLst>
              <a:ext uri="{FF2B5EF4-FFF2-40B4-BE49-F238E27FC236}">
                <a16:creationId xmlns:a16="http://schemas.microsoft.com/office/drawing/2014/main" id="{3A8B4FF5-8011-4729-8C1B-623C39A531C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6953" t="13617" r="16082" b="12636"/>
          <a:stretch/>
        </p:blipFill>
        <p:spPr>
          <a:xfrm>
            <a:off x="11356233" y="4460352"/>
            <a:ext cx="254535" cy="287734"/>
          </a:xfrm>
          <a:prstGeom prst="rect">
            <a:avLst/>
          </a:prstGeom>
        </p:spPr>
      </p:pic>
      <p:pic>
        <p:nvPicPr>
          <p:cNvPr id="314" name="Picture 313">
            <a:extLst>
              <a:ext uri="{FF2B5EF4-FFF2-40B4-BE49-F238E27FC236}">
                <a16:creationId xmlns:a16="http://schemas.microsoft.com/office/drawing/2014/main" id="{BE54D0A1-A411-41C9-8F0A-8D3F71D82B87}"/>
              </a:ext>
            </a:extLst>
          </p:cNvPr>
          <p:cNvPicPr>
            <a:picLocks noChangeAspect="1"/>
          </p:cNvPicPr>
          <p:nvPr/>
        </p:nvPicPr>
        <p:blipFill>
          <a:blip r:embed="rId20"/>
          <a:srcRect/>
          <a:stretch/>
        </p:blipFill>
        <p:spPr>
          <a:xfrm>
            <a:off x="10922188" y="4508945"/>
            <a:ext cx="275536" cy="202232"/>
          </a:xfrm>
          <a:prstGeom prst="rect">
            <a:avLst/>
          </a:prstGeom>
        </p:spPr>
      </p:pic>
      <p:pic>
        <p:nvPicPr>
          <p:cNvPr id="315" name="Picture 314">
            <a:extLst>
              <a:ext uri="{FF2B5EF4-FFF2-40B4-BE49-F238E27FC236}">
                <a16:creationId xmlns:a16="http://schemas.microsoft.com/office/drawing/2014/main" id="{72866B31-5D09-45C8-9A5D-30A174124A1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63045" y="4444760"/>
            <a:ext cx="329842" cy="329842"/>
          </a:xfrm>
          <a:prstGeom prst="rect">
            <a:avLst/>
          </a:prstGeom>
        </p:spPr>
      </p:pic>
      <p:pic>
        <p:nvPicPr>
          <p:cNvPr id="316" name="Picture 315">
            <a:extLst>
              <a:ext uri="{FF2B5EF4-FFF2-40B4-BE49-F238E27FC236}">
                <a16:creationId xmlns:a16="http://schemas.microsoft.com/office/drawing/2014/main" id="{AC75A35D-7CDF-4F20-80DD-9EB3D3CB924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63835" y="4410215"/>
            <a:ext cx="392589" cy="392588"/>
          </a:xfrm>
          <a:prstGeom prst="rect">
            <a:avLst/>
          </a:prstGeom>
        </p:spPr>
      </p:pic>
      <p:pic>
        <p:nvPicPr>
          <p:cNvPr id="317" name="Picture 316" descr="Logo&#10;&#10;Description automatically generated">
            <a:extLst>
              <a:ext uri="{FF2B5EF4-FFF2-40B4-BE49-F238E27FC236}">
                <a16:creationId xmlns:a16="http://schemas.microsoft.com/office/drawing/2014/main" id="{B464F6CB-F307-43B2-99A6-EECBA1FCC79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408110" y="4403041"/>
            <a:ext cx="459399" cy="400782"/>
          </a:xfrm>
          <a:prstGeom prst="rect">
            <a:avLst/>
          </a:prstGeom>
        </p:spPr>
      </p:pic>
      <p:sp>
        <p:nvSpPr>
          <p:cNvPr id="318" name="TextBox 317">
            <a:extLst>
              <a:ext uri="{FF2B5EF4-FFF2-40B4-BE49-F238E27FC236}">
                <a16:creationId xmlns:a16="http://schemas.microsoft.com/office/drawing/2014/main" id="{C0D5A147-EA60-442E-ABB2-3A7E0A253970}"/>
              </a:ext>
            </a:extLst>
          </p:cNvPr>
          <p:cNvSpPr txBox="1"/>
          <p:nvPr/>
        </p:nvSpPr>
        <p:spPr>
          <a:xfrm>
            <a:off x="6217821" y="5136357"/>
            <a:ext cx="2286549" cy="411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rPr>
              <a:t>Offshore net zero projects (ongoing)</a:t>
            </a:r>
            <a:endParaRPr kumimoji="0" lang="en-GB" sz="1050" b="0" i="0" u="none" strike="noStrike" kern="0" cap="none" spc="0" normalizeH="0" baseline="0" noProof="0">
              <a:ln>
                <a:noFill/>
              </a:ln>
              <a:solidFill>
                <a:prstClr val="black"/>
              </a:solidFill>
              <a:effectLst/>
              <a:uLnTx/>
              <a:uFillTx/>
            </a:endParaRPr>
          </a:p>
        </p:txBody>
      </p:sp>
      <p:pic>
        <p:nvPicPr>
          <p:cNvPr id="319" name="Picture 318">
            <a:extLst>
              <a:ext uri="{FF2B5EF4-FFF2-40B4-BE49-F238E27FC236}">
                <a16:creationId xmlns:a16="http://schemas.microsoft.com/office/drawing/2014/main" id="{A23D76D5-6651-4E82-A1FC-3D6A7B97CC21}"/>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6953" t="13617" r="16082" b="12636"/>
          <a:stretch/>
        </p:blipFill>
        <p:spPr>
          <a:xfrm>
            <a:off x="7300499" y="4173482"/>
            <a:ext cx="254535" cy="287734"/>
          </a:xfrm>
          <a:prstGeom prst="rect">
            <a:avLst/>
          </a:prstGeom>
        </p:spPr>
      </p:pic>
      <p:sp>
        <p:nvSpPr>
          <p:cNvPr id="320" name="Oval 319">
            <a:extLst>
              <a:ext uri="{FF2B5EF4-FFF2-40B4-BE49-F238E27FC236}">
                <a16:creationId xmlns:a16="http://schemas.microsoft.com/office/drawing/2014/main" id="{C3C6F80E-D8FF-4E61-93F2-4A5717805429}"/>
              </a:ext>
            </a:extLst>
          </p:cNvPr>
          <p:cNvSpPr/>
          <p:nvPr/>
        </p:nvSpPr>
        <p:spPr>
          <a:xfrm>
            <a:off x="6902409" y="4219515"/>
            <a:ext cx="172061" cy="172061"/>
          </a:xfrm>
          <a:prstGeom prst="ellipse">
            <a:avLst/>
          </a:prstGeom>
          <a:solidFill>
            <a:srgbClr val="CF0C7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21" name="Oval 320">
            <a:extLst>
              <a:ext uri="{FF2B5EF4-FFF2-40B4-BE49-F238E27FC236}">
                <a16:creationId xmlns:a16="http://schemas.microsoft.com/office/drawing/2014/main" id="{17A97D8E-6B60-46F9-A6CB-1EEAA44EA2B9}"/>
              </a:ext>
            </a:extLst>
          </p:cNvPr>
          <p:cNvSpPr/>
          <p:nvPr/>
        </p:nvSpPr>
        <p:spPr>
          <a:xfrm>
            <a:off x="7097197" y="4216566"/>
            <a:ext cx="172061" cy="172061"/>
          </a:xfrm>
          <a:prstGeom prst="ellipse">
            <a:avLst/>
          </a:prstGeom>
          <a:pattFill prst="dkUpDiag">
            <a:fgClr>
              <a:srgbClr val="CF0C71"/>
            </a:fgClr>
            <a:bgClr>
              <a:srgbClr val="0065A2"/>
            </a:bgClr>
          </a:patt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cxnSp>
        <p:nvCxnSpPr>
          <p:cNvPr id="322" name="Straight Arrow Connector 321">
            <a:extLst>
              <a:ext uri="{FF2B5EF4-FFF2-40B4-BE49-F238E27FC236}">
                <a16:creationId xmlns:a16="http://schemas.microsoft.com/office/drawing/2014/main" id="{8BFDAC9E-2F2E-417E-8A19-464F94ABDBEB}"/>
              </a:ext>
            </a:extLst>
          </p:cNvPr>
          <p:cNvCxnSpPr>
            <a:cxnSpLocks/>
            <a:stCxn id="308" idx="3"/>
          </p:cNvCxnSpPr>
          <p:nvPr/>
        </p:nvCxnSpPr>
        <p:spPr>
          <a:xfrm>
            <a:off x="8301261" y="4558679"/>
            <a:ext cx="469941" cy="314933"/>
          </a:xfrm>
          <a:prstGeom prst="straightConnector1">
            <a:avLst/>
          </a:prstGeom>
          <a:noFill/>
          <a:ln w="9525" cap="flat" cmpd="sng" algn="ctr">
            <a:solidFill>
              <a:srgbClr val="00AEEF">
                <a:shade val="95000"/>
                <a:satMod val="105000"/>
              </a:srgbClr>
            </a:solidFill>
            <a:prstDash val="solid"/>
            <a:tailEnd type="triangle"/>
          </a:ln>
          <a:effectLst/>
        </p:spPr>
      </p:cxnSp>
      <p:sp>
        <p:nvSpPr>
          <p:cNvPr id="323" name="Oval 322">
            <a:extLst>
              <a:ext uri="{FF2B5EF4-FFF2-40B4-BE49-F238E27FC236}">
                <a16:creationId xmlns:a16="http://schemas.microsoft.com/office/drawing/2014/main" id="{F3769709-FE2D-43C4-BCC4-6D1F7AE41495}"/>
              </a:ext>
            </a:extLst>
          </p:cNvPr>
          <p:cNvSpPr/>
          <p:nvPr/>
        </p:nvSpPr>
        <p:spPr>
          <a:xfrm>
            <a:off x="6358477" y="6062384"/>
            <a:ext cx="163613" cy="172844"/>
          </a:xfrm>
          <a:prstGeom prst="ellipse">
            <a:avLst/>
          </a:prstGeom>
          <a:solidFill>
            <a:srgbClr val="CF0C7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24" name="TextBox 110">
            <a:extLst>
              <a:ext uri="{FF2B5EF4-FFF2-40B4-BE49-F238E27FC236}">
                <a16:creationId xmlns:a16="http://schemas.microsoft.com/office/drawing/2014/main" id="{7452D9BF-B7D1-42F7-B2E4-DB3B7B093275}"/>
              </a:ext>
            </a:extLst>
          </p:cNvPr>
          <p:cNvSpPr txBox="1"/>
          <p:nvPr/>
        </p:nvSpPr>
        <p:spPr>
          <a:xfrm>
            <a:off x="6530540" y="6039254"/>
            <a:ext cx="1281880" cy="2114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a:solidFill>
                  <a:prstClr val="black"/>
                </a:solidFill>
                <a:cs typeface="Arial" panose="020B0604020202020204" pitchFamily="34" charset="0"/>
              </a:rPr>
              <a:t>CCS</a:t>
            </a:r>
          </a:p>
        </p:txBody>
      </p:sp>
      <p:sp>
        <p:nvSpPr>
          <p:cNvPr id="325" name="TextBox 111">
            <a:extLst>
              <a:ext uri="{FF2B5EF4-FFF2-40B4-BE49-F238E27FC236}">
                <a16:creationId xmlns:a16="http://schemas.microsoft.com/office/drawing/2014/main" id="{74D7059A-84BE-40BD-AB95-8CFCF62F025F}"/>
              </a:ext>
            </a:extLst>
          </p:cNvPr>
          <p:cNvSpPr txBox="1"/>
          <p:nvPr/>
        </p:nvSpPr>
        <p:spPr>
          <a:xfrm>
            <a:off x="6522091" y="6225401"/>
            <a:ext cx="1281880" cy="2114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a:solidFill>
                  <a:prstClr val="black"/>
                </a:solidFill>
                <a:cs typeface="Arial" panose="020B0604020202020204" pitchFamily="34" charset="0"/>
              </a:rPr>
              <a:t>CCS / Blue H2</a:t>
            </a:r>
          </a:p>
        </p:txBody>
      </p:sp>
      <p:sp>
        <p:nvSpPr>
          <p:cNvPr id="326" name="Oval 325">
            <a:extLst>
              <a:ext uri="{FF2B5EF4-FFF2-40B4-BE49-F238E27FC236}">
                <a16:creationId xmlns:a16="http://schemas.microsoft.com/office/drawing/2014/main" id="{708158A0-D0B1-487D-AA62-4FE061685D62}"/>
              </a:ext>
            </a:extLst>
          </p:cNvPr>
          <p:cNvSpPr/>
          <p:nvPr/>
        </p:nvSpPr>
        <p:spPr>
          <a:xfrm>
            <a:off x="6358477" y="6450191"/>
            <a:ext cx="163613" cy="172844"/>
          </a:xfrm>
          <a:prstGeom prst="ellipse">
            <a:avLst/>
          </a:prstGeom>
          <a:solidFill>
            <a:srgbClr val="00B05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27" name="TextBox 113">
            <a:extLst>
              <a:ext uri="{FF2B5EF4-FFF2-40B4-BE49-F238E27FC236}">
                <a16:creationId xmlns:a16="http://schemas.microsoft.com/office/drawing/2014/main" id="{4E72F136-59B0-472A-AD6D-A4ED96B51E76}"/>
              </a:ext>
            </a:extLst>
          </p:cNvPr>
          <p:cNvSpPr txBox="1"/>
          <p:nvPr/>
        </p:nvSpPr>
        <p:spPr>
          <a:xfrm>
            <a:off x="6538612" y="6411548"/>
            <a:ext cx="1281880" cy="2114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a:solidFill>
                  <a:prstClr val="black"/>
                </a:solidFill>
                <a:cs typeface="Arial" panose="020B0604020202020204" pitchFamily="34" charset="0"/>
              </a:rPr>
              <a:t>Green H2</a:t>
            </a:r>
          </a:p>
        </p:txBody>
      </p:sp>
      <p:sp>
        <p:nvSpPr>
          <p:cNvPr id="328" name="Oval 327">
            <a:extLst>
              <a:ext uri="{FF2B5EF4-FFF2-40B4-BE49-F238E27FC236}">
                <a16:creationId xmlns:a16="http://schemas.microsoft.com/office/drawing/2014/main" id="{D9657971-2E1B-4EBB-AFDE-725FE57F6914}"/>
              </a:ext>
            </a:extLst>
          </p:cNvPr>
          <p:cNvSpPr/>
          <p:nvPr/>
        </p:nvSpPr>
        <p:spPr>
          <a:xfrm>
            <a:off x="6355340" y="6258578"/>
            <a:ext cx="163613" cy="172844"/>
          </a:xfrm>
          <a:prstGeom prst="ellipse">
            <a:avLst/>
          </a:prstGeom>
          <a:pattFill prst="dkUpDiag">
            <a:fgClr>
              <a:srgbClr val="CF0C71"/>
            </a:fgClr>
            <a:bgClr>
              <a:srgbClr val="0065A2"/>
            </a:bgClr>
          </a:patt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29" name="Rectangle 328">
            <a:extLst>
              <a:ext uri="{FF2B5EF4-FFF2-40B4-BE49-F238E27FC236}">
                <a16:creationId xmlns:a16="http://schemas.microsoft.com/office/drawing/2014/main" id="{1DA05A83-A6B9-4BC5-B8A5-50E28B5979F2}"/>
              </a:ext>
            </a:extLst>
          </p:cNvPr>
          <p:cNvSpPr/>
          <p:nvPr/>
        </p:nvSpPr>
        <p:spPr>
          <a:xfrm>
            <a:off x="6355340" y="5614316"/>
            <a:ext cx="153538" cy="109133"/>
          </a:xfrm>
          <a:prstGeom prst="rect">
            <a:avLst/>
          </a:prstGeom>
          <a:noFill/>
          <a:ln w="38100" cap="flat" cmpd="sng" algn="ctr">
            <a:solidFill>
              <a:srgbClr val="0065A2">
                <a:lumMod val="60000"/>
                <a:lumOff val="40000"/>
              </a:srgbClr>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lumMod val="50000"/>
                  <a:lumOff val="50000"/>
                </a:prstClr>
              </a:solidFill>
              <a:effectLst/>
              <a:uLnTx/>
              <a:uFillTx/>
              <a:latin typeface="Arial"/>
              <a:ea typeface="+mn-ea"/>
              <a:cs typeface="+mn-cs"/>
            </a:endParaRPr>
          </a:p>
        </p:txBody>
      </p:sp>
      <p:sp>
        <p:nvSpPr>
          <p:cNvPr id="330" name="Rectangle 329">
            <a:extLst>
              <a:ext uri="{FF2B5EF4-FFF2-40B4-BE49-F238E27FC236}">
                <a16:creationId xmlns:a16="http://schemas.microsoft.com/office/drawing/2014/main" id="{58A56329-C4CB-4A32-9686-15AC471CACEC}"/>
              </a:ext>
            </a:extLst>
          </p:cNvPr>
          <p:cNvSpPr/>
          <p:nvPr/>
        </p:nvSpPr>
        <p:spPr>
          <a:xfrm>
            <a:off x="6530538" y="5595600"/>
            <a:ext cx="1684392"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50000"/>
                    <a:lumOff val="50000"/>
                  </a:prstClr>
                </a:solidFill>
                <a:effectLst/>
                <a:uLnTx/>
                <a:uFillTx/>
              </a:rPr>
              <a:t>Linked to BEIS priority clusters</a:t>
            </a:r>
          </a:p>
        </p:txBody>
      </p:sp>
      <p:sp>
        <p:nvSpPr>
          <p:cNvPr id="331" name="Rectangle 330">
            <a:extLst>
              <a:ext uri="{FF2B5EF4-FFF2-40B4-BE49-F238E27FC236}">
                <a16:creationId xmlns:a16="http://schemas.microsoft.com/office/drawing/2014/main" id="{8F7D8B8B-4422-4B1A-A3FD-DC87FFB6D144}"/>
              </a:ext>
            </a:extLst>
          </p:cNvPr>
          <p:cNvSpPr/>
          <p:nvPr/>
        </p:nvSpPr>
        <p:spPr>
          <a:xfrm>
            <a:off x="6355340" y="5820944"/>
            <a:ext cx="153538" cy="109133"/>
          </a:xfrm>
          <a:prstGeom prst="rect">
            <a:avLst/>
          </a:prstGeom>
          <a:noFill/>
          <a:ln w="9525" cap="flat" cmpd="sng" algn="ctr">
            <a:solidFill>
              <a:sysClr val="windowText" lastClr="000000">
                <a:lumMod val="50000"/>
                <a:lumOff val="50000"/>
              </a:sysClr>
            </a:solidFill>
            <a:prstDash val="soli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sng" strike="noStrike" kern="0" cap="none" spc="0" normalizeH="0" baseline="0" noProof="0">
              <a:ln>
                <a:noFill/>
              </a:ln>
              <a:solidFill>
                <a:prstClr val="black">
                  <a:lumMod val="50000"/>
                  <a:lumOff val="50000"/>
                </a:prstClr>
              </a:solidFill>
              <a:effectLst/>
              <a:uLnTx/>
              <a:uFillTx/>
              <a:latin typeface="Arial"/>
              <a:ea typeface="+mn-ea"/>
              <a:cs typeface="+mn-cs"/>
            </a:endParaRPr>
          </a:p>
        </p:txBody>
      </p:sp>
      <p:sp>
        <p:nvSpPr>
          <p:cNvPr id="332" name="Rectangle 331">
            <a:extLst>
              <a:ext uri="{FF2B5EF4-FFF2-40B4-BE49-F238E27FC236}">
                <a16:creationId xmlns:a16="http://schemas.microsoft.com/office/drawing/2014/main" id="{F5C271A7-B45D-476A-A88F-57AD3FBA388A}"/>
              </a:ext>
            </a:extLst>
          </p:cNvPr>
          <p:cNvSpPr/>
          <p:nvPr/>
        </p:nvSpPr>
        <p:spPr>
          <a:xfrm>
            <a:off x="6530538" y="5791992"/>
            <a:ext cx="1197032" cy="17416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50000"/>
                    <a:lumOff val="50000"/>
                  </a:prstClr>
                </a:solidFill>
                <a:effectLst/>
                <a:uLnTx/>
                <a:uFillTx/>
              </a:rPr>
              <a:t>Further projects</a:t>
            </a:r>
          </a:p>
        </p:txBody>
      </p:sp>
      <p:sp>
        <p:nvSpPr>
          <p:cNvPr id="333" name="TextBox 332">
            <a:extLst>
              <a:ext uri="{FF2B5EF4-FFF2-40B4-BE49-F238E27FC236}">
                <a16:creationId xmlns:a16="http://schemas.microsoft.com/office/drawing/2014/main" id="{3F1F04DD-76A4-495A-850E-E02CF6DFE76E}"/>
              </a:ext>
            </a:extLst>
          </p:cNvPr>
          <p:cNvSpPr txBox="1"/>
          <p:nvPr/>
        </p:nvSpPr>
        <p:spPr>
          <a:xfrm>
            <a:off x="6324809" y="4424500"/>
            <a:ext cx="173249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1 Mtpa from mid 2025;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3 Mtpa by 2030 (with blue H2)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Re-uses existing infrastructure</a:t>
            </a:r>
          </a:p>
        </p:txBody>
      </p:sp>
      <p:sp>
        <p:nvSpPr>
          <p:cNvPr id="334" name="Rectangle 333">
            <a:extLst>
              <a:ext uri="{FF2B5EF4-FFF2-40B4-BE49-F238E27FC236}">
                <a16:creationId xmlns:a16="http://schemas.microsoft.com/office/drawing/2014/main" id="{8A5182F7-CB7B-406B-9B81-EFCA311F3DE6}"/>
              </a:ext>
            </a:extLst>
          </p:cNvPr>
          <p:cNvSpPr/>
          <p:nvPr/>
        </p:nvSpPr>
        <p:spPr>
          <a:xfrm>
            <a:off x="10140003" y="1063789"/>
            <a:ext cx="1880164" cy="864179"/>
          </a:xfrm>
          <a:prstGeom prst="rect">
            <a:avLst/>
          </a:prstGeom>
          <a:noFill/>
          <a:ln w="9525" cap="flat" cmpd="sng" algn="ctr">
            <a:solidFill>
              <a:sysClr val="windowText" lastClr="000000">
                <a:lumMod val="50000"/>
                <a:lumOff val="50000"/>
              </a:sysClr>
            </a:solidFill>
            <a:prstDash val="soli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sng" strike="noStrike" kern="0" cap="none" spc="0" normalizeH="0" baseline="0" noProof="0">
                <a:ln>
                  <a:noFill/>
                </a:ln>
                <a:solidFill>
                  <a:prstClr val="black">
                    <a:lumMod val="50000"/>
                    <a:lumOff val="50000"/>
                  </a:prstClr>
                </a:solidFill>
                <a:effectLst/>
                <a:uLnTx/>
                <a:uFillTx/>
                <a:latin typeface="Arial"/>
                <a:ea typeface="+mn-ea"/>
                <a:cs typeface="+mn-cs"/>
              </a:rPr>
              <a:t>Orion</a:t>
            </a:r>
          </a:p>
        </p:txBody>
      </p:sp>
      <p:grpSp>
        <p:nvGrpSpPr>
          <p:cNvPr id="335" name="Group 334">
            <a:extLst>
              <a:ext uri="{FF2B5EF4-FFF2-40B4-BE49-F238E27FC236}">
                <a16:creationId xmlns:a16="http://schemas.microsoft.com/office/drawing/2014/main" id="{AAE4D46E-308F-4A1D-8CEB-109AB9E0B2CD}"/>
              </a:ext>
            </a:extLst>
          </p:cNvPr>
          <p:cNvGrpSpPr>
            <a:grpSpLocks noChangeAspect="1"/>
          </p:cNvGrpSpPr>
          <p:nvPr/>
        </p:nvGrpSpPr>
        <p:grpSpPr>
          <a:xfrm>
            <a:off x="10169742" y="1536697"/>
            <a:ext cx="1236754" cy="328323"/>
            <a:chOff x="6325290" y="893919"/>
            <a:chExt cx="2258706" cy="627351"/>
          </a:xfrm>
        </p:grpSpPr>
        <p:pic>
          <p:nvPicPr>
            <p:cNvPr id="336" name="Picture 335">
              <a:extLst>
                <a:ext uri="{FF2B5EF4-FFF2-40B4-BE49-F238E27FC236}">
                  <a16:creationId xmlns:a16="http://schemas.microsoft.com/office/drawing/2014/main" id="{820C7159-1311-4282-AA57-6E62801A34B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5801" y="1000746"/>
              <a:ext cx="469984" cy="469984"/>
            </a:xfrm>
            <a:prstGeom prst="rect">
              <a:avLst/>
            </a:prstGeom>
          </p:spPr>
        </p:pic>
        <p:pic>
          <p:nvPicPr>
            <p:cNvPr id="337" name="Picture 336">
              <a:extLst>
                <a:ext uri="{FF2B5EF4-FFF2-40B4-BE49-F238E27FC236}">
                  <a16:creationId xmlns:a16="http://schemas.microsoft.com/office/drawing/2014/main" id="{BE446053-3358-4D56-B768-E33A3D7FD4E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8600" y="893919"/>
              <a:ext cx="614367" cy="614366"/>
            </a:xfrm>
            <a:prstGeom prst="rect">
              <a:avLst/>
            </a:prstGeom>
          </p:spPr>
        </p:pic>
        <p:pic>
          <p:nvPicPr>
            <p:cNvPr id="338" name="Picture 337">
              <a:extLst>
                <a:ext uri="{FF2B5EF4-FFF2-40B4-BE49-F238E27FC236}">
                  <a16:creationId xmlns:a16="http://schemas.microsoft.com/office/drawing/2014/main" id="{158FA176-9EC2-48EA-AEEE-B8382B96E265}"/>
                </a:ext>
              </a:extLst>
            </p:cNvPr>
            <p:cNvPicPr>
              <a:picLocks noChangeAspect="1"/>
            </p:cNvPicPr>
            <p:nvPr/>
          </p:nvPicPr>
          <p:blipFill>
            <a:blip r:embed="rId23"/>
            <a:stretch>
              <a:fillRect/>
            </a:stretch>
          </p:blipFill>
          <p:spPr>
            <a:xfrm>
              <a:off x="8107455" y="1072202"/>
              <a:ext cx="476541" cy="327073"/>
            </a:xfrm>
            <a:prstGeom prst="rect">
              <a:avLst/>
            </a:prstGeom>
          </p:spPr>
        </p:pic>
        <p:pic>
          <p:nvPicPr>
            <p:cNvPr id="339" name="Picture 338" descr="Logo&#10;&#10;Description automatically generated">
              <a:extLst>
                <a:ext uri="{FF2B5EF4-FFF2-40B4-BE49-F238E27FC236}">
                  <a16:creationId xmlns:a16="http://schemas.microsoft.com/office/drawing/2014/main" id="{311D244E-4E22-46ED-9592-33CC2DA2D97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25290" y="950206"/>
              <a:ext cx="654586" cy="571064"/>
            </a:xfrm>
            <a:prstGeom prst="rect">
              <a:avLst/>
            </a:prstGeom>
          </p:spPr>
        </p:pic>
      </p:grpSp>
      <p:sp>
        <p:nvSpPr>
          <p:cNvPr id="340" name="TextBox 339">
            <a:extLst>
              <a:ext uri="{FF2B5EF4-FFF2-40B4-BE49-F238E27FC236}">
                <a16:creationId xmlns:a16="http://schemas.microsoft.com/office/drawing/2014/main" id="{6F36E976-9FE7-4B1B-A475-9FC7A5D216BB}"/>
              </a:ext>
            </a:extLst>
          </p:cNvPr>
          <p:cNvSpPr txBox="1"/>
          <p:nvPr/>
        </p:nvSpPr>
        <p:spPr>
          <a:xfrm>
            <a:off x="10079787" y="4076535"/>
            <a:ext cx="14133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4 Mtpa from 2026</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10 Mtpa by 2030</a:t>
            </a:r>
          </a:p>
        </p:txBody>
      </p:sp>
      <p:sp>
        <p:nvSpPr>
          <p:cNvPr id="341" name="TextBox 340">
            <a:extLst>
              <a:ext uri="{FF2B5EF4-FFF2-40B4-BE49-F238E27FC236}">
                <a16:creationId xmlns:a16="http://schemas.microsoft.com/office/drawing/2014/main" id="{68DD0985-DFD6-4833-9A66-E0EF4186E8E4}"/>
              </a:ext>
            </a:extLst>
          </p:cNvPr>
          <p:cNvSpPr txBox="1"/>
          <p:nvPr/>
        </p:nvSpPr>
        <p:spPr>
          <a:xfrm>
            <a:off x="9862360" y="2519262"/>
            <a:ext cx="2163138" cy="4854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2 Mtpa from mid 2026 (with blue H2);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7 Mtpa by 2030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Re-uses existing infrastructure</a:t>
            </a:r>
          </a:p>
        </p:txBody>
      </p:sp>
      <p:sp>
        <p:nvSpPr>
          <p:cNvPr id="342" name="Oval 341">
            <a:extLst>
              <a:ext uri="{FF2B5EF4-FFF2-40B4-BE49-F238E27FC236}">
                <a16:creationId xmlns:a16="http://schemas.microsoft.com/office/drawing/2014/main" id="{53B79230-EFD7-43EF-9CE7-4AF0C87AC158}"/>
              </a:ext>
            </a:extLst>
          </p:cNvPr>
          <p:cNvSpPr/>
          <p:nvPr/>
        </p:nvSpPr>
        <p:spPr>
          <a:xfrm>
            <a:off x="10661111" y="1117497"/>
            <a:ext cx="172061" cy="172061"/>
          </a:xfrm>
          <a:prstGeom prst="ellipse">
            <a:avLst/>
          </a:prstGeom>
          <a:solidFill>
            <a:srgbClr val="CF0C7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43" name="Oval 342">
            <a:extLst>
              <a:ext uri="{FF2B5EF4-FFF2-40B4-BE49-F238E27FC236}">
                <a16:creationId xmlns:a16="http://schemas.microsoft.com/office/drawing/2014/main" id="{2B7AC158-6F5D-411E-BB3A-CAE41AF5FAC5}"/>
              </a:ext>
            </a:extLst>
          </p:cNvPr>
          <p:cNvSpPr/>
          <p:nvPr/>
        </p:nvSpPr>
        <p:spPr>
          <a:xfrm>
            <a:off x="10855111" y="1117497"/>
            <a:ext cx="172061" cy="172061"/>
          </a:xfrm>
          <a:prstGeom prst="ellipse">
            <a:avLst/>
          </a:prstGeom>
          <a:pattFill prst="dkUpDiag">
            <a:fgClr>
              <a:srgbClr val="CF0C71"/>
            </a:fgClr>
            <a:bgClr>
              <a:srgbClr val="0065A2"/>
            </a:bgClr>
          </a:patt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44" name="Oval 343">
            <a:extLst>
              <a:ext uri="{FF2B5EF4-FFF2-40B4-BE49-F238E27FC236}">
                <a16:creationId xmlns:a16="http://schemas.microsoft.com/office/drawing/2014/main" id="{3D118D81-03DA-4EE9-8B61-AFA645164974}"/>
              </a:ext>
            </a:extLst>
          </p:cNvPr>
          <p:cNvSpPr/>
          <p:nvPr/>
        </p:nvSpPr>
        <p:spPr>
          <a:xfrm>
            <a:off x="11049111" y="1112982"/>
            <a:ext cx="172061" cy="172061"/>
          </a:xfrm>
          <a:prstGeom prst="ellipse">
            <a:avLst/>
          </a:prstGeom>
          <a:solidFill>
            <a:srgbClr val="00B05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345" name="TextBox 344">
            <a:extLst>
              <a:ext uri="{FF2B5EF4-FFF2-40B4-BE49-F238E27FC236}">
                <a16:creationId xmlns:a16="http://schemas.microsoft.com/office/drawing/2014/main" id="{0E99172E-9E76-4EBE-A935-D381CDFB0A8E}"/>
              </a:ext>
            </a:extLst>
          </p:cNvPr>
          <p:cNvSpPr txBox="1"/>
          <p:nvPr/>
        </p:nvSpPr>
        <p:spPr>
          <a:xfrm>
            <a:off x="10181325" y="1313160"/>
            <a:ext cx="1956174"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50000"/>
                    <a:lumOff val="50000"/>
                  </a:prstClr>
                </a:solidFill>
                <a:effectLst/>
                <a:uLnTx/>
                <a:uFillTx/>
              </a:rPr>
              <a:t>Shetland renewable energy hub</a:t>
            </a:r>
          </a:p>
        </p:txBody>
      </p:sp>
      <p:cxnSp>
        <p:nvCxnSpPr>
          <p:cNvPr id="346" name="Straight Arrow Connector 345">
            <a:extLst>
              <a:ext uri="{FF2B5EF4-FFF2-40B4-BE49-F238E27FC236}">
                <a16:creationId xmlns:a16="http://schemas.microsoft.com/office/drawing/2014/main" id="{4F7E4B85-54C0-401D-86BD-B38D251FC550}"/>
              </a:ext>
            </a:extLst>
          </p:cNvPr>
          <p:cNvCxnSpPr>
            <a:cxnSpLocks/>
            <a:stCxn id="334" idx="1"/>
          </p:cNvCxnSpPr>
          <p:nvPr/>
        </p:nvCxnSpPr>
        <p:spPr>
          <a:xfrm flipH="1" flipV="1">
            <a:off x="9724379" y="819455"/>
            <a:ext cx="415624" cy="676424"/>
          </a:xfrm>
          <a:prstGeom prst="straightConnector1">
            <a:avLst/>
          </a:prstGeom>
          <a:noFill/>
          <a:ln w="9525" cap="flat" cmpd="sng" algn="ctr">
            <a:solidFill>
              <a:sysClr val="windowText" lastClr="000000">
                <a:lumMod val="50000"/>
                <a:lumOff val="50000"/>
              </a:sysClr>
            </a:solidFill>
            <a:prstDash val="solid"/>
            <a:tailEnd type="triangle"/>
          </a:ln>
          <a:effectLst/>
        </p:spPr>
      </p:cxnSp>
      <p:pic>
        <p:nvPicPr>
          <p:cNvPr id="347" name="Picture 346">
            <a:extLst>
              <a:ext uri="{FF2B5EF4-FFF2-40B4-BE49-F238E27FC236}">
                <a16:creationId xmlns:a16="http://schemas.microsoft.com/office/drawing/2014/main" id="{9870BAA3-B6E2-4A5E-9302-B4DAE3D066CE}"/>
              </a:ext>
            </a:extLst>
          </p:cNvPr>
          <p:cNvPicPr>
            <a:picLocks noChangeAspect="1"/>
          </p:cNvPicPr>
          <p:nvPr/>
        </p:nvPicPr>
        <p:blipFill>
          <a:blip r:embed="rId24"/>
          <a:stretch>
            <a:fillRect/>
          </a:stretch>
        </p:blipFill>
        <p:spPr>
          <a:xfrm>
            <a:off x="11498239" y="1627591"/>
            <a:ext cx="431408" cy="173452"/>
          </a:xfrm>
          <a:prstGeom prst="rect">
            <a:avLst/>
          </a:prstGeom>
        </p:spPr>
      </p:pic>
      <p:pic>
        <p:nvPicPr>
          <p:cNvPr id="348" name="Picture 347" descr="A picture containing text&#10;&#10;Description automatically generated">
            <a:extLst>
              <a:ext uri="{FF2B5EF4-FFF2-40B4-BE49-F238E27FC236}">
                <a16:creationId xmlns:a16="http://schemas.microsoft.com/office/drawing/2014/main" id="{EF18EB42-EEB4-46F2-8D86-6BB6C67CA94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88149" y="257380"/>
            <a:ext cx="2731444" cy="368375"/>
          </a:xfrm>
          <a:prstGeom prst="rect">
            <a:avLst/>
          </a:prstGeom>
        </p:spPr>
      </p:pic>
      <p:pic>
        <p:nvPicPr>
          <p:cNvPr id="1026" name="Picture 2" descr="Welcome to Progressive Energy Ltd">
            <a:extLst>
              <a:ext uri="{FF2B5EF4-FFF2-40B4-BE49-F238E27FC236}">
                <a16:creationId xmlns:a16="http://schemas.microsoft.com/office/drawing/2014/main" id="{FFA33738-8890-4A9A-8331-241350B9C33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26325" y="4241654"/>
            <a:ext cx="242925" cy="168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dent Gas. Information about the issuer. (LEI 549300KCZ04E6ZUCZ288, Swift  GASDGB2LXXX). News and credit ratings. Tables with accounting and financial  reports.">
            <a:extLst>
              <a:ext uri="{FF2B5EF4-FFF2-40B4-BE49-F238E27FC236}">
                <a16:creationId xmlns:a16="http://schemas.microsoft.com/office/drawing/2014/main" id="{9E7E9570-6A53-4316-8EB0-FDCCE0154B3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74557" y="4245261"/>
            <a:ext cx="428937" cy="17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06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4" hidden="1">
            <a:extLst>
              <a:ext uri="{FF2B5EF4-FFF2-40B4-BE49-F238E27FC236}">
                <a16:creationId xmlns:a16="http://schemas.microsoft.com/office/drawing/2014/main" id="{30FE6D0E-0A2D-497B-93F8-06F08B952B87}"/>
              </a:ext>
            </a:extLst>
          </p:cNvPr>
          <p:cNvGrpSpPr/>
          <p:nvPr/>
        </p:nvGrpSpPr>
        <p:grpSpPr>
          <a:xfrm>
            <a:off x="-2069587" y="217643"/>
            <a:ext cx="1761105" cy="3234779"/>
            <a:chOff x="-1239796" y="-1"/>
            <a:chExt cx="1416393" cy="3234779"/>
          </a:xfrm>
        </p:grpSpPr>
        <p:sp>
          <p:nvSpPr>
            <p:cNvPr id="156" name="Rectangle 155">
              <a:extLst>
                <a:ext uri="{FF2B5EF4-FFF2-40B4-BE49-F238E27FC236}">
                  <a16:creationId xmlns:a16="http://schemas.microsoft.com/office/drawing/2014/main" id="{AEF1FC5F-D4A0-4B61-95BD-D639BCFEC3A6}"/>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Calibri" panose="020F0502020204030204"/>
                  <a:ea typeface="+mn-ea"/>
                  <a:cs typeface="+mn-cs"/>
                </a:rPr>
                <a:t>Regulate: R312 G50 B155</a:t>
              </a:r>
            </a:p>
          </p:txBody>
        </p:sp>
        <p:sp>
          <p:nvSpPr>
            <p:cNvPr id="157" name="Rectangle 156">
              <a:extLst>
                <a:ext uri="{FF2B5EF4-FFF2-40B4-BE49-F238E27FC236}">
                  <a16:creationId xmlns:a16="http://schemas.microsoft.com/office/drawing/2014/main" id="{329512C7-0694-4075-9844-60203B41CA89}"/>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Calibri" panose="020F0502020204030204"/>
                  <a:ea typeface="+mn-ea"/>
                  <a:cs typeface="+mn-cs"/>
                </a:rPr>
                <a:t>Promote: R0 G101 B162</a:t>
              </a:r>
            </a:p>
          </p:txBody>
        </p:sp>
        <p:sp>
          <p:nvSpPr>
            <p:cNvPr id="158" name="Rectangle 157">
              <a:extLst>
                <a:ext uri="{FF2B5EF4-FFF2-40B4-BE49-F238E27FC236}">
                  <a16:creationId xmlns:a16="http://schemas.microsoft.com/office/drawing/2014/main" id="{1C98E633-3BD9-4B65-8B2B-F714BFDAA39A}"/>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Calibri" panose="020F0502020204030204"/>
                  <a:ea typeface="+mn-ea"/>
                  <a:cs typeface="+mn-cs"/>
                </a:rPr>
                <a:t>Influence: R0 G174 B239  </a:t>
              </a:r>
            </a:p>
          </p:txBody>
        </p:sp>
        <p:sp>
          <p:nvSpPr>
            <p:cNvPr id="159" name="Rectangle 158">
              <a:extLst>
                <a:ext uri="{FF2B5EF4-FFF2-40B4-BE49-F238E27FC236}">
                  <a16:creationId xmlns:a16="http://schemas.microsoft.com/office/drawing/2014/main" id="{48718C8B-04D1-4FEE-9689-E04284E31AA7}"/>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alibri" panose="020F0502020204030204"/>
                  <a:ea typeface="+mn-ea"/>
                  <a:cs typeface="+mn-cs"/>
                </a:rPr>
                <a:t>Asset stewardship: R154 G149 B0</a:t>
              </a:r>
            </a:p>
          </p:txBody>
        </p:sp>
        <p:sp>
          <p:nvSpPr>
            <p:cNvPr id="160" name="Rectangle 159">
              <a:extLst>
                <a:ext uri="{FF2B5EF4-FFF2-40B4-BE49-F238E27FC236}">
                  <a16:creationId xmlns:a16="http://schemas.microsoft.com/office/drawing/2014/main" id="{A1119ABD-130A-4DE5-887F-09E840850213}"/>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alibri" panose="020F0502020204030204"/>
                  <a:ea typeface="+mn-ea"/>
                  <a:cs typeface="+mn-cs"/>
                </a:rPr>
                <a:t>Technology/data: R239 G130 B0</a:t>
              </a:r>
            </a:p>
          </p:txBody>
        </p:sp>
        <p:sp>
          <p:nvSpPr>
            <p:cNvPr id="161" name="Rectangle 160">
              <a:extLst>
                <a:ext uri="{FF2B5EF4-FFF2-40B4-BE49-F238E27FC236}">
                  <a16:creationId xmlns:a16="http://schemas.microsoft.com/office/drawing/2014/main" id="{47684D07-C63A-4AE1-BD87-19239EEB0D12}"/>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alibri" panose="020F0502020204030204"/>
                  <a:ea typeface="+mn-ea"/>
                  <a:cs typeface="+mn-cs"/>
                </a:rPr>
                <a:t>Right conditions: R166 G25 B46 </a:t>
              </a:r>
            </a:p>
          </p:txBody>
        </p:sp>
        <p:sp>
          <p:nvSpPr>
            <p:cNvPr id="162" name="Rectangle 161">
              <a:extLst>
                <a:ext uri="{FF2B5EF4-FFF2-40B4-BE49-F238E27FC236}">
                  <a16:creationId xmlns:a16="http://schemas.microsoft.com/office/drawing/2014/main" id="{AD793A22-5CF6-40D9-A7F0-F187F6E30B73}"/>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alibri" panose="020F0502020204030204"/>
                  <a:ea typeface="+mn-ea"/>
                  <a:cs typeface="+mn-cs"/>
                </a:rPr>
                <a:t>People/process: R99 G102 B106</a:t>
              </a:r>
            </a:p>
          </p:txBody>
        </p:sp>
        <p:sp>
          <p:nvSpPr>
            <p:cNvPr id="163" name="Rectangle 162">
              <a:extLst>
                <a:ext uri="{FF2B5EF4-FFF2-40B4-BE49-F238E27FC236}">
                  <a16:creationId xmlns:a16="http://schemas.microsoft.com/office/drawing/2014/main" id="{AD80C3AC-744D-47DF-AE9B-730AB81F5DB4}"/>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alibri" panose="020F0502020204030204"/>
                  <a:ea typeface="+mn-ea"/>
                  <a:cs typeface="+mn-cs"/>
                </a:rPr>
                <a:t>Decom: R0 G184 B176</a:t>
              </a:r>
            </a:p>
          </p:txBody>
        </p:sp>
        <p:sp>
          <p:nvSpPr>
            <p:cNvPr id="164" name="Rectangle 163">
              <a:extLst>
                <a:ext uri="{FF2B5EF4-FFF2-40B4-BE49-F238E27FC236}">
                  <a16:creationId xmlns:a16="http://schemas.microsoft.com/office/drawing/2014/main" id="{B676B4F4-9002-49E3-B98F-17969E808C85}"/>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alibri" panose="020F0502020204030204"/>
                  <a:ea typeface="+mn-ea"/>
                  <a:cs typeface="+mn-cs"/>
                </a:rPr>
                <a:t>Exploration: R72 G168 B66</a:t>
              </a:r>
            </a:p>
          </p:txBody>
        </p:sp>
        <p:sp>
          <p:nvSpPr>
            <p:cNvPr id="165" name="Rectangle 164">
              <a:extLst>
                <a:ext uri="{FF2B5EF4-FFF2-40B4-BE49-F238E27FC236}">
                  <a16:creationId xmlns:a16="http://schemas.microsoft.com/office/drawing/2014/main" id="{16933251-7504-4276-9309-2A4AAF3A1D64}"/>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OGA </a:t>
              </a:r>
              <a:r>
                <a:rPr kumimoji="0" lang="en-US" sz="900" b="0" i="0" u="none" strike="noStrike" kern="0" cap="none" spc="0" normalizeH="0" baseline="0" noProof="0" err="1">
                  <a:ln>
                    <a:noFill/>
                  </a:ln>
                  <a:solidFill>
                    <a:prstClr val="black"/>
                  </a:solidFill>
                  <a:effectLst/>
                  <a:uLnTx/>
                  <a:uFillTx/>
                  <a:latin typeface="Calibri" panose="020F0502020204030204"/>
                  <a:ea typeface="+mn-ea"/>
                  <a:cs typeface="+mn-cs"/>
                </a:rPr>
                <a:t>colour</a:t>
              </a: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 family R-G-B</a:t>
              </a:r>
            </a:p>
          </p:txBody>
        </p:sp>
        <p:sp>
          <p:nvSpPr>
            <p:cNvPr id="166" name="Rectangle 165">
              <a:extLst>
                <a:ext uri="{FF2B5EF4-FFF2-40B4-BE49-F238E27FC236}">
                  <a16:creationId xmlns:a16="http://schemas.microsoft.com/office/drawing/2014/main" id="{09B4179F-207A-4DC7-8934-959AB91EF506}"/>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Use the </a:t>
              </a:r>
              <a:r>
                <a:rPr kumimoji="0" lang="en-US" sz="900" b="0" i="0" u="none" strike="noStrike" kern="0" cap="none" spc="0" normalizeH="0" baseline="0" noProof="0" err="1">
                  <a:ln>
                    <a:noFill/>
                  </a:ln>
                  <a:solidFill>
                    <a:prstClr val="black"/>
                  </a:solidFill>
                  <a:effectLst/>
                  <a:uLnTx/>
                  <a:uFillTx/>
                  <a:latin typeface="Calibri" panose="020F0502020204030204"/>
                  <a:ea typeface="+mn-ea"/>
                  <a:cs typeface="+mn-cs"/>
                </a:rPr>
                <a:t>colour</a:t>
              </a: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Calibri" panose="020F0502020204030204"/>
                  <a:ea typeface="+mn-ea"/>
                  <a:cs typeface="+mn-cs"/>
                </a:rPr>
                <a:t>colour</a:t>
              </a: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 </a:t>
              </a:r>
            </a:p>
          </p:txBody>
        </p:sp>
      </p:grpSp>
      <p:sp>
        <p:nvSpPr>
          <p:cNvPr id="184" name="Rectangle 183">
            <a:extLst>
              <a:ext uri="{FF2B5EF4-FFF2-40B4-BE49-F238E27FC236}">
                <a16:creationId xmlns:a16="http://schemas.microsoft.com/office/drawing/2014/main" id="{653EFC5C-36E1-4203-8945-202D84699C67}"/>
              </a:ext>
            </a:extLst>
          </p:cNvPr>
          <p:cNvSpPr/>
          <p:nvPr/>
        </p:nvSpPr>
        <p:spPr>
          <a:xfrm>
            <a:off x="6448294" y="983189"/>
            <a:ext cx="5368099" cy="2784280"/>
          </a:xfrm>
          <a:prstGeom prst="rect">
            <a:avLst/>
          </a:prstGeom>
          <a:solidFill>
            <a:srgbClr val="008F3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185" name="Title 7">
            <a:extLst>
              <a:ext uri="{FF2B5EF4-FFF2-40B4-BE49-F238E27FC236}">
                <a16:creationId xmlns:a16="http://schemas.microsoft.com/office/drawing/2014/main" id="{8C412B2C-A8FF-4D40-922A-67745077671E}"/>
              </a:ext>
            </a:extLst>
          </p:cNvPr>
          <p:cNvSpPr txBox="1">
            <a:spLocks/>
          </p:cNvSpPr>
          <p:nvPr/>
        </p:nvSpPr>
        <p:spPr>
          <a:xfrm>
            <a:off x="576263" y="199985"/>
            <a:ext cx="9640888" cy="501651"/>
          </a:xfrm>
          <a:prstGeom prst="rect">
            <a:avLst/>
          </a:prstGeom>
        </p:spPr>
        <p:txBody>
          <a:bodyPr vert="horz" lIns="0" tIns="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57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AEEF"/>
                </a:solidFill>
                <a:effectLst/>
                <a:uLnTx/>
                <a:uFillTx/>
                <a:latin typeface="Arial" panose="020B0604020202020204" pitchFamily="34" charset="0"/>
                <a:ea typeface="+mj-ea"/>
                <a:cs typeface="Arial" panose="020B0604020202020204" pitchFamily="34" charset="0"/>
              </a:rPr>
              <a:t>North Sea Transition Deal</a:t>
            </a:r>
          </a:p>
        </p:txBody>
      </p:sp>
      <p:pic>
        <p:nvPicPr>
          <p:cNvPr id="219" name="Graphic 218">
            <a:extLst>
              <a:ext uri="{FF2B5EF4-FFF2-40B4-BE49-F238E27FC236}">
                <a16:creationId xmlns:a16="http://schemas.microsoft.com/office/drawing/2014/main" id="{31051548-E149-43FB-BAEB-476AC5B8E5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3590" y="1557368"/>
            <a:ext cx="959173" cy="428431"/>
          </a:xfrm>
          <a:prstGeom prst="rect">
            <a:avLst/>
          </a:prstGeom>
        </p:spPr>
      </p:pic>
      <p:pic>
        <p:nvPicPr>
          <p:cNvPr id="220" name="Graphic 219">
            <a:extLst>
              <a:ext uri="{FF2B5EF4-FFF2-40B4-BE49-F238E27FC236}">
                <a16:creationId xmlns:a16="http://schemas.microsoft.com/office/drawing/2014/main" id="{8337E902-8ECB-4C13-9B22-7C11881E480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91528" y="1422052"/>
            <a:ext cx="813755" cy="778593"/>
          </a:xfrm>
          <a:prstGeom prst="rect">
            <a:avLst/>
          </a:prstGeom>
        </p:spPr>
      </p:pic>
      <p:pic>
        <p:nvPicPr>
          <p:cNvPr id="221" name="Graphic 220">
            <a:extLst>
              <a:ext uri="{FF2B5EF4-FFF2-40B4-BE49-F238E27FC236}">
                <a16:creationId xmlns:a16="http://schemas.microsoft.com/office/drawing/2014/main" id="{2504A36B-FFC9-4F42-87F2-4533CDAF31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78560" y="2710526"/>
            <a:ext cx="903963" cy="869195"/>
          </a:xfrm>
          <a:prstGeom prst="rect">
            <a:avLst/>
          </a:prstGeom>
        </p:spPr>
      </p:pic>
      <p:pic>
        <p:nvPicPr>
          <p:cNvPr id="222" name="Graphic 221">
            <a:extLst>
              <a:ext uri="{FF2B5EF4-FFF2-40B4-BE49-F238E27FC236}">
                <a16:creationId xmlns:a16="http://schemas.microsoft.com/office/drawing/2014/main" id="{B754BE1D-8EE9-4A1B-A61C-848B44F5BC2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747902" y="2827914"/>
            <a:ext cx="663017" cy="783567"/>
          </a:xfrm>
          <a:prstGeom prst="rect">
            <a:avLst/>
          </a:prstGeom>
        </p:spPr>
      </p:pic>
      <p:sp>
        <p:nvSpPr>
          <p:cNvPr id="223" name="TextBox 222">
            <a:extLst>
              <a:ext uri="{FF2B5EF4-FFF2-40B4-BE49-F238E27FC236}">
                <a16:creationId xmlns:a16="http://schemas.microsoft.com/office/drawing/2014/main" id="{B6CEFC91-6004-4049-996D-82C4F99966BA}"/>
              </a:ext>
            </a:extLst>
          </p:cNvPr>
          <p:cNvSpPr txBox="1"/>
          <p:nvPr/>
        </p:nvSpPr>
        <p:spPr>
          <a:xfrm>
            <a:off x="7617237" y="1517989"/>
            <a:ext cx="15332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8F32"/>
                </a:solidFill>
                <a:effectLst/>
                <a:uLnTx/>
                <a:uFillTx/>
                <a:latin typeface="Arial" panose="020B0604020202020204"/>
                <a:ea typeface="+mn-ea"/>
                <a:cs typeface="+mn-cs"/>
              </a:rPr>
              <a:t>£10bn for hydrogen</a:t>
            </a:r>
          </a:p>
        </p:txBody>
      </p:sp>
      <p:sp>
        <p:nvSpPr>
          <p:cNvPr id="224" name="TextBox 223">
            <a:extLst>
              <a:ext uri="{FF2B5EF4-FFF2-40B4-BE49-F238E27FC236}">
                <a16:creationId xmlns:a16="http://schemas.microsoft.com/office/drawing/2014/main" id="{DEB9B301-E8A5-404D-A351-73E4C39BF5EC}"/>
              </a:ext>
            </a:extLst>
          </p:cNvPr>
          <p:cNvSpPr txBox="1"/>
          <p:nvPr/>
        </p:nvSpPr>
        <p:spPr>
          <a:xfrm>
            <a:off x="9214894" y="1530122"/>
            <a:ext cx="155758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8F32"/>
                </a:solidFill>
                <a:effectLst/>
                <a:uLnTx/>
                <a:uFillTx/>
                <a:latin typeface="Arial" panose="020B0604020202020204"/>
                <a:ea typeface="+mn-ea"/>
                <a:cs typeface="+mn-cs"/>
              </a:rPr>
              <a:t>£3bn for electrification</a:t>
            </a:r>
          </a:p>
        </p:txBody>
      </p:sp>
      <p:sp>
        <p:nvSpPr>
          <p:cNvPr id="225" name="TextBox 224">
            <a:extLst>
              <a:ext uri="{FF2B5EF4-FFF2-40B4-BE49-F238E27FC236}">
                <a16:creationId xmlns:a16="http://schemas.microsoft.com/office/drawing/2014/main" id="{68AB9F2A-38B6-46D5-A35F-33096C8C29FB}"/>
              </a:ext>
            </a:extLst>
          </p:cNvPr>
          <p:cNvSpPr txBox="1"/>
          <p:nvPr/>
        </p:nvSpPr>
        <p:spPr>
          <a:xfrm>
            <a:off x="9106764" y="2305202"/>
            <a:ext cx="13179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8F32"/>
                </a:solidFill>
                <a:effectLst/>
                <a:uLnTx/>
                <a:uFillTx/>
                <a:latin typeface="Arial" panose="020B0604020202020204"/>
                <a:ea typeface="+mn-ea"/>
                <a:cs typeface="+mn-cs"/>
              </a:rPr>
              <a:t>£3bn for CCS</a:t>
            </a:r>
          </a:p>
        </p:txBody>
      </p:sp>
      <p:sp>
        <p:nvSpPr>
          <p:cNvPr id="226" name="TextBox 225">
            <a:extLst>
              <a:ext uri="{FF2B5EF4-FFF2-40B4-BE49-F238E27FC236}">
                <a16:creationId xmlns:a16="http://schemas.microsoft.com/office/drawing/2014/main" id="{AED5E6CA-3A48-4D6D-B385-B0634AC74357}"/>
              </a:ext>
            </a:extLst>
          </p:cNvPr>
          <p:cNvSpPr txBox="1"/>
          <p:nvPr/>
        </p:nvSpPr>
        <p:spPr>
          <a:xfrm>
            <a:off x="7606255" y="2972830"/>
            <a:ext cx="16673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8F32"/>
                </a:solidFill>
                <a:effectLst/>
                <a:uLnTx/>
                <a:uFillTx/>
                <a:latin typeface="Arial" panose="020B0604020202020204"/>
                <a:ea typeface="+mn-ea"/>
                <a:cs typeface="+mn-cs"/>
              </a:rPr>
              <a:t>50% local content</a:t>
            </a:r>
          </a:p>
        </p:txBody>
      </p:sp>
      <p:sp>
        <p:nvSpPr>
          <p:cNvPr id="227" name="TextBox 226">
            <a:extLst>
              <a:ext uri="{FF2B5EF4-FFF2-40B4-BE49-F238E27FC236}">
                <a16:creationId xmlns:a16="http://schemas.microsoft.com/office/drawing/2014/main" id="{64F236AA-BBEC-46CF-B6E3-4DD15269F735}"/>
              </a:ext>
            </a:extLst>
          </p:cNvPr>
          <p:cNvSpPr txBox="1"/>
          <p:nvPr/>
        </p:nvSpPr>
        <p:spPr>
          <a:xfrm>
            <a:off x="10408824" y="2958087"/>
            <a:ext cx="14736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8F32"/>
                </a:solidFill>
                <a:effectLst/>
                <a:uLnTx/>
                <a:uFillTx/>
                <a:latin typeface="Arial" panose="020B0604020202020204"/>
                <a:ea typeface="+mn-ea"/>
                <a:cs typeface="+mn-cs"/>
              </a:rPr>
              <a:t>Supply Chain Champion</a:t>
            </a:r>
          </a:p>
        </p:txBody>
      </p:sp>
      <p:sp>
        <p:nvSpPr>
          <p:cNvPr id="228" name="Rectangle 227">
            <a:extLst>
              <a:ext uri="{FF2B5EF4-FFF2-40B4-BE49-F238E27FC236}">
                <a16:creationId xmlns:a16="http://schemas.microsoft.com/office/drawing/2014/main" id="{3CB185CA-26D2-4FDF-BBF9-5461D23A9012}"/>
              </a:ext>
            </a:extLst>
          </p:cNvPr>
          <p:cNvSpPr/>
          <p:nvPr/>
        </p:nvSpPr>
        <p:spPr>
          <a:xfrm>
            <a:off x="6448294" y="975048"/>
            <a:ext cx="5368099" cy="323357"/>
          </a:xfrm>
          <a:prstGeom prst="rect">
            <a:avLst/>
          </a:prstGeom>
          <a:solidFill>
            <a:srgbClr val="008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229" name="TextBox 228">
            <a:extLst>
              <a:ext uri="{FF2B5EF4-FFF2-40B4-BE49-F238E27FC236}">
                <a16:creationId xmlns:a16="http://schemas.microsoft.com/office/drawing/2014/main" id="{E9DF9D1E-317B-4C55-B90B-BF11E61FCE08}"/>
              </a:ext>
            </a:extLst>
          </p:cNvPr>
          <p:cNvSpPr txBox="1"/>
          <p:nvPr/>
        </p:nvSpPr>
        <p:spPr>
          <a:xfrm>
            <a:off x="6901790" y="990514"/>
            <a:ext cx="46993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8F8F8"/>
                </a:solidFill>
                <a:effectLst/>
                <a:uLnTx/>
                <a:uFillTx/>
                <a:latin typeface="Arial" panose="020B0604020202020204"/>
                <a:ea typeface="+mn-ea"/>
                <a:cs typeface="+mn-cs"/>
              </a:rPr>
              <a:t>NSTD: £16bn investment committed</a:t>
            </a:r>
          </a:p>
        </p:txBody>
      </p:sp>
      <p:pic>
        <p:nvPicPr>
          <p:cNvPr id="231" name="Graphic 230">
            <a:extLst>
              <a:ext uri="{FF2B5EF4-FFF2-40B4-BE49-F238E27FC236}">
                <a16:creationId xmlns:a16="http://schemas.microsoft.com/office/drawing/2014/main" id="{BC464180-E312-461F-A50E-3107DEF4BA0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74960" y="2143892"/>
            <a:ext cx="731804" cy="680856"/>
          </a:xfrm>
          <a:prstGeom prst="rect">
            <a:avLst/>
          </a:prstGeom>
        </p:spPr>
      </p:pic>
      <p:pic>
        <p:nvPicPr>
          <p:cNvPr id="232" name="Graphic 231" descr="Handshake with solid fill">
            <a:extLst>
              <a:ext uri="{FF2B5EF4-FFF2-40B4-BE49-F238E27FC236}">
                <a16:creationId xmlns:a16="http://schemas.microsoft.com/office/drawing/2014/main" id="{3A824538-954C-4DFC-A80B-AB076A3B4A8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18567" y="928353"/>
            <a:ext cx="445682" cy="445682"/>
          </a:xfrm>
          <a:prstGeom prst="rect">
            <a:avLst/>
          </a:prstGeom>
        </p:spPr>
      </p:pic>
      <p:sp>
        <p:nvSpPr>
          <p:cNvPr id="243" name="TextBox 242">
            <a:extLst>
              <a:ext uri="{FF2B5EF4-FFF2-40B4-BE49-F238E27FC236}">
                <a16:creationId xmlns:a16="http://schemas.microsoft.com/office/drawing/2014/main" id="{AF549314-B412-4494-99F5-E217A2A12A01}"/>
              </a:ext>
            </a:extLst>
          </p:cNvPr>
          <p:cNvSpPr txBox="1"/>
          <p:nvPr/>
        </p:nvSpPr>
        <p:spPr>
          <a:xfrm>
            <a:off x="576263" y="1248626"/>
            <a:ext cx="5752910" cy="170816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8624"/>
                </a:solidFill>
                <a:effectLst/>
                <a:uLnTx/>
                <a:uFillTx/>
                <a:latin typeface="Arial" panose="020B0604020202020204"/>
                <a:ea typeface="+mn-ea"/>
                <a:cs typeface="+mn-cs"/>
              </a:rPr>
              <a:t>Govt &amp; industry commitment to transition </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8624"/>
                </a:solidFill>
                <a:effectLst/>
                <a:uLnTx/>
                <a:uFillTx/>
                <a:latin typeface="Arial" panose="020B0604020202020204"/>
                <a:ea typeface="+mn-ea"/>
                <a:cs typeface="+mn-cs"/>
              </a:rPr>
              <a:t>First of kind for G7 country</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8624"/>
                </a:solidFill>
                <a:effectLst/>
                <a:uLnTx/>
                <a:uFillTx/>
                <a:latin typeface="Arial" panose="020B0604020202020204"/>
                <a:ea typeface="+mn-ea"/>
                <a:cs typeface="+mn-cs"/>
              </a:rPr>
              <a:t>Future licensing climate checkpoint</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008624"/>
                </a:solidFill>
                <a:effectLst/>
                <a:uLnTx/>
                <a:uFillTx/>
                <a:latin typeface="Arial" panose="020B0604020202020204"/>
                <a:ea typeface="+mn-ea"/>
                <a:cs typeface="+mn-cs"/>
              </a:rPr>
              <a:t>Quid pro quo</a:t>
            </a:r>
            <a:endParaRPr kumimoji="0" lang="en-GB" sz="1800" b="0" i="0" u="none" strike="noStrike" kern="1200" cap="none" spc="0" normalizeH="0" baseline="0" noProof="0">
              <a:ln>
                <a:noFill/>
              </a:ln>
              <a:solidFill>
                <a:srgbClr val="008624"/>
              </a:solidFill>
              <a:effectLst/>
              <a:uLnTx/>
              <a:uFillTx/>
              <a:latin typeface="Arial" panose="020B0604020202020204"/>
              <a:ea typeface="+mn-ea"/>
              <a:cs typeface="+mn-cs"/>
            </a:endParaRPr>
          </a:p>
        </p:txBody>
      </p:sp>
      <p:sp>
        <p:nvSpPr>
          <p:cNvPr id="65" name="Rectangle 64">
            <a:extLst>
              <a:ext uri="{FF2B5EF4-FFF2-40B4-BE49-F238E27FC236}">
                <a16:creationId xmlns:a16="http://schemas.microsoft.com/office/drawing/2014/main" id="{3C0C5A19-8FD6-4860-B856-24B4FD775231}"/>
              </a:ext>
            </a:extLst>
          </p:cNvPr>
          <p:cNvSpPr/>
          <p:nvPr/>
        </p:nvSpPr>
        <p:spPr>
          <a:xfrm>
            <a:off x="6643747" y="4672109"/>
            <a:ext cx="5111511" cy="1888099"/>
          </a:xfrm>
          <a:prstGeom prst="rect">
            <a:avLst/>
          </a:prstGeom>
          <a:solidFill>
            <a:srgbClr val="00AEE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3D3FD010-16F7-4EE8-876A-6A68F0B82E4A}"/>
              </a:ext>
            </a:extLst>
          </p:cNvPr>
          <p:cNvSpPr txBox="1"/>
          <p:nvPr/>
        </p:nvSpPr>
        <p:spPr>
          <a:xfrm>
            <a:off x="7992263" y="5837839"/>
            <a:ext cx="1507242" cy="584775"/>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EEF"/>
                </a:solidFill>
                <a:effectLst/>
                <a:uLnTx/>
                <a:uFillTx/>
                <a:latin typeface="Arial" panose="020B0604020202020204"/>
                <a:ea typeface="+mn-ea"/>
                <a:cs typeface="+mn-cs"/>
              </a:rPr>
              <a:t>Intensity</a:t>
            </a:r>
            <a:br>
              <a:rPr kumimoji="0" lang="en-GB" sz="1600" b="1" i="0" u="none" strike="noStrike" kern="1200" cap="none" spc="0" normalizeH="0" baseline="0" noProof="0">
                <a:ln>
                  <a:noFill/>
                </a:ln>
                <a:solidFill>
                  <a:srgbClr val="00AEEF"/>
                </a:solidFill>
                <a:effectLst/>
                <a:uLnTx/>
                <a:uFillTx/>
                <a:latin typeface="Arial" panose="020B0604020202020204"/>
                <a:ea typeface="+mn-ea"/>
                <a:cs typeface="+mn-cs"/>
              </a:rPr>
            </a:br>
            <a:r>
              <a:rPr kumimoji="0" lang="en-GB" sz="1600" b="1" i="0" u="none" strike="noStrike" kern="1200" cap="none" spc="-20" normalizeH="0" baseline="0" noProof="0">
                <a:ln>
                  <a:noFill/>
                </a:ln>
                <a:solidFill>
                  <a:srgbClr val="00AEEF"/>
                </a:solidFill>
                <a:effectLst/>
                <a:uLnTx/>
                <a:uFillTx/>
                <a:latin typeface="Arial" panose="020B0604020202020204"/>
                <a:ea typeface="+mn-ea"/>
                <a:cs typeface="+mn-cs"/>
              </a:rPr>
              <a:t>benchmarks</a:t>
            </a:r>
          </a:p>
        </p:txBody>
      </p:sp>
      <p:sp>
        <p:nvSpPr>
          <p:cNvPr id="67" name="TextBox 66">
            <a:extLst>
              <a:ext uri="{FF2B5EF4-FFF2-40B4-BE49-F238E27FC236}">
                <a16:creationId xmlns:a16="http://schemas.microsoft.com/office/drawing/2014/main" id="{77EF86BB-67D6-4C29-B600-2754F25C77FF}"/>
              </a:ext>
            </a:extLst>
          </p:cNvPr>
          <p:cNvSpPr txBox="1"/>
          <p:nvPr/>
        </p:nvSpPr>
        <p:spPr>
          <a:xfrm>
            <a:off x="9386364" y="5828460"/>
            <a:ext cx="1112152" cy="584775"/>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EEF"/>
                </a:solidFill>
                <a:effectLst/>
                <a:uLnTx/>
                <a:uFillTx/>
                <a:latin typeface="Arial" panose="020B0604020202020204"/>
                <a:ea typeface="+mn-ea"/>
                <a:cs typeface="+mn-cs"/>
              </a:rPr>
              <a:t>Flaring</a:t>
            </a:r>
            <a:br>
              <a:rPr kumimoji="0" lang="en-GB" sz="1600" b="1" i="0" u="none" strike="noStrike" kern="1200" cap="none" spc="0" normalizeH="0" baseline="0" noProof="0">
                <a:ln>
                  <a:noFill/>
                </a:ln>
                <a:solidFill>
                  <a:srgbClr val="00AEEF"/>
                </a:solidFill>
                <a:effectLst/>
                <a:uLnTx/>
                <a:uFillTx/>
                <a:latin typeface="Arial" panose="020B0604020202020204"/>
                <a:ea typeface="+mn-ea"/>
                <a:cs typeface="+mn-cs"/>
              </a:rPr>
            </a:br>
            <a:r>
              <a:rPr kumimoji="0" lang="en-GB" sz="1600" b="1" i="0" u="none" strike="noStrike" kern="1200" cap="none" spc="0" normalizeH="0" baseline="0" noProof="0">
                <a:ln>
                  <a:noFill/>
                </a:ln>
                <a:solidFill>
                  <a:srgbClr val="00AEEF"/>
                </a:solidFill>
                <a:effectLst/>
                <a:uLnTx/>
                <a:uFillTx/>
                <a:latin typeface="Arial" panose="020B0604020202020204"/>
                <a:ea typeface="+mn-ea"/>
                <a:cs typeface="+mn-cs"/>
              </a:rPr>
              <a:t>&amp; venting</a:t>
            </a:r>
          </a:p>
        </p:txBody>
      </p:sp>
      <p:sp>
        <p:nvSpPr>
          <p:cNvPr id="68" name="TextBox 67">
            <a:extLst>
              <a:ext uri="{FF2B5EF4-FFF2-40B4-BE49-F238E27FC236}">
                <a16:creationId xmlns:a16="http://schemas.microsoft.com/office/drawing/2014/main" id="{836D429E-275A-4C7F-92B0-2564B3B3942E}"/>
              </a:ext>
            </a:extLst>
          </p:cNvPr>
          <p:cNvSpPr txBox="1"/>
          <p:nvPr/>
        </p:nvSpPr>
        <p:spPr>
          <a:xfrm>
            <a:off x="10362020" y="5641056"/>
            <a:ext cx="1507242" cy="83099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EEF"/>
                </a:solidFill>
                <a:effectLst/>
                <a:uLnTx/>
                <a:uFillTx/>
                <a:latin typeface="Arial" panose="020B0604020202020204"/>
                <a:ea typeface="+mn-ea"/>
                <a:cs typeface="+mn-cs"/>
              </a:rPr>
              <a:t>Overall KPI</a:t>
            </a:r>
            <a:br>
              <a:rPr kumimoji="0" lang="en-GB" sz="1600" b="1" i="0" u="none" strike="noStrike" kern="1200" cap="none" spc="0" normalizeH="0" baseline="0" noProof="0">
                <a:ln>
                  <a:noFill/>
                </a:ln>
                <a:solidFill>
                  <a:srgbClr val="00AEEF"/>
                </a:solidFill>
                <a:effectLst/>
                <a:uLnTx/>
                <a:uFillTx/>
                <a:latin typeface="Arial" panose="020B0604020202020204"/>
                <a:ea typeface="+mn-ea"/>
                <a:cs typeface="+mn-cs"/>
              </a:rPr>
            </a:br>
            <a:r>
              <a:rPr kumimoji="0" lang="en-GB" sz="1600" b="1" i="0" u="none" strike="noStrike" kern="1200" cap="none" spc="0" normalizeH="0" baseline="0" noProof="0">
                <a:ln>
                  <a:noFill/>
                </a:ln>
                <a:solidFill>
                  <a:srgbClr val="00AEEF"/>
                </a:solidFill>
                <a:effectLst/>
                <a:uLnTx/>
                <a:uFillTx/>
                <a:latin typeface="Arial" panose="020B0604020202020204"/>
                <a:ea typeface="+mn-ea"/>
                <a:cs typeface="+mn-cs"/>
              </a:rPr>
              <a:t>target progress</a:t>
            </a:r>
          </a:p>
        </p:txBody>
      </p:sp>
      <p:sp>
        <p:nvSpPr>
          <p:cNvPr id="69" name="Freeform: Shape 68">
            <a:extLst>
              <a:ext uri="{FF2B5EF4-FFF2-40B4-BE49-F238E27FC236}">
                <a16:creationId xmlns:a16="http://schemas.microsoft.com/office/drawing/2014/main" id="{D4F67DBB-1322-4FAB-BCEC-45DBE51908F2}"/>
              </a:ext>
            </a:extLst>
          </p:cNvPr>
          <p:cNvSpPr/>
          <p:nvPr/>
        </p:nvSpPr>
        <p:spPr>
          <a:xfrm>
            <a:off x="10652447" y="5145432"/>
            <a:ext cx="981264" cy="280362"/>
          </a:xfrm>
          <a:custGeom>
            <a:avLst/>
            <a:gdLst>
              <a:gd name="connsiteX0" fmla="*/ 538210 w 559802"/>
              <a:gd name="connsiteY0" fmla="*/ 69576 h 159943"/>
              <a:gd name="connsiteX1" fmla="*/ 524615 w 559802"/>
              <a:gd name="connsiteY1" fmla="*/ 74374 h 159943"/>
              <a:gd name="connsiteX2" fmla="*/ 487028 w 559802"/>
              <a:gd name="connsiteY2" fmla="*/ 49583 h 159943"/>
              <a:gd name="connsiteX3" fmla="*/ 463836 w 559802"/>
              <a:gd name="connsiteY3" fmla="*/ 28790 h 159943"/>
              <a:gd name="connsiteX4" fmla="*/ 440644 w 559802"/>
              <a:gd name="connsiteY4" fmla="*/ 51982 h 159943"/>
              <a:gd name="connsiteX5" fmla="*/ 441444 w 559802"/>
              <a:gd name="connsiteY5" fmla="*/ 58379 h 159943"/>
              <a:gd name="connsiteX6" fmla="*/ 370269 w 559802"/>
              <a:gd name="connsiteY6" fmla="*/ 122357 h 159943"/>
              <a:gd name="connsiteX7" fmla="*/ 356674 w 559802"/>
              <a:gd name="connsiteY7" fmla="*/ 118358 h 159943"/>
              <a:gd name="connsiteX8" fmla="*/ 351876 w 559802"/>
              <a:gd name="connsiteY8" fmla="*/ 119158 h 159943"/>
              <a:gd name="connsiteX9" fmla="*/ 283900 w 559802"/>
              <a:gd name="connsiteY9" fmla="*/ 39186 h 159943"/>
              <a:gd name="connsiteX10" fmla="*/ 284699 w 559802"/>
              <a:gd name="connsiteY10" fmla="*/ 33588 h 159943"/>
              <a:gd name="connsiteX11" fmla="*/ 261508 w 559802"/>
              <a:gd name="connsiteY11" fmla="*/ 10396 h 159943"/>
              <a:gd name="connsiteX12" fmla="*/ 238316 w 559802"/>
              <a:gd name="connsiteY12" fmla="*/ 33588 h 159943"/>
              <a:gd name="connsiteX13" fmla="*/ 239116 w 559802"/>
              <a:gd name="connsiteY13" fmla="*/ 37587 h 159943"/>
              <a:gd name="connsiteX14" fmla="*/ 193532 w 559802"/>
              <a:gd name="connsiteY14" fmla="*/ 63178 h 159943"/>
              <a:gd name="connsiteX15" fmla="*/ 180736 w 559802"/>
              <a:gd name="connsiteY15" fmla="*/ 59179 h 159943"/>
              <a:gd name="connsiteX16" fmla="*/ 175138 w 559802"/>
              <a:gd name="connsiteY16" fmla="*/ 59979 h 159943"/>
              <a:gd name="connsiteX17" fmla="*/ 142350 w 559802"/>
              <a:gd name="connsiteY17" fmla="*/ 30389 h 159943"/>
              <a:gd name="connsiteX18" fmla="*/ 143949 w 559802"/>
              <a:gd name="connsiteY18" fmla="*/ 23192 h 159943"/>
              <a:gd name="connsiteX19" fmla="*/ 120757 w 559802"/>
              <a:gd name="connsiteY19" fmla="*/ 0 h 159943"/>
              <a:gd name="connsiteX20" fmla="*/ 97566 w 559802"/>
              <a:gd name="connsiteY20" fmla="*/ 23192 h 159943"/>
              <a:gd name="connsiteX21" fmla="*/ 100764 w 559802"/>
              <a:gd name="connsiteY21" fmla="*/ 34388 h 159943"/>
              <a:gd name="connsiteX22" fmla="*/ 29590 w 559802"/>
              <a:gd name="connsiteY22" fmla="*/ 106363 h 159943"/>
              <a:gd name="connsiteX23" fmla="*/ 23192 w 559802"/>
              <a:gd name="connsiteY23" fmla="*/ 105563 h 159943"/>
              <a:gd name="connsiteX24" fmla="*/ 0 w 559802"/>
              <a:gd name="connsiteY24" fmla="*/ 128755 h 159943"/>
              <a:gd name="connsiteX25" fmla="*/ 23192 w 559802"/>
              <a:gd name="connsiteY25" fmla="*/ 151946 h 159943"/>
              <a:gd name="connsiteX26" fmla="*/ 46384 w 559802"/>
              <a:gd name="connsiteY26" fmla="*/ 128755 h 159943"/>
              <a:gd name="connsiteX27" fmla="*/ 42385 w 559802"/>
              <a:gd name="connsiteY27" fmla="*/ 115959 h 159943"/>
              <a:gd name="connsiteX28" fmla="*/ 112760 w 559802"/>
              <a:gd name="connsiteY28" fmla="*/ 44784 h 159943"/>
              <a:gd name="connsiteX29" fmla="*/ 120757 w 559802"/>
              <a:gd name="connsiteY29" fmla="*/ 46384 h 159943"/>
              <a:gd name="connsiteX30" fmla="*/ 132753 w 559802"/>
              <a:gd name="connsiteY30" fmla="*/ 43185 h 159943"/>
              <a:gd name="connsiteX31" fmla="*/ 162343 w 559802"/>
              <a:gd name="connsiteY31" fmla="*/ 69576 h 159943"/>
              <a:gd name="connsiteX32" fmla="*/ 158344 w 559802"/>
              <a:gd name="connsiteY32" fmla="*/ 82371 h 159943"/>
              <a:gd name="connsiteX33" fmla="*/ 181536 w 559802"/>
              <a:gd name="connsiteY33" fmla="*/ 105563 h 159943"/>
              <a:gd name="connsiteX34" fmla="*/ 204728 w 559802"/>
              <a:gd name="connsiteY34" fmla="*/ 82371 h 159943"/>
              <a:gd name="connsiteX35" fmla="*/ 203928 w 559802"/>
              <a:gd name="connsiteY35" fmla="*/ 75973 h 159943"/>
              <a:gd name="connsiteX36" fmla="*/ 247912 w 559802"/>
              <a:gd name="connsiteY36" fmla="*/ 51182 h 159943"/>
              <a:gd name="connsiteX37" fmla="*/ 262307 w 559802"/>
              <a:gd name="connsiteY37" fmla="*/ 56780 h 159943"/>
              <a:gd name="connsiteX38" fmla="*/ 275103 w 559802"/>
              <a:gd name="connsiteY38" fmla="*/ 52781 h 159943"/>
              <a:gd name="connsiteX39" fmla="*/ 339080 w 559802"/>
              <a:gd name="connsiteY39" fmla="*/ 127155 h 159943"/>
              <a:gd name="connsiteX40" fmla="*/ 334282 w 559802"/>
              <a:gd name="connsiteY40" fmla="*/ 141550 h 159943"/>
              <a:gd name="connsiteX41" fmla="*/ 357474 w 559802"/>
              <a:gd name="connsiteY41" fmla="*/ 164742 h 159943"/>
              <a:gd name="connsiteX42" fmla="*/ 380666 w 559802"/>
              <a:gd name="connsiteY42" fmla="*/ 141550 h 159943"/>
              <a:gd name="connsiteX43" fmla="*/ 379866 w 559802"/>
              <a:gd name="connsiteY43" fmla="*/ 135952 h 159943"/>
              <a:gd name="connsiteX44" fmla="*/ 451041 w 559802"/>
              <a:gd name="connsiteY44" fmla="*/ 71975 h 159943"/>
              <a:gd name="connsiteX45" fmla="*/ 463836 w 559802"/>
              <a:gd name="connsiteY45" fmla="*/ 75973 h 159943"/>
              <a:gd name="connsiteX46" fmla="*/ 482230 w 559802"/>
              <a:gd name="connsiteY46" fmla="*/ 66377 h 159943"/>
              <a:gd name="connsiteX47" fmla="*/ 515818 w 559802"/>
              <a:gd name="connsiteY47" fmla="*/ 87969 h 159943"/>
              <a:gd name="connsiteX48" fmla="*/ 515018 w 559802"/>
              <a:gd name="connsiteY48" fmla="*/ 92767 h 159943"/>
              <a:gd name="connsiteX49" fmla="*/ 538210 w 559802"/>
              <a:gd name="connsiteY49" fmla="*/ 115959 h 159943"/>
              <a:gd name="connsiteX50" fmla="*/ 561402 w 559802"/>
              <a:gd name="connsiteY50" fmla="*/ 92767 h 159943"/>
              <a:gd name="connsiteX51" fmla="*/ 538210 w 559802"/>
              <a:gd name="connsiteY51" fmla="*/ 69576 h 1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9802" h="159943">
                <a:moveTo>
                  <a:pt x="538210" y="69576"/>
                </a:moveTo>
                <a:cubicBezTo>
                  <a:pt x="532612" y="69576"/>
                  <a:pt x="527814" y="71175"/>
                  <a:pt x="524615" y="74374"/>
                </a:cubicBezTo>
                <a:lnTo>
                  <a:pt x="487028" y="49583"/>
                </a:lnTo>
                <a:cubicBezTo>
                  <a:pt x="486228" y="37587"/>
                  <a:pt x="475832" y="28790"/>
                  <a:pt x="463836" y="28790"/>
                </a:cubicBezTo>
                <a:cubicBezTo>
                  <a:pt x="451041" y="28790"/>
                  <a:pt x="440644" y="39186"/>
                  <a:pt x="440644" y="51982"/>
                </a:cubicBezTo>
                <a:cubicBezTo>
                  <a:pt x="440644" y="54381"/>
                  <a:pt x="441444" y="55980"/>
                  <a:pt x="441444" y="58379"/>
                </a:cubicBezTo>
                <a:lnTo>
                  <a:pt x="370269" y="122357"/>
                </a:lnTo>
                <a:cubicBezTo>
                  <a:pt x="366271" y="119958"/>
                  <a:pt x="362272" y="118358"/>
                  <a:pt x="356674" y="118358"/>
                </a:cubicBezTo>
                <a:cubicBezTo>
                  <a:pt x="355075" y="118358"/>
                  <a:pt x="353475" y="118358"/>
                  <a:pt x="351876" y="119158"/>
                </a:cubicBezTo>
                <a:lnTo>
                  <a:pt x="283900" y="39186"/>
                </a:lnTo>
                <a:cubicBezTo>
                  <a:pt x="284699" y="37587"/>
                  <a:pt x="284699" y="35188"/>
                  <a:pt x="284699" y="33588"/>
                </a:cubicBezTo>
                <a:cubicBezTo>
                  <a:pt x="284699" y="20793"/>
                  <a:pt x="274303" y="10396"/>
                  <a:pt x="261508" y="10396"/>
                </a:cubicBezTo>
                <a:cubicBezTo>
                  <a:pt x="248712" y="10396"/>
                  <a:pt x="238316" y="20793"/>
                  <a:pt x="238316" y="33588"/>
                </a:cubicBezTo>
                <a:cubicBezTo>
                  <a:pt x="238316" y="35188"/>
                  <a:pt x="238316" y="36787"/>
                  <a:pt x="239116" y="37587"/>
                </a:cubicBezTo>
                <a:lnTo>
                  <a:pt x="193532" y="63178"/>
                </a:lnTo>
                <a:cubicBezTo>
                  <a:pt x="189533" y="60779"/>
                  <a:pt x="185535" y="59179"/>
                  <a:pt x="180736" y="59179"/>
                </a:cubicBezTo>
                <a:cubicBezTo>
                  <a:pt x="179137" y="59179"/>
                  <a:pt x="176738" y="59179"/>
                  <a:pt x="175138" y="59979"/>
                </a:cubicBezTo>
                <a:lnTo>
                  <a:pt x="142350" y="30389"/>
                </a:lnTo>
                <a:cubicBezTo>
                  <a:pt x="143149" y="27990"/>
                  <a:pt x="143949" y="25591"/>
                  <a:pt x="143949" y="23192"/>
                </a:cubicBezTo>
                <a:cubicBezTo>
                  <a:pt x="143949" y="10396"/>
                  <a:pt x="133553" y="0"/>
                  <a:pt x="120757" y="0"/>
                </a:cubicBezTo>
                <a:cubicBezTo>
                  <a:pt x="107962" y="0"/>
                  <a:pt x="97566" y="10396"/>
                  <a:pt x="97566" y="23192"/>
                </a:cubicBezTo>
                <a:cubicBezTo>
                  <a:pt x="97566" y="27190"/>
                  <a:pt x="98365" y="31189"/>
                  <a:pt x="100764" y="34388"/>
                </a:cubicBezTo>
                <a:lnTo>
                  <a:pt x="29590" y="106363"/>
                </a:lnTo>
                <a:cubicBezTo>
                  <a:pt x="27190" y="105563"/>
                  <a:pt x="25591" y="105563"/>
                  <a:pt x="23192" y="105563"/>
                </a:cubicBezTo>
                <a:cubicBezTo>
                  <a:pt x="10396" y="105563"/>
                  <a:pt x="0" y="115959"/>
                  <a:pt x="0" y="128755"/>
                </a:cubicBezTo>
                <a:cubicBezTo>
                  <a:pt x="0" y="141550"/>
                  <a:pt x="10396" y="151946"/>
                  <a:pt x="23192" y="151946"/>
                </a:cubicBezTo>
                <a:cubicBezTo>
                  <a:pt x="35987" y="151946"/>
                  <a:pt x="46384" y="141550"/>
                  <a:pt x="46384" y="128755"/>
                </a:cubicBezTo>
                <a:cubicBezTo>
                  <a:pt x="46384" y="123956"/>
                  <a:pt x="44784" y="119958"/>
                  <a:pt x="42385" y="115959"/>
                </a:cubicBezTo>
                <a:lnTo>
                  <a:pt x="112760" y="44784"/>
                </a:lnTo>
                <a:cubicBezTo>
                  <a:pt x="115159" y="45584"/>
                  <a:pt x="118358" y="46384"/>
                  <a:pt x="120757" y="46384"/>
                </a:cubicBezTo>
                <a:cubicBezTo>
                  <a:pt x="125556" y="46384"/>
                  <a:pt x="129554" y="44784"/>
                  <a:pt x="132753" y="43185"/>
                </a:cubicBezTo>
                <a:lnTo>
                  <a:pt x="162343" y="69576"/>
                </a:lnTo>
                <a:cubicBezTo>
                  <a:pt x="159944" y="73574"/>
                  <a:pt x="158344" y="77573"/>
                  <a:pt x="158344" y="82371"/>
                </a:cubicBezTo>
                <a:cubicBezTo>
                  <a:pt x="158344" y="95166"/>
                  <a:pt x="168740" y="105563"/>
                  <a:pt x="181536" y="105563"/>
                </a:cubicBezTo>
                <a:cubicBezTo>
                  <a:pt x="194331" y="105563"/>
                  <a:pt x="204728" y="95166"/>
                  <a:pt x="204728" y="82371"/>
                </a:cubicBezTo>
                <a:cubicBezTo>
                  <a:pt x="204728" y="79972"/>
                  <a:pt x="203928" y="77573"/>
                  <a:pt x="203928" y="75973"/>
                </a:cubicBezTo>
                <a:lnTo>
                  <a:pt x="247912" y="51182"/>
                </a:lnTo>
                <a:cubicBezTo>
                  <a:pt x="251911" y="54381"/>
                  <a:pt x="256709" y="56780"/>
                  <a:pt x="262307" y="56780"/>
                </a:cubicBezTo>
                <a:cubicBezTo>
                  <a:pt x="267106" y="56780"/>
                  <a:pt x="271904" y="55181"/>
                  <a:pt x="275103" y="52781"/>
                </a:cubicBezTo>
                <a:lnTo>
                  <a:pt x="339080" y="127155"/>
                </a:lnTo>
                <a:cubicBezTo>
                  <a:pt x="335881" y="131154"/>
                  <a:pt x="334282" y="135952"/>
                  <a:pt x="334282" y="141550"/>
                </a:cubicBezTo>
                <a:cubicBezTo>
                  <a:pt x="334282" y="154346"/>
                  <a:pt x="344678" y="164742"/>
                  <a:pt x="357474" y="164742"/>
                </a:cubicBezTo>
                <a:cubicBezTo>
                  <a:pt x="370269" y="164742"/>
                  <a:pt x="380666" y="154346"/>
                  <a:pt x="380666" y="141550"/>
                </a:cubicBezTo>
                <a:cubicBezTo>
                  <a:pt x="380666" y="139951"/>
                  <a:pt x="380666" y="137552"/>
                  <a:pt x="379866" y="135952"/>
                </a:cubicBezTo>
                <a:lnTo>
                  <a:pt x="451041" y="71975"/>
                </a:lnTo>
                <a:cubicBezTo>
                  <a:pt x="455039" y="74374"/>
                  <a:pt x="459038" y="75973"/>
                  <a:pt x="463836" y="75973"/>
                </a:cubicBezTo>
                <a:cubicBezTo>
                  <a:pt x="471833" y="75973"/>
                  <a:pt x="478231" y="71975"/>
                  <a:pt x="482230" y="66377"/>
                </a:cubicBezTo>
                <a:lnTo>
                  <a:pt x="515818" y="87969"/>
                </a:lnTo>
                <a:cubicBezTo>
                  <a:pt x="515818" y="89568"/>
                  <a:pt x="515018" y="91168"/>
                  <a:pt x="515018" y="92767"/>
                </a:cubicBezTo>
                <a:cubicBezTo>
                  <a:pt x="515018" y="105563"/>
                  <a:pt x="525415" y="115959"/>
                  <a:pt x="538210" y="115959"/>
                </a:cubicBezTo>
                <a:cubicBezTo>
                  <a:pt x="551005" y="115959"/>
                  <a:pt x="561402" y="105563"/>
                  <a:pt x="561402" y="92767"/>
                </a:cubicBezTo>
                <a:cubicBezTo>
                  <a:pt x="561402" y="80772"/>
                  <a:pt x="551005" y="69576"/>
                  <a:pt x="538210" y="69576"/>
                </a:cubicBezTo>
                <a:close/>
              </a:path>
            </a:pathLst>
          </a:custGeom>
          <a:solidFill>
            <a:srgbClr val="00AEEF"/>
          </a:solidFill>
          <a:ln w="7938" cap="flat">
            <a:noFill/>
            <a:prstDash val="solid"/>
            <a:miter/>
          </a:ln>
        </p:spPr>
        <p:txBody>
          <a:bodyPr rtlCol="0"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GB" sz="1351"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70" name="Rectangle 69">
            <a:extLst>
              <a:ext uri="{FF2B5EF4-FFF2-40B4-BE49-F238E27FC236}">
                <a16:creationId xmlns:a16="http://schemas.microsoft.com/office/drawing/2014/main" id="{1368426A-9BEA-4C99-9122-3B02BF579B5D}"/>
              </a:ext>
            </a:extLst>
          </p:cNvPr>
          <p:cNvSpPr/>
          <p:nvPr/>
        </p:nvSpPr>
        <p:spPr>
          <a:xfrm>
            <a:off x="6579949" y="4677105"/>
            <a:ext cx="1519951" cy="188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nvGrpSpPr>
          <p:cNvPr id="71" name="Group 70">
            <a:extLst>
              <a:ext uri="{FF2B5EF4-FFF2-40B4-BE49-F238E27FC236}">
                <a16:creationId xmlns:a16="http://schemas.microsoft.com/office/drawing/2014/main" id="{8455525B-DFAE-4B99-9736-77A6919A2ED1}"/>
              </a:ext>
            </a:extLst>
          </p:cNvPr>
          <p:cNvGrpSpPr/>
          <p:nvPr/>
        </p:nvGrpSpPr>
        <p:grpSpPr>
          <a:xfrm>
            <a:off x="9477243" y="4835394"/>
            <a:ext cx="914234" cy="779949"/>
            <a:chOff x="5370149" y="1195832"/>
            <a:chExt cx="485821" cy="445303"/>
          </a:xfrm>
          <a:solidFill>
            <a:srgbClr val="00AEEF"/>
          </a:solidFill>
        </p:grpSpPr>
        <p:pic>
          <p:nvPicPr>
            <p:cNvPr id="72" name="Graphic 71">
              <a:extLst>
                <a:ext uri="{FF2B5EF4-FFF2-40B4-BE49-F238E27FC236}">
                  <a16:creationId xmlns:a16="http://schemas.microsoft.com/office/drawing/2014/main" id="{CA7C0880-EA8A-4D01-92A9-38C67F580EAA}"/>
                </a:ext>
              </a:extLst>
            </p:cNvPr>
            <p:cNvPicPr>
              <a:picLocks noChangeAspect="1"/>
            </p:cNvPicPr>
            <p:nvPr/>
          </p:nvPicPr>
          <p:blipFill rotWithShape="1">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l="58709" t="1" b="70545"/>
            <a:stretch/>
          </p:blipFill>
          <p:spPr>
            <a:xfrm>
              <a:off x="5370149" y="1437132"/>
              <a:ext cx="358827" cy="204003"/>
            </a:xfrm>
            <a:prstGeom prst="rect">
              <a:avLst/>
            </a:prstGeom>
          </p:spPr>
        </p:pic>
        <p:pic>
          <p:nvPicPr>
            <p:cNvPr id="73" name="Graphic 72" descr="Fire">
              <a:extLst>
                <a:ext uri="{FF2B5EF4-FFF2-40B4-BE49-F238E27FC236}">
                  <a16:creationId xmlns:a16="http://schemas.microsoft.com/office/drawing/2014/main" id="{9415122E-AF87-4432-9B98-E88687B1E052}"/>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590032" y="1195832"/>
              <a:ext cx="265938" cy="265938"/>
            </a:xfrm>
            <a:prstGeom prst="rect">
              <a:avLst/>
            </a:prstGeom>
          </p:spPr>
        </p:pic>
      </p:grpSp>
      <p:pic>
        <p:nvPicPr>
          <p:cNvPr id="74" name="Graphic 73">
            <a:extLst>
              <a:ext uri="{FF2B5EF4-FFF2-40B4-BE49-F238E27FC236}">
                <a16:creationId xmlns:a16="http://schemas.microsoft.com/office/drawing/2014/main" id="{26F0A2E9-3609-4335-847B-D041D153A55A}"/>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380029" y="4887779"/>
            <a:ext cx="731710" cy="731709"/>
          </a:xfrm>
          <a:prstGeom prst="rect">
            <a:avLst/>
          </a:prstGeom>
        </p:spPr>
      </p:pic>
      <p:sp>
        <p:nvSpPr>
          <p:cNvPr id="75" name="TextBox 74">
            <a:extLst>
              <a:ext uri="{FF2B5EF4-FFF2-40B4-BE49-F238E27FC236}">
                <a16:creationId xmlns:a16="http://schemas.microsoft.com/office/drawing/2014/main" id="{0BF04144-46AB-4CA0-A66C-D8CCBC0D2CF8}"/>
              </a:ext>
            </a:extLst>
          </p:cNvPr>
          <p:cNvSpPr txBox="1"/>
          <p:nvPr/>
        </p:nvSpPr>
        <p:spPr>
          <a:xfrm>
            <a:off x="576263" y="3951212"/>
            <a:ext cx="4129849"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8531A5"/>
                </a:solidFill>
                <a:effectLst/>
                <a:uLnTx/>
                <a:uFillTx/>
                <a:latin typeface="Arial"/>
                <a:ea typeface="+mn-ea"/>
                <a:cs typeface="+mn-cs"/>
              </a:rPr>
              <a:t>Industry commitment to reducing upstream GHG emissions</a:t>
            </a:r>
          </a:p>
        </p:txBody>
      </p:sp>
      <p:sp>
        <p:nvSpPr>
          <p:cNvPr id="76" name="TextBox 75">
            <a:extLst>
              <a:ext uri="{FF2B5EF4-FFF2-40B4-BE49-F238E27FC236}">
                <a16:creationId xmlns:a16="http://schemas.microsoft.com/office/drawing/2014/main" id="{4440B56E-57D3-4BB9-AB5C-2F5B2A683878}"/>
              </a:ext>
            </a:extLst>
          </p:cNvPr>
          <p:cNvSpPr txBox="1"/>
          <p:nvPr/>
        </p:nvSpPr>
        <p:spPr>
          <a:xfrm>
            <a:off x="1809897" y="5371652"/>
            <a:ext cx="1044573" cy="345046"/>
          </a:xfrm>
          <a:prstGeom prst="rect">
            <a:avLst/>
          </a:prstGeom>
          <a:noFill/>
        </p:spPr>
        <p:txBody>
          <a:bodyPr wrap="square" rtlCol="0">
            <a:spAutoFit/>
          </a:bodyPr>
          <a:lstStyle>
            <a:defPPr>
              <a:defRPr lang="en-US"/>
            </a:defPPr>
            <a:lvl1pPr>
              <a:defRPr sz="1100" b="1" spc="-60">
                <a:solidFill>
                  <a:srgbClr val="FFFFFF"/>
                </a:solidFill>
                <a:latin typeface="Aria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80" normalizeH="0" baseline="0" noProof="0">
                <a:ln>
                  <a:noFill/>
                </a:ln>
                <a:solidFill>
                  <a:srgbClr val="FFFFFF"/>
                </a:solidFill>
                <a:effectLst/>
                <a:uLnTx/>
                <a:uFillTx/>
                <a:latin typeface="Arial"/>
                <a:ea typeface="+mn-ea"/>
                <a:cs typeface="+mn-cs"/>
              </a:rPr>
              <a:t>90%</a:t>
            </a:r>
          </a:p>
        </p:txBody>
      </p:sp>
      <p:grpSp>
        <p:nvGrpSpPr>
          <p:cNvPr id="77" name="Group 76">
            <a:extLst>
              <a:ext uri="{FF2B5EF4-FFF2-40B4-BE49-F238E27FC236}">
                <a16:creationId xmlns:a16="http://schemas.microsoft.com/office/drawing/2014/main" id="{9DFCC2FC-89B9-4D8F-8545-1AA02C0D162B}"/>
              </a:ext>
            </a:extLst>
          </p:cNvPr>
          <p:cNvGrpSpPr/>
          <p:nvPr/>
        </p:nvGrpSpPr>
        <p:grpSpPr>
          <a:xfrm>
            <a:off x="1432780" y="5358514"/>
            <a:ext cx="1950488" cy="1302623"/>
            <a:chOff x="1719436" y="3232631"/>
            <a:chExt cx="1230933" cy="822073"/>
          </a:xfrm>
        </p:grpSpPr>
        <p:pic>
          <p:nvPicPr>
            <p:cNvPr id="78" name="Graphic 77">
              <a:extLst>
                <a:ext uri="{FF2B5EF4-FFF2-40B4-BE49-F238E27FC236}">
                  <a16:creationId xmlns:a16="http://schemas.microsoft.com/office/drawing/2014/main" id="{B68940BC-FE13-41FF-AD1C-5142AF09256A}"/>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068923" y="3464465"/>
              <a:ext cx="411885" cy="401756"/>
            </a:xfrm>
            <a:prstGeom prst="rect">
              <a:avLst/>
            </a:prstGeom>
          </p:spPr>
        </p:pic>
        <p:sp>
          <p:nvSpPr>
            <p:cNvPr id="79" name="Rectangle 78">
              <a:extLst>
                <a:ext uri="{FF2B5EF4-FFF2-40B4-BE49-F238E27FC236}">
                  <a16:creationId xmlns:a16="http://schemas.microsoft.com/office/drawing/2014/main" id="{D08D7A52-465A-42C9-90BA-07F6FF110E37}"/>
                </a:ext>
              </a:extLst>
            </p:cNvPr>
            <p:cNvSpPr/>
            <p:nvPr/>
          </p:nvSpPr>
          <p:spPr>
            <a:xfrm>
              <a:off x="2621805" y="3232631"/>
              <a:ext cx="328564" cy="1276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80" name="TextBox 79">
              <a:extLst>
                <a:ext uri="{FF2B5EF4-FFF2-40B4-BE49-F238E27FC236}">
                  <a16:creationId xmlns:a16="http://schemas.microsoft.com/office/drawing/2014/main" id="{13A63BF1-83DF-479B-92DB-8C2E57DAFED9}"/>
                </a:ext>
              </a:extLst>
            </p:cNvPr>
            <p:cNvSpPr txBox="1"/>
            <p:nvPr/>
          </p:nvSpPr>
          <p:spPr>
            <a:xfrm>
              <a:off x="1719436" y="3860469"/>
              <a:ext cx="1110188" cy="19423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40" normalizeH="0" baseline="0" noProof="0">
                  <a:ln>
                    <a:noFill/>
                  </a:ln>
                  <a:solidFill>
                    <a:srgbClr val="008624"/>
                  </a:solidFill>
                  <a:effectLst/>
                  <a:uLnTx/>
                  <a:uFillTx/>
                  <a:latin typeface="Arial"/>
                  <a:ea typeface="+mn-ea"/>
                  <a:cs typeface="+mn-cs"/>
                </a:rPr>
                <a:t>Net zero basin</a:t>
              </a:r>
            </a:p>
          </p:txBody>
        </p:sp>
      </p:grpSp>
      <p:sp>
        <p:nvSpPr>
          <p:cNvPr id="81" name="TextBox 80">
            <a:extLst>
              <a:ext uri="{FF2B5EF4-FFF2-40B4-BE49-F238E27FC236}">
                <a16:creationId xmlns:a16="http://schemas.microsoft.com/office/drawing/2014/main" id="{031C98D8-D0C8-44F4-A02D-DAECAD5AED25}"/>
              </a:ext>
            </a:extLst>
          </p:cNvPr>
          <p:cNvSpPr txBox="1"/>
          <p:nvPr/>
        </p:nvSpPr>
        <p:spPr>
          <a:xfrm>
            <a:off x="5036024" y="4195620"/>
            <a:ext cx="5819511" cy="369332"/>
          </a:xfrm>
          <a:prstGeom prst="rect">
            <a:avLst/>
          </a:prstGeom>
          <a:noFill/>
        </p:spPr>
        <p:txBody>
          <a:bodyPr wrap="squar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00AEEF"/>
                </a:solidFill>
                <a:effectLst/>
                <a:uLnTx/>
                <a:uFillTx/>
                <a:latin typeface="Arial" panose="020B0604020202020204"/>
                <a:ea typeface="+mn-ea"/>
                <a:cs typeface="+mn-cs"/>
              </a:rPr>
              <a:t>OGA tracking and monitoring progress</a:t>
            </a:r>
          </a:p>
        </p:txBody>
      </p:sp>
      <p:pic>
        <p:nvPicPr>
          <p:cNvPr id="82" name="Graphic 81">
            <a:extLst>
              <a:ext uri="{FF2B5EF4-FFF2-40B4-BE49-F238E27FC236}">
                <a16:creationId xmlns:a16="http://schemas.microsoft.com/office/drawing/2014/main" id="{CBB3497B-D53F-45D9-99BE-9215D8EDDE01}"/>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5347584" y="4864326"/>
            <a:ext cx="698161" cy="874076"/>
          </a:xfrm>
          <a:prstGeom prst="rect">
            <a:avLst/>
          </a:prstGeom>
        </p:spPr>
      </p:pic>
      <p:sp>
        <p:nvSpPr>
          <p:cNvPr id="83" name="Rectangle 82">
            <a:extLst>
              <a:ext uri="{FF2B5EF4-FFF2-40B4-BE49-F238E27FC236}">
                <a16:creationId xmlns:a16="http://schemas.microsoft.com/office/drawing/2014/main" id="{FB507434-C60C-40BB-811E-DE752925A36D}"/>
              </a:ext>
            </a:extLst>
          </p:cNvPr>
          <p:cNvSpPr/>
          <p:nvPr/>
        </p:nvSpPr>
        <p:spPr>
          <a:xfrm>
            <a:off x="5036024" y="5882952"/>
            <a:ext cx="1387303" cy="584775"/>
          </a:xfrm>
          <a:prstGeom prst="rect">
            <a:avLst/>
          </a:prstGeom>
        </p:spPr>
        <p:txBody>
          <a:bodyPr wrap="none">
            <a:sp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5A2"/>
                </a:solidFill>
                <a:effectLst/>
                <a:uLnTx/>
                <a:uFillTx/>
                <a:latin typeface="Arial" panose="020B0604020202020204"/>
                <a:ea typeface="+mn-ea"/>
                <a:cs typeface="+mn-cs"/>
              </a:rPr>
              <a:t>GHG target </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5A2"/>
                </a:solidFill>
                <a:effectLst/>
                <a:uLnTx/>
                <a:uFillTx/>
                <a:latin typeface="Arial" panose="020B0604020202020204"/>
                <a:ea typeface="+mn-ea"/>
                <a:cs typeface="+mn-cs"/>
              </a:rPr>
              <a:t>as OGA KPI </a:t>
            </a:r>
          </a:p>
        </p:txBody>
      </p:sp>
      <p:pic>
        <p:nvPicPr>
          <p:cNvPr id="84" name="Graphic 83">
            <a:extLst>
              <a:ext uri="{FF2B5EF4-FFF2-40B4-BE49-F238E27FC236}">
                <a16:creationId xmlns:a16="http://schemas.microsoft.com/office/drawing/2014/main" id="{DA220F4A-443F-4233-B0E5-202979D85590}"/>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861183" y="4937571"/>
            <a:ext cx="976054" cy="488025"/>
          </a:xfrm>
          <a:prstGeom prst="rect">
            <a:avLst/>
          </a:prstGeom>
        </p:spPr>
      </p:pic>
      <p:sp>
        <p:nvSpPr>
          <p:cNvPr id="85" name="TextBox 84">
            <a:extLst>
              <a:ext uri="{FF2B5EF4-FFF2-40B4-BE49-F238E27FC236}">
                <a16:creationId xmlns:a16="http://schemas.microsoft.com/office/drawing/2014/main" id="{E5978C9A-3DE1-4381-AC86-761582205BC7}"/>
              </a:ext>
            </a:extLst>
          </p:cNvPr>
          <p:cNvSpPr txBox="1"/>
          <p:nvPr/>
        </p:nvSpPr>
        <p:spPr>
          <a:xfrm>
            <a:off x="6563506" y="5617232"/>
            <a:ext cx="1596720" cy="83099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Annual</a:t>
            </a:r>
            <a:b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OGA dashboard</a:t>
            </a:r>
          </a:p>
        </p:txBody>
      </p:sp>
      <p:sp>
        <p:nvSpPr>
          <p:cNvPr id="86" name="Graphic 32" descr="Arrow Slight curve">
            <a:extLst>
              <a:ext uri="{FF2B5EF4-FFF2-40B4-BE49-F238E27FC236}">
                <a16:creationId xmlns:a16="http://schemas.microsoft.com/office/drawing/2014/main" id="{CFD1EE73-A3C9-41A6-ABBE-F4D157EE2807}"/>
              </a:ext>
            </a:extLst>
          </p:cNvPr>
          <p:cNvSpPr/>
          <p:nvPr/>
        </p:nvSpPr>
        <p:spPr>
          <a:xfrm>
            <a:off x="6355685" y="5249468"/>
            <a:ext cx="443214" cy="557617"/>
          </a:xfrm>
          <a:prstGeom prst="rightArrow">
            <a:avLst/>
          </a:prstGeom>
          <a:solidFill>
            <a:srgbClr val="0065A2"/>
          </a:solidFill>
          <a:ln w="12005" cap="flat">
            <a:no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panose="020B0604020202020204"/>
              <a:ea typeface="+mn-ea"/>
              <a:cs typeface="+mn-cs"/>
            </a:endParaRPr>
          </a:p>
        </p:txBody>
      </p:sp>
      <p:cxnSp>
        <p:nvCxnSpPr>
          <p:cNvPr id="87" name="Straight Connector 86">
            <a:extLst>
              <a:ext uri="{FF2B5EF4-FFF2-40B4-BE49-F238E27FC236}">
                <a16:creationId xmlns:a16="http://schemas.microsoft.com/office/drawing/2014/main" id="{57337B1F-A287-4AB4-BDEB-5F5FFB3C64B6}"/>
              </a:ext>
            </a:extLst>
          </p:cNvPr>
          <p:cNvCxnSpPr>
            <a:cxnSpLocks/>
          </p:cNvCxnSpPr>
          <p:nvPr/>
        </p:nvCxnSpPr>
        <p:spPr>
          <a:xfrm>
            <a:off x="9380347" y="4799916"/>
            <a:ext cx="0" cy="161973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91A7009-AC62-45ED-AE97-C558A618610E}"/>
              </a:ext>
            </a:extLst>
          </p:cNvPr>
          <p:cNvSpPr txBox="1"/>
          <p:nvPr/>
        </p:nvSpPr>
        <p:spPr>
          <a:xfrm>
            <a:off x="637234" y="5278359"/>
            <a:ext cx="893437" cy="31810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84329B"/>
                </a:solidFill>
                <a:effectLst/>
                <a:uLnTx/>
                <a:uFillTx/>
                <a:latin typeface="Arial"/>
                <a:ea typeface="+mn-ea"/>
                <a:cs typeface="+mn-cs"/>
              </a:rPr>
              <a:t>2025</a:t>
            </a:r>
          </a:p>
        </p:txBody>
      </p:sp>
      <p:graphicFrame>
        <p:nvGraphicFramePr>
          <p:cNvPr id="89" name="Chart 88">
            <a:extLst>
              <a:ext uri="{FF2B5EF4-FFF2-40B4-BE49-F238E27FC236}">
                <a16:creationId xmlns:a16="http://schemas.microsoft.com/office/drawing/2014/main" id="{DFAB27AA-9B90-4356-ADD2-17738F8312CD}"/>
              </a:ext>
            </a:extLst>
          </p:cNvPr>
          <p:cNvGraphicFramePr/>
          <p:nvPr/>
        </p:nvGraphicFramePr>
        <p:xfrm>
          <a:off x="387161" y="4527918"/>
          <a:ext cx="1090564" cy="874076"/>
        </p:xfrm>
        <a:graphic>
          <a:graphicData uri="http://schemas.openxmlformats.org/drawingml/2006/chart">
            <c:chart xmlns:c="http://schemas.openxmlformats.org/drawingml/2006/chart" xmlns:r="http://schemas.openxmlformats.org/officeDocument/2006/relationships" r:id="rId27"/>
          </a:graphicData>
        </a:graphic>
      </p:graphicFrame>
      <p:sp>
        <p:nvSpPr>
          <p:cNvPr id="90" name="TextBox 89">
            <a:extLst>
              <a:ext uri="{FF2B5EF4-FFF2-40B4-BE49-F238E27FC236}">
                <a16:creationId xmlns:a16="http://schemas.microsoft.com/office/drawing/2014/main" id="{2EA626D9-5F0E-4FDF-AED0-2944F5384859}"/>
              </a:ext>
            </a:extLst>
          </p:cNvPr>
          <p:cNvSpPr txBox="1"/>
          <p:nvPr/>
        </p:nvSpPr>
        <p:spPr>
          <a:xfrm>
            <a:off x="1242700" y="4828491"/>
            <a:ext cx="893437" cy="31810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84329B"/>
                </a:solidFill>
                <a:effectLst/>
                <a:uLnTx/>
                <a:uFillTx/>
                <a:latin typeface="Arial"/>
                <a:ea typeface="+mn-ea"/>
                <a:cs typeface="+mn-cs"/>
              </a:rPr>
              <a:t>10%</a:t>
            </a:r>
          </a:p>
        </p:txBody>
      </p:sp>
      <p:graphicFrame>
        <p:nvGraphicFramePr>
          <p:cNvPr id="91" name="Chart 90">
            <a:extLst>
              <a:ext uri="{FF2B5EF4-FFF2-40B4-BE49-F238E27FC236}">
                <a16:creationId xmlns:a16="http://schemas.microsoft.com/office/drawing/2014/main" id="{FBB5023E-417A-4AF4-913B-5D91C94304CE}"/>
              </a:ext>
            </a:extLst>
          </p:cNvPr>
          <p:cNvGraphicFramePr/>
          <p:nvPr/>
        </p:nvGraphicFramePr>
        <p:xfrm>
          <a:off x="1652793" y="4527918"/>
          <a:ext cx="1281918" cy="874076"/>
        </p:xfrm>
        <a:graphic>
          <a:graphicData uri="http://schemas.openxmlformats.org/drawingml/2006/chart">
            <c:chart xmlns:c="http://schemas.openxmlformats.org/drawingml/2006/chart" xmlns:r="http://schemas.openxmlformats.org/officeDocument/2006/relationships" r:id="rId28"/>
          </a:graphicData>
        </a:graphic>
      </p:graphicFrame>
      <p:sp>
        <p:nvSpPr>
          <p:cNvPr id="92" name="TextBox 91">
            <a:extLst>
              <a:ext uri="{FF2B5EF4-FFF2-40B4-BE49-F238E27FC236}">
                <a16:creationId xmlns:a16="http://schemas.microsoft.com/office/drawing/2014/main" id="{CC4895BA-C017-4AA0-ADBA-1B5FB8C45B1A}"/>
              </a:ext>
            </a:extLst>
          </p:cNvPr>
          <p:cNvSpPr txBox="1"/>
          <p:nvPr/>
        </p:nvSpPr>
        <p:spPr>
          <a:xfrm>
            <a:off x="2001339" y="5283441"/>
            <a:ext cx="893437" cy="31810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84329B"/>
                </a:solidFill>
                <a:effectLst/>
                <a:uLnTx/>
                <a:uFillTx/>
                <a:latin typeface="Arial"/>
                <a:ea typeface="+mn-ea"/>
                <a:cs typeface="+mn-cs"/>
              </a:rPr>
              <a:t>2027</a:t>
            </a:r>
          </a:p>
        </p:txBody>
      </p:sp>
      <p:sp>
        <p:nvSpPr>
          <p:cNvPr id="93" name="TextBox 92">
            <a:extLst>
              <a:ext uri="{FF2B5EF4-FFF2-40B4-BE49-F238E27FC236}">
                <a16:creationId xmlns:a16="http://schemas.microsoft.com/office/drawing/2014/main" id="{04D15D08-9BA3-487B-ACD5-DB6187907ACA}"/>
              </a:ext>
            </a:extLst>
          </p:cNvPr>
          <p:cNvSpPr txBox="1"/>
          <p:nvPr/>
        </p:nvSpPr>
        <p:spPr>
          <a:xfrm>
            <a:off x="2616250" y="4805188"/>
            <a:ext cx="893437" cy="31810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84329B"/>
                </a:solidFill>
                <a:effectLst/>
                <a:uLnTx/>
                <a:uFillTx/>
                <a:latin typeface="Arial"/>
                <a:ea typeface="+mn-ea"/>
                <a:cs typeface="+mn-cs"/>
              </a:rPr>
              <a:t>25%</a:t>
            </a:r>
          </a:p>
        </p:txBody>
      </p:sp>
      <p:graphicFrame>
        <p:nvGraphicFramePr>
          <p:cNvPr id="94" name="Chart 93">
            <a:extLst>
              <a:ext uri="{FF2B5EF4-FFF2-40B4-BE49-F238E27FC236}">
                <a16:creationId xmlns:a16="http://schemas.microsoft.com/office/drawing/2014/main" id="{617594FE-1EDA-4143-AD4E-FE1E3CD9DC5C}"/>
              </a:ext>
            </a:extLst>
          </p:cNvPr>
          <p:cNvGraphicFramePr>
            <a:graphicFrameLocks/>
          </p:cNvGraphicFramePr>
          <p:nvPr/>
        </p:nvGraphicFramePr>
        <p:xfrm>
          <a:off x="502381" y="5528837"/>
          <a:ext cx="860125" cy="991080"/>
        </p:xfrm>
        <a:graphic>
          <a:graphicData uri="http://schemas.openxmlformats.org/drawingml/2006/chart">
            <c:chart xmlns:c="http://schemas.openxmlformats.org/drawingml/2006/chart" xmlns:r="http://schemas.openxmlformats.org/officeDocument/2006/relationships" r:id="rId29"/>
          </a:graphicData>
        </a:graphic>
      </p:graphicFrame>
      <p:sp>
        <p:nvSpPr>
          <p:cNvPr id="95" name="TextBox 94">
            <a:extLst>
              <a:ext uri="{FF2B5EF4-FFF2-40B4-BE49-F238E27FC236}">
                <a16:creationId xmlns:a16="http://schemas.microsoft.com/office/drawing/2014/main" id="{2EBEFD78-7CEB-4B23-AAB9-B7D6DBA7020F}"/>
              </a:ext>
            </a:extLst>
          </p:cNvPr>
          <p:cNvSpPr txBox="1"/>
          <p:nvPr/>
        </p:nvSpPr>
        <p:spPr>
          <a:xfrm>
            <a:off x="654659" y="6333792"/>
            <a:ext cx="893437" cy="31810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84329B"/>
                </a:solidFill>
                <a:effectLst/>
                <a:uLnTx/>
                <a:uFillTx/>
                <a:latin typeface="Arial"/>
                <a:ea typeface="+mn-ea"/>
                <a:cs typeface="+mn-cs"/>
              </a:rPr>
              <a:t>2030</a:t>
            </a:r>
          </a:p>
        </p:txBody>
      </p:sp>
      <p:sp>
        <p:nvSpPr>
          <p:cNvPr id="96" name="TextBox 95">
            <a:extLst>
              <a:ext uri="{FF2B5EF4-FFF2-40B4-BE49-F238E27FC236}">
                <a16:creationId xmlns:a16="http://schemas.microsoft.com/office/drawing/2014/main" id="{F945B9DE-1EA0-4CE0-B4DA-1AB99A5B070E}"/>
              </a:ext>
            </a:extLst>
          </p:cNvPr>
          <p:cNvSpPr txBox="1"/>
          <p:nvPr/>
        </p:nvSpPr>
        <p:spPr>
          <a:xfrm>
            <a:off x="1242700" y="5873358"/>
            <a:ext cx="893437" cy="31810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a:ln>
                  <a:noFill/>
                </a:ln>
                <a:solidFill>
                  <a:srgbClr val="84329B"/>
                </a:solidFill>
                <a:effectLst/>
                <a:uLnTx/>
                <a:uFillTx/>
                <a:latin typeface="Arial"/>
                <a:ea typeface="+mn-ea"/>
                <a:cs typeface="+mn-cs"/>
              </a:rPr>
              <a:t>50%</a:t>
            </a:r>
          </a:p>
        </p:txBody>
      </p:sp>
      <p:cxnSp>
        <p:nvCxnSpPr>
          <p:cNvPr id="97" name="Straight Connector 96">
            <a:extLst>
              <a:ext uri="{FF2B5EF4-FFF2-40B4-BE49-F238E27FC236}">
                <a16:creationId xmlns:a16="http://schemas.microsoft.com/office/drawing/2014/main" id="{62DF4DAA-1ABB-4928-B344-C7AF5CB3B981}"/>
              </a:ext>
            </a:extLst>
          </p:cNvPr>
          <p:cNvCxnSpPr>
            <a:cxnSpLocks/>
          </p:cNvCxnSpPr>
          <p:nvPr/>
        </p:nvCxnSpPr>
        <p:spPr>
          <a:xfrm>
            <a:off x="654659" y="3929306"/>
            <a:ext cx="111617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EF5D820-DBFB-4750-B2D2-6973CEA00BD0}"/>
              </a:ext>
            </a:extLst>
          </p:cNvPr>
          <p:cNvCxnSpPr>
            <a:cxnSpLocks/>
          </p:cNvCxnSpPr>
          <p:nvPr/>
        </p:nvCxnSpPr>
        <p:spPr>
          <a:xfrm>
            <a:off x="10486081" y="4825869"/>
            <a:ext cx="0" cy="161973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99" name="Graphic 32" descr="Arrow Slight curve">
            <a:extLst>
              <a:ext uri="{FF2B5EF4-FFF2-40B4-BE49-F238E27FC236}">
                <a16:creationId xmlns:a16="http://schemas.microsoft.com/office/drawing/2014/main" id="{D35B6293-EF16-4056-9251-2DED2A1037F8}"/>
              </a:ext>
            </a:extLst>
          </p:cNvPr>
          <p:cNvSpPr/>
          <p:nvPr/>
        </p:nvSpPr>
        <p:spPr>
          <a:xfrm>
            <a:off x="3356259" y="4937571"/>
            <a:ext cx="1497528" cy="1181410"/>
          </a:xfrm>
          <a:prstGeom prst="rightArrow">
            <a:avLst/>
          </a:prstGeom>
          <a:solidFill>
            <a:schemeClr val="bg1">
              <a:lumMod val="20000"/>
              <a:lumOff val="80000"/>
            </a:schemeClr>
          </a:solidFill>
          <a:ln w="12005" cap="flat">
            <a:no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2000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D093-C0D2-4A00-BAC5-4C05FE28EE96}"/>
              </a:ext>
            </a:extLst>
          </p:cNvPr>
          <p:cNvSpPr>
            <a:spLocks noGrp="1"/>
          </p:cNvSpPr>
          <p:nvPr>
            <p:ph type="title"/>
          </p:nvPr>
        </p:nvSpPr>
        <p:spPr>
          <a:xfrm>
            <a:off x="575732" y="212225"/>
            <a:ext cx="9125351" cy="501649"/>
          </a:xfrm>
        </p:spPr>
        <p:txBody>
          <a:bodyPr/>
          <a:lstStyle/>
          <a:p>
            <a:r>
              <a:rPr lang="en-GB"/>
              <a:t>Electrification is crucial</a:t>
            </a:r>
            <a:endParaRPr lang="en-GB">
              <a:solidFill>
                <a:schemeClr val="bg1"/>
              </a:solidFill>
            </a:endParaRPr>
          </a:p>
        </p:txBody>
      </p:sp>
      <p:pic>
        <p:nvPicPr>
          <p:cNvPr id="197" name="Graphic 196">
            <a:extLst>
              <a:ext uri="{FF2B5EF4-FFF2-40B4-BE49-F238E27FC236}">
                <a16:creationId xmlns:a16="http://schemas.microsoft.com/office/drawing/2014/main" id="{585FAB37-FD4D-4541-B20B-BDDB19386B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65944" y="5076691"/>
            <a:ext cx="1103452" cy="989601"/>
          </a:xfrm>
          <a:prstGeom prst="rect">
            <a:avLst/>
          </a:prstGeom>
        </p:spPr>
      </p:pic>
      <p:sp>
        <p:nvSpPr>
          <p:cNvPr id="200" name="TextBox 199">
            <a:extLst>
              <a:ext uri="{FF2B5EF4-FFF2-40B4-BE49-F238E27FC236}">
                <a16:creationId xmlns:a16="http://schemas.microsoft.com/office/drawing/2014/main" id="{0582529F-483E-4DA5-8C91-535145A00A9A}"/>
              </a:ext>
            </a:extLst>
          </p:cNvPr>
          <p:cNvSpPr txBox="1"/>
          <p:nvPr/>
        </p:nvSpPr>
        <p:spPr>
          <a:xfrm>
            <a:off x="4706410" y="5138975"/>
            <a:ext cx="4298073" cy="1815882"/>
          </a:xfrm>
          <a:prstGeom prst="rect">
            <a:avLst/>
          </a:prstGeom>
          <a:noFill/>
        </p:spPr>
        <p:txBody>
          <a:bodyPr wrap="square" rtlCol="0">
            <a:spAutoFit/>
          </a:bodyPr>
          <a:lstStyle/>
          <a:p>
            <a:pPr marL="285750" marR="0" lvl="0" indent="-285750" algn="l" defTabSz="6095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65A2"/>
                </a:solidFill>
                <a:effectLst/>
                <a:uLnTx/>
                <a:uFillTx/>
                <a:latin typeface="Arial" panose="020B0604020202020204"/>
                <a:ea typeface="+mn-ea"/>
                <a:cs typeface="+mn-cs"/>
              </a:rPr>
              <a:t>Investment in offshore transmission</a:t>
            </a:r>
          </a:p>
          <a:p>
            <a:pPr marL="285750" marR="0" lvl="0" indent="-285750" algn="l" defTabSz="609555"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65A2"/>
                </a:solidFill>
                <a:effectLst/>
                <a:uLnTx/>
                <a:uFillTx/>
                <a:latin typeface="Arial" panose="020B0604020202020204"/>
                <a:ea typeface="+mn-ea"/>
                <a:cs typeface="+mn-cs"/>
              </a:rPr>
              <a:t>Grid capacity expansion </a:t>
            </a:r>
          </a:p>
          <a:p>
            <a:pPr marL="285750" marR="0" lvl="0" indent="-285750" algn="l" defTabSz="6095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65A2"/>
                </a:solidFill>
                <a:effectLst/>
                <a:uLnTx/>
                <a:uFillTx/>
                <a:latin typeface="Arial" panose="020B0604020202020204"/>
                <a:ea typeface="+mn-ea"/>
                <a:cs typeface="+mn-cs"/>
              </a:rPr>
              <a:t>Supporting offshore wind growth </a:t>
            </a:r>
            <a:br>
              <a:rPr kumimoji="0" lang="en-GB" sz="1600" b="0" i="0" u="none" strike="noStrike" kern="1200" cap="none" spc="0" normalizeH="0" baseline="0" noProof="0">
                <a:ln>
                  <a:noFill/>
                </a:ln>
                <a:solidFill>
                  <a:srgbClr val="0065A2"/>
                </a:solidFill>
                <a:effectLst/>
                <a:uLnTx/>
                <a:uFillTx/>
                <a:latin typeface="Arial" panose="020B0604020202020204"/>
                <a:ea typeface="+mn-ea"/>
                <a:cs typeface="+mn-cs"/>
              </a:rPr>
            </a:br>
            <a:r>
              <a:rPr kumimoji="0" lang="en-GB" sz="1600" b="0" i="0" u="none" strike="noStrike" kern="1200" cap="none" spc="-20" normalizeH="0" baseline="0" noProof="0">
                <a:ln>
                  <a:noFill/>
                </a:ln>
                <a:solidFill>
                  <a:srgbClr val="0065A2"/>
                </a:solidFill>
                <a:effectLst/>
                <a:uLnTx/>
                <a:uFillTx/>
                <a:latin typeface="Arial" panose="020B0604020202020204"/>
                <a:ea typeface="+mn-ea"/>
                <a:cs typeface="+mn-cs"/>
              </a:rPr>
              <a:t>(+30GW by 2030, and 1GW floating wind)</a:t>
            </a:r>
          </a:p>
          <a:p>
            <a:pPr marL="285750" marR="0" lvl="0" indent="-285750" algn="l" defTabSz="60955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65A2"/>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65A2"/>
              </a:solidFill>
              <a:effectLst/>
              <a:uLnTx/>
              <a:uFillTx/>
              <a:latin typeface="Arial" panose="020B0604020202020204"/>
              <a:ea typeface="+mn-ea"/>
              <a:cs typeface="+mn-cs"/>
            </a:endParaRPr>
          </a:p>
        </p:txBody>
      </p:sp>
      <p:cxnSp>
        <p:nvCxnSpPr>
          <p:cNvPr id="195" name="Straight Connector 194">
            <a:extLst>
              <a:ext uri="{FF2B5EF4-FFF2-40B4-BE49-F238E27FC236}">
                <a16:creationId xmlns:a16="http://schemas.microsoft.com/office/drawing/2014/main" id="{6D60F01B-76F9-4712-9C65-D5993C003A99}"/>
              </a:ext>
            </a:extLst>
          </p:cNvPr>
          <p:cNvCxnSpPr>
            <a:cxnSpLocks/>
          </p:cNvCxnSpPr>
          <p:nvPr/>
        </p:nvCxnSpPr>
        <p:spPr>
          <a:xfrm flipH="1">
            <a:off x="3173103" y="2405456"/>
            <a:ext cx="5512635"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1" name="Graphic 200" descr="Bullseye">
            <a:extLst>
              <a:ext uri="{FF2B5EF4-FFF2-40B4-BE49-F238E27FC236}">
                <a16:creationId xmlns:a16="http://schemas.microsoft.com/office/drawing/2014/main" id="{7CEB312D-DD9E-4228-8448-DFD47852CFF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28272" y="1201829"/>
            <a:ext cx="884714" cy="884714"/>
          </a:xfrm>
          <a:prstGeom prst="rect">
            <a:avLst/>
          </a:prstGeom>
        </p:spPr>
      </p:pic>
      <p:sp>
        <p:nvSpPr>
          <p:cNvPr id="190" name="TextBox 189">
            <a:extLst>
              <a:ext uri="{FF2B5EF4-FFF2-40B4-BE49-F238E27FC236}">
                <a16:creationId xmlns:a16="http://schemas.microsoft.com/office/drawing/2014/main" id="{DFEADFDC-278D-4C6B-A237-E73235B510BA}"/>
              </a:ext>
            </a:extLst>
          </p:cNvPr>
          <p:cNvSpPr txBox="1"/>
          <p:nvPr/>
        </p:nvSpPr>
        <p:spPr>
          <a:xfrm>
            <a:off x="4696287" y="1542369"/>
            <a:ext cx="30090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5A2"/>
                </a:solidFill>
                <a:effectLst/>
                <a:uLnTx/>
                <a:uFillTx/>
                <a:latin typeface="Arial" panose="020B0604020202020204"/>
                <a:ea typeface="+mn-ea"/>
                <a:cs typeface="+mn-cs"/>
              </a:rPr>
              <a:t>Critical</a:t>
            </a:r>
            <a:r>
              <a:rPr kumimoji="0" lang="en-GB" sz="1600" b="0" i="0" u="none" strike="noStrike" kern="1200" cap="none" spc="0" normalizeH="0" baseline="0" noProof="0">
                <a:ln>
                  <a:noFill/>
                </a:ln>
                <a:solidFill>
                  <a:srgbClr val="0065A2"/>
                </a:solidFill>
                <a:effectLst/>
                <a:uLnTx/>
                <a:uFillTx/>
                <a:latin typeface="Arial" panose="020B0604020202020204"/>
                <a:ea typeface="+mn-ea"/>
                <a:cs typeface="+mn-cs"/>
              </a:rPr>
              <a:t> to 25% emissions reduction target by 2027 </a:t>
            </a:r>
          </a:p>
        </p:txBody>
      </p:sp>
      <p:sp>
        <p:nvSpPr>
          <p:cNvPr id="210" name="TextBox 209">
            <a:extLst>
              <a:ext uri="{FF2B5EF4-FFF2-40B4-BE49-F238E27FC236}">
                <a16:creationId xmlns:a16="http://schemas.microsoft.com/office/drawing/2014/main" id="{E293335C-C956-4C55-8122-4CB6A99582FC}"/>
              </a:ext>
            </a:extLst>
          </p:cNvPr>
          <p:cNvSpPr txBox="1"/>
          <p:nvPr/>
        </p:nvSpPr>
        <p:spPr>
          <a:xfrm>
            <a:off x="4696287" y="1127521"/>
            <a:ext cx="4108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65A2"/>
                </a:solidFill>
                <a:effectLst/>
                <a:uLnTx/>
                <a:uFillTx/>
                <a:latin typeface="Arial" panose="020B0604020202020204"/>
                <a:ea typeface="+mn-ea"/>
                <a:cs typeface="+mn-cs"/>
              </a:rPr>
              <a:t>Hitting emissions reduction targets</a:t>
            </a:r>
          </a:p>
        </p:txBody>
      </p:sp>
      <p:sp>
        <p:nvSpPr>
          <p:cNvPr id="211" name="TextBox 210">
            <a:extLst>
              <a:ext uri="{FF2B5EF4-FFF2-40B4-BE49-F238E27FC236}">
                <a16:creationId xmlns:a16="http://schemas.microsoft.com/office/drawing/2014/main" id="{FBC9546C-07D5-478A-9E9A-F797E56CCE81}"/>
              </a:ext>
            </a:extLst>
          </p:cNvPr>
          <p:cNvSpPr txBox="1"/>
          <p:nvPr/>
        </p:nvSpPr>
        <p:spPr>
          <a:xfrm>
            <a:off x="4706410" y="4748992"/>
            <a:ext cx="2546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65A2"/>
                </a:solidFill>
                <a:effectLst/>
                <a:uLnTx/>
                <a:uFillTx/>
                <a:latin typeface="Arial" panose="020B0604020202020204"/>
                <a:ea typeface="+mn-ea"/>
                <a:cs typeface="+mn-cs"/>
              </a:rPr>
              <a:t>Infrastructure legacy</a:t>
            </a:r>
          </a:p>
        </p:txBody>
      </p:sp>
      <p:sp>
        <p:nvSpPr>
          <p:cNvPr id="216" name="TextBox 215">
            <a:extLst>
              <a:ext uri="{FF2B5EF4-FFF2-40B4-BE49-F238E27FC236}">
                <a16:creationId xmlns:a16="http://schemas.microsoft.com/office/drawing/2014/main" id="{E738F09C-3C40-410F-8794-30CEDC6F36C4}"/>
              </a:ext>
            </a:extLst>
          </p:cNvPr>
          <p:cNvSpPr txBox="1"/>
          <p:nvPr/>
        </p:nvSpPr>
        <p:spPr>
          <a:xfrm>
            <a:off x="4696287" y="2777864"/>
            <a:ext cx="42927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65A2"/>
                </a:solidFill>
                <a:effectLst/>
                <a:uLnTx/>
                <a:uFillTx/>
                <a:latin typeface="Arial" panose="020B0604020202020204"/>
                <a:ea typeface="+mn-ea"/>
                <a:cs typeface="+mn-cs"/>
              </a:rPr>
              <a:t>More collaboration required, at pace</a:t>
            </a:r>
          </a:p>
        </p:txBody>
      </p:sp>
      <p:sp>
        <p:nvSpPr>
          <p:cNvPr id="217" name="TextBox 216">
            <a:extLst>
              <a:ext uri="{FF2B5EF4-FFF2-40B4-BE49-F238E27FC236}">
                <a16:creationId xmlns:a16="http://schemas.microsoft.com/office/drawing/2014/main" id="{0D9764C2-2F0A-401F-950C-61D471EA5B7A}"/>
              </a:ext>
            </a:extLst>
          </p:cNvPr>
          <p:cNvSpPr txBox="1"/>
          <p:nvPr/>
        </p:nvSpPr>
        <p:spPr>
          <a:xfrm>
            <a:off x="4696287" y="3195195"/>
            <a:ext cx="3892467" cy="908454"/>
          </a:xfrm>
          <a:prstGeom prst="rect">
            <a:avLst/>
          </a:prstGeom>
          <a:noFill/>
        </p:spPr>
        <p:txBody>
          <a:bodyPr wrap="square" rtlCol="0">
            <a:spAutoFit/>
          </a:bodyPr>
          <a:lstStyle/>
          <a:p>
            <a:pPr marL="285750" marR="0" lvl="0" indent="-285750" algn="l" defTabSz="6095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65A2"/>
                </a:solidFill>
                <a:effectLst/>
                <a:uLnTx/>
                <a:uFillTx/>
                <a:latin typeface="Arial" panose="020B0604020202020204"/>
                <a:ea typeface="+mn-ea"/>
                <a:cs typeface="+mn-cs"/>
              </a:rPr>
              <a:t>Alignment between partners, governments and other sectors</a:t>
            </a:r>
          </a:p>
          <a:p>
            <a:pPr marL="285750" marR="0" lvl="0" indent="-285750" algn="l" defTabSz="60955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65A2"/>
                </a:solidFill>
                <a:effectLst/>
                <a:uLnTx/>
                <a:uFillTx/>
                <a:latin typeface="Arial" panose="020B0604020202020204"/>
                <a:ea typeface="+mn-ea"/>
                <a:cs typeface="+mn-cs"/>
              </a:rPr>
              <a:t>Regional schemes in CNS &amp; </a:t>
            </a:r>
            <a:r>
              <a:rPr kumimoji="0" lang="en-GB" sz="1600" b="0" i="0" u="none" strike="noStrike" kern="1200" cap="none" spc="0" normalizeH="0" baseline="0" noProof="0" err="1">
                <a:ln>
                  <a:noFill/>
                </a:ln>
                <a:solidFill>
                  <a:srgbClr val="0065A2"/>
                </a:solidFill>
                <a:effectLst/>
                <a:uLnTx/>
                <a:uFillTx/>
                <a:latin typeface="Arial" panose="020B0604020202020204"/>
                <a:ea typeface="+mn-ea"/>
                <a:cs typeface="+mn-cs"/>
              </a:rPr>
              <a:t>WoS</a:t>
            </a:r>
            <a:endParaRPr kumimoji="0" lang="en-GB" sz="1600" b="0" i="0" u="none" strike="noStrike" kern="1200" cap="none" spc="0" normalizeH="0" baseline="0" noProof="0">
              <a:ln>
                <a:noFill/>
              </a:ln>
              <a:solidFill>
                <a:srgbClr val="0065A2"/>
              </a:solidFill>
              <a:effectLst/>
              <a:uLnTx/>
              <a:uFillTx/>
              <a:latin typeface="Arial" panose="020B0604020202020204"/>
              <a:ea typeface="+mn-ea"/>
              <a:cs typeface="+mn-cs"/>
            </a:endParaRPr>
          </a:p>
        </p:txBody>
      </p:sp>
      <p:grpSp>
        <p:nvGrpSpPr>
          <p:cNvPr id="283" name="Group 282">
            <a:extLst>
              <a:ext uri="{FF2B5EF4-FFF2-40B4-BE49-F238E27FC236}">
                <a16:creationId xmlns:a16="http://schemas.microsoft.com/office/drawing/2014/main" id="{6BCE25CD-4C5B-4A39-86EA-A864DD07E8FE}"/>
              </a:ext>
            </a:extLst>
          </p:cNvPr>
          <p:cNvGrpSpPr/>
          <p:nvPr/>
        </p:nvGrpSpPr>
        <p:grpSpPr>
          <a:xfrm>
            <a:off x="3211819" y="2924066"/>
            <a:ext cx="1404452" cy="1173180"/>
            <a:chOff x="692156" y="994713"/>
            <a:chExt cx="1046346" cy="790572"/>
          </a:xfrm>
        </p:grpSpPr>
        <p:sp>
          <p:nvSpPr>
            <p:cNvPr id="236" name="Freeform: Shape 235">
              <a:extLst>
                <a:ext uri="{FF2B5EF4-FFF2-40B4-BE49-F238E27FC236}">
                  <a16:creationId xmlns:a16="http://schemas.microsoft.com/office/drawing/2014/main" id="{DC595024-80CC-4A15-A6B3-BDBF80A76A04}"/>
                </a:ext>
              </a:extLst>
            </p:cNvPr>
            <p:cNvSpPr/>
            <p:nvPr/>
          </p:nvSpPr>
          <p:spPr>
            <a:xfrm>
              <a:off x="1360046" y="1535600"/>
              <a:ext cx="378456" cy="42592"/>
            </a:xfrm>
            <a:custGeom>
              <a:avLst/>
              <a:gdLst>
                <a:gd name="connsiteX0" fmla="*/ 423266 w 475098"/>
                <a:gd name="connsiteY0" fmla="*/ 5334 h 53468"/>
                <a:gd name="connsiteX1" fmla="*/ 414970 w 475098"/>
                <a:gd name="connsiteY1" fmla="*/ 182 h 53468"/>
                <a:gd name="connsiteX2" fmla="*/ 406675 w 475098"/>
                <a:gd name="connsiteY2" fmla="*/ 5334 h 53468"/>
                <a:gd name="connsiteX3" fmla="*/ 354791 w 475098"/>
                <a:gd name="connsiteY3" fmla="*/ 35166 h 53468"/>
                <a:gd name="connsiteX4" fmla="*/ 302958 w 475098"/>
                <a:gd name="connsiteY4" fmla="*/ 5334 h 53468"/>
                <a:gd name="connsiteX5" fmla="*/ 290876 w 475098"/>
                <a:gd name="connsiteY5" fmla="*/ 826 h 53468"/>
                <a:gd name="connsiteX6" fmla="*/ 286368 w 475098"/>
                <a:gd name="connsiteY6" fmla="*/ 5334 h 53468"/>
                <a:gd name="connsiteX7" fmla="*/ 237575 w 475098"/>
                <a:gd name="connsiteY7" fmla="*/ 34960 h 53468"/>
                <a:gd name="connsiteX8" fmla="*/ 188782 w 475098"/>
                <a:gd name="connsiteY8" fmla="*/ 5334 h 53468"/>
                <a:gd name="connsiteX9" fmla="*/ 176700 w 475098"/>
                <a:gd name="connsiteY9" fmla="*/ 826 h 53468"/>
                <a:gd name="connsiteX10" fmla="*/ 172192 w 475098"/>
                <a:gd name="connsiteY10" fmla="*/ 5334 h 53468"/>
                <a:gd name="connsiteX11" fmla="*/ 120307 w 475098"/>
                <a:gd name="connsiteY11" fmla="*/ 35166 h 53468"/>
                <a:gd name="connsiteX12" fmla="*/ 68475 w 475098"/>
                <a:gd name="connsiteY12" fmla="*/ 5334 h 53468"/>
                <a:gd name="connsiteX13" fmla="*/ 56300 w 475098"/>
                <a:gd name="connsiteY13" fmla="*/ 867 h 53468"/>
                <a:gd name="connsiteX14" fmla="*/ 51833 w 475098"/>
                <a:gd name="connsiteY14" fmla="*/ 5334 h 53468"/>
                <a:gd name="connsiteX15" fmla="*/ 0 w 475098"/>
                <a:gd name="connsiteY15" fmla="*/ 35166 h 53468"/>
                <a:gd name="connsiteX16" fmla="*/ 0 w 475098"/>
                <a:gd name="connsiteY16" fmla="*/ 53457 h 53468"/>
                <a:gd name="connsiteX17" fmla="*/ 60179 w 475098"/>
                <a:gd name="connsiteY17" fmla="*/ 26304 h 53468"/>
                <a:gd name="connsiteX18" fmla="*/ 173408 w 475098"/>
                <a:gd name="connsiteY18" fmla="*/ 33383 h 53468"/>
                <a:gd name="connsiteX19" fmla="*/ 180487 w 475098"/>
                <a:gd name="connsiteY19" fmla="*/ 26304 h 53468"/>
                <a:gd name="connsiteX20" fmla="*/ 230413 w 475098"/>
                <a:gd name="connsiteY20" fmla="*/ 52375 h 53468"/>
                <a:gd name="connsiteX21" fmla="*/ 234483 w 475098"/>
                <a:gd name="connsiteY21" fmla="*/ 53457 h 53468"/>
                <a:gd name="connsiteX22" fmla="*/ 237575 w 475098"/>
                <a:gd name="connsiteY22" fmla="*/ 53148 h 53468"/>
                <a:gd name="connsiteX23" fmla="*/ 240615 w 475098"/>
                <a:gd name="connsiteY23" fmla="*/ 53457 h 53468"/>
                <a:gd name="connsiteX24" fmla="*/ 244737 w 475098"/>
                <a:gd name="connsiteY24" fmla="*/ 52375 h 53468"/>
                <a:gd name="connsiteX25" fmla="*/ 294663 w 475098"/>
                <a:gd name="connsiteY25" fmla="*/ 26304 h 53468"/>
                <a:gd name="connsiteX26" fmla="*/ 407891 w 475098"/>
                <a:gd name="connsiteY26" fmla="*/ 33383 h 53468"/>
                <a:gd name="connsiteX27" fmla="*/ 414970 w 475098"/>
                <a:gd name="connsiteY27" fmla="*/ 26304 h 53468"/>
                <a:gd name="connsiteX28" fmla="*/ 475098 w 475098"/>
                <a:gd name="connsiteY28" fmla="*/ 53457 h 53468"/>
                <a:gd name="connsiteX29" fmla="*/ 475098 w 475098"/>
                <a:gd name="connsiteY29" fmla="*/ 35166 h 53468"/>
                <a:gd name="connsiteX30" fmla="*/ 423266 w 475098"/>
                <a:gd name="connsiteY30" fmla="*/ 5334 h 5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5098" h="53468">
                  <a:moveTo>
                    <a:pt x="423266" y="5334"/>
                  </a:moveTo>
                  <a:cubicBezTo>
                    <a:pt x="421730" y="2155"/>
                    <a:pt x="418500" y="151"/>
                    <a:pt x="414970" y="182"/>
                  </a:cubicBezTo>
                  <a:cubicBezTo>
                    <a:pt x="411436" y="125"/>
                    <a:pt x="408190" y="2140"/>
                    <a:pt x="406675" y="5334"/>
                  </a:cubicBezTo>
                  <a:cubicBezTo>
                    <a:pt x="398431" y="23161"/>
                    <a:pt x="377564" y="35166"/>
                    <a:pt x="354791" y="35166"/>
                  </a:cubicBezTo>
                  <a:cubicBezTo>
                    <a:pt x="332017" y="35166"/>
                    <a:pt x="311202" y="23161"/>
                    <a:pt x="302958" y="5334"/>
                  </a:cubicBezTo>
                  <a:cubicBezTo>
                    <a:pt x="300866" y="754"/>
                    <a:pt x="295456" y="-1266"/>
                    <a:pt x="290876" y="826"/>
                  </a:cubicBezTo>
                  <a:cubicBezTo>
                    <a:pt x="288877" y="1738"/>
                    <a:pt x="287280" y="3340"/>
                    <a:pt x="286368" y="5334"/>
                  </a:cubicBezTo>
                  <a:cubicBezTo>
                    <a:pt x="278485" y="22388"/>
                    <a:pt x="259112" y="33930"/>
                    <a:pt x="237575" y="34960"/>
                  </a:cubicBezTo>
                  <a:cubicBezTo>
                    <a:pt x="215987" y="33930"/>
                    <a:pt x="196356" y="22388"/>
                    <a:pt x="188782" y="5334"/>
                  </a:cubicBezTo>
                  <a:cubicBezTo>
                    <a:pt x="186690" y="754"/>
                    <a:pt x="181280" y="-1266"/>
                    <a:pt x="176700" y="826"/>
                  </a:cubicBezTo>
                  <a:cubicBezTo>
                    <a:pt x="174701" y="1738"/>
                    <a:pt x="173104" y="3340"/>
                    <a:pt x="172192" y="5334"/>
                  </a:cubicBezTo>
                  <a:cubicBezTo>
                    <a:pt x="163948" y="23161"/>
                    <a:pt x="143081" y="35166"/>
                    <a:pt x="120307" y="35166"/>
                  </a:cubicBezTo>
                  <a:cubicBezTo>
                    <a:pt x="97534" y="35166"/>
                    <a:pt x="76719" y="23161"/>
                    <a:pt x="68475" y="5334"/>
                  </a:cubicBezTo>
                  <a:cubicBezTo>
                    <a:pt x="66347" y="738"/>
                    <a:pt x="60896" y="-1261"/>
                    <a:pt x="56300" y="867"/>
                  </a:cubicBezTo>
                  <a:cubicBezTo>
                    <a:pt x="54326" y="1784"/>
                    <a:pt x="52745" y="3366"/>
                    <a:pt x="51833" y="5334"/>
                  </a:cubicBezTo>
                  <a:cubicBezTo>
                    <a:pt x="43640" y="23213"/>
                    <a:pt x="22773" y="35166"/>
                    <a:pt x="0" y="35166"/>
                  </a:cubicBezTo>
                  <a:lnTo>
                    <a:pt x="0" y="53457"/>
                  </a:lnTo>
                  <a:cubicBezTo>
                    <a:pt x="23108" y="53859"/>
                    <a:pt x="45191" y="43899"/>
                    <a:pt x="60179" y="26304"/>
                  </a:cubicBezTo>
                  <a:cubicBezTo>
                    <a:pt x="89491" y="59526"/>
                    <a:pt x="140185" y="62695"/>
                    <a:pt x="173408" y="33383"/>
                  </a:cubicBezTo>
                  <a:cubicBezTo>
                    <a:pt x="175912" y="31173"/>
                    <a:pt x="178277" y="28808"/>
                    <a:pt x="180487" y="26304"/>
                  </a:cubicBezTo>
                  <a:cubicBezTo>
                    <a:pt x="193131" y="41122"/>
                    <a:pt x="211025" y="50469"/>
                    <a:pt x="230413" y="52375"/>
                  </a:cubicBezTo>
                  <a:cubicBezTo>
                    <a:pt x="231655" y="53076"/>
                    <a:pt x="233056" y="53447"/>
                    <a:pt x="234483" y="53457"/>
                  </a:cubicBezTo>
                  <a:cubicBezTo>
                    <a:pt x="235565" y="53457"/>
                    <a:pt x="236544" y="53457"/>
                    <a:pt x="237575" y="53148"/>
                  </a:cubicBezTo>
                  <a:cubicBezTo>
                    <a:pt x="238605" y="52839"/>
                    <a:pt x="239584" y="53457"/>
                    <a:pt x="240615" y="53457"/>
                  </a:cubicBezTo>
                  <a:cubicBezTo>
                    <a:pt x="242057" y="53442"/>
                    <a:pt x="243474" y="53071"/>
                    <a:pt x="244737" y="52375"/>
                  </a:cubicBezTo>
                  <a:cubicBezTo>
                    <a:pt x="264120" y="50458"/>
                    <a:pt x="282009" y="41117"/>
                    <a:pt x="294663" y="26304"/>
                  </a:cubicBezTo>
                  <a:cubicBezTo>
                    <a:pt x="323975" y="59526"/>
                    <a:pt x="374674" y="62695"/>
                    <a:pt x="407891" y="33383"/>
                  </a:cubicBezTo>
                  <a:cubicBezTo>
                    <a:pt x="410395" y="31173"/>
                    <a:pt x="412760" y="28808"/>
                    <a:pt x="414970" y="26304"/>
                  </a:cubicBezTo>
                  <a:cubicBezTo>
                    <a:pt x="429948" y="43884"/>
                    <a:pt x="452005" y="53843"/>
                    <a:pt x="475098" y="53457"/>
                  </a:cubicBezTo>
                  <a:lnTo>
                    <a:pt x="475098" y="35166"/>
                  </a:lnTo>
                  <a:cubicBezTo>
                    <a:pt x="452325" y="35166"/>
                    <a:pt x="431509" y="23316"/>
                    <a:pt x="423266" y="5334"/>
                  </a:cubicBezTo>
                  <a:close/>
                </a:path>
              </a:pathLst>
            </a:custGeom>
            <a:solidFill>
              <a:schemeClr val="bg1"/>
            </a:solidFill>
            <a:ln w="5151"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Freeform: Shape 236">
              <a:extLst>
                <a:ext uri="{FF2B5EF4-FFF2-40B4-BE49-F238E27FC236}">
                  <a16:creationId xmlns:a16="http://schemas.microsoft.com/office/drawing/2014/main" id="{89895F57-F7FA-47A0-B22A-B951BFA506E3}"/>
                </a:ext>
              </a:extLst>
            </p:cNvPr>
            <p:cNvSpPr/>
            <p:nvPr/>
          </p:nvSpPr>
          <p:spPr>
            <a:xfrm>
              <a:off x="990701" y="1535600"/>
              <a:ext cx="378456" cy="42592"/>
            </a:xfrm>
            <a:custGeom>
              <a:avLst/>
              <a:gdLst>
                <a:gd name="connsiteX0" fmla="*/ 423214 w 475098"/>
                <a:gd name="connsiteY0" fmla="*/ 5334 h 53468"/>
                <a:gd name="connsiteX1" fmla="*/ 411132 w 475098"/>
                <a:gd name="connsiteY1" fmla="*/ 826 h 53468"/>
                <a:gd name="connsiteX2" fmla="*/ 406623 w 475098"/>
                <a:gd name="connsiteY2" fmla="*/ 5334 h 53468"/>
                <a:gd name="connsiteX3" fmla="*/ 354791 w 475098"/>
                <a:gd name="connsiteY3" fmla="*/ 35166 h 53468"/>
                <a:gd name="connsiteX4" fmla="*/ 302907 w 475098"/>
                <a:gd name="connsiteY4" fmla="*/ 5334 h 53468"/>
                <a:gd name="connsiteX5" fmla="*/ 290824 w 475098"/>
                <a:gd name="connsiteY5" fmla="*/ 826 h 53468"/>
                <a:gd name="connsiteX6" fmla="*/ 286316 w 475098"/>
                <a:gd name="connsiteY6" fmla="*/ 5334 h 53468"/>
                <a:gd name="connsiteX7" fmla="*/ 237523 w 475098"/>
                <a:gd name="connsiteY7" fmla="*/ 34960 h 53468"/>
                <a:gd name="connsiteX8" fmla="*/ 188731 w 475098"/>
                <a:gd name="connsiteY8" fmla="*/ 5334 h 53468"/>
                <a:gd name="connsiteX9" fmla="*/ 176648 w 475098"/>
                <a:gd name="connsiteY9" fmla="*/ 826 h 53468"/>
                <a:gd name="connsiteX10" fmla="*/ 172140 w 475098"/>
                <a:gd name="connsiteY10" fmla="*/ 5334 h 53468"/>
                <a:gd name="connsiteX11" fmla="*/ 120307 w 475098"/>
                <a:gd name="connsiteY11" fmla="*/ 35166 h 53468"/>
                <a:gd name="connsiteX12" fmla="*/ 68423 w 475098"/>
                <a:gd name="connsiteY12" fmla="*/ 5334 h 53468"/>
                <a:gd name="connsiteX13" fmla="*/ 56341 w 475098"/>
                <a:gd name="connsiteY13" fmla="*/ 826 h 53468"/>
                <a:gd name="connsiteX14" fmla="*/ 51833 w 475098"/>
                <a:gd name="connsiteY14" fmla="*/ 5334 h 53468"/>
                <a:gd name="connsiteX15" fmla="*/ 0 w 475098"/>
                <a:gd name="connsiteY15" fmla="*/ 35166 h 53468"/>
                <a:gd name="connsiteX16" fmla="*/ 0 w 475098"/>
                <a:gd name="connsiteY16" fmla="*/ 53457 h 53468"/>
                <a:gd name="connsiteX17" fmla="*/ 60128 w 475098"/>
                <a:gd name="connsiteY17" fmla="*/ 26304 h 53468"/>
                <a:gd name="connsiteX18" fmla="*/ 173356 w 475098"/>
                <a:gd name="connsiteY18" fmla="*/ 33383 h 53468"/>
                <a:gd name="connsiteX19" fmla="*/ 180435 w 475098"/>
                <a:gd name="connsiteY19" fmla="*/ 26304 h 53468"/>
                <a:gd name="connsiteX20" fmla="*/ 230362 w 475098"/>
                <a:gd name="connsiteY20" fmla="*/ 52375 h 53468"/>
                <a:gd name="connsiteX21" fmla="*/ 234483 w 475098"/>
                <a:gd name="connsiteY21" fmla="*/ 53457 h 53468"/>
                <a:gd name="connsiteX22" fmla="*/ 237523 w 475098"/>
                <a:gd name="connsiteY22" fmla="*/ 53148 h 53468"/>
                <a:gd name="connsiteX23" fmla="*/ 240615 w 475098"/>
                <a:gd name="connsiteY23" fmla="*/ 53457 h 53468"/>
                <a:gd name="connsiteX24" fmla="*/ 244685 w 475098"/>
                <a:gd name="connsiteY24" fmla="*/ 52375 h 53468"/>
                <a:gd name="connsiteX25" fmla="*/ 294611 w 475098"/>
                <a:gd name="connsiteY25" fmla="*/ 26304 h 53468"/>
                <a:gd name="connsiteX26" fmla="*/ 407839 w 475098"/>
                <a:gd name="connsiteY26" fmla="*/ 33383 h 53468"/>
                <a:gd name="connsiteX27" fmla="*/ 414919 w 475098"/>
                <a:gd name="connsiteY27" fmla="*/ 26304 h 53468"/>
                <a:gd name="connsiteX28" fmla="*/ 475098 w 475098"/>
                <a:gd name="connsiteY28" fmla="*/ 53457 h 53468"/>
                <a:gd name="connsiteX29" fmla="*/ 475098 w 475098"/>
                <a:gd name="connsiteY29" fmla="*/ 35166 h 53468"/>
                <a:gd name="connsiteX30" fmla="*/ 423214 w 475098"/>
                <a:gd name="connsiteY30" fmla="*/ 5334 h 5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5098" h="53468">
                  <a:moveTo>
                    <a:pt x="423214" y="5334"/>
                  </a:moveTo>
                  <a:cubicBezTo>
                    <a:pt x="421122" y="754"/>
                    <a:pt x="415712" y="-1266"/>
                    <a:pt x="411132" y="826"/>
                  </a:cubicBezTo>
                  <a:cubicBezTo>
                    <a:pt x="409133" y="1738"/>
                    <a:pt x="407535" y="3340"/>
                    <a:pt x="406623" y="5334"/>
                  </a:cubicBezTo>
                  <a:cubicBezTo>
                    <a:pt x="398380" y="23161"/>
                    <a:pt x="377564" y="35166"/>
                    <a:pt x="354791" y="35166"/>
                  </a:cubicBezTo>
                  <a:cubicBezTo>
                    <a:pt x="332017" y="35166"/>
                    <a:pt x="311150" y="23161"/>
                    <a:pt x="302907" y="5334"/>
                  </a:cubicBezTo>
                  <a:cubicBezTo>
                    <a:pt x="300815" y="754"/>
                    <a:pt x="295405" y="-1266"/>
                    <a:pt x="290824" y="826"/>
                  </a:cubicBezTo>
                  <a:cubicBezTo>
                    <a:pt x="288825" y="1738"/>
                    <a:pt x="287228" y="3340"/>
                    <a:pt x="286316" y="5334"/>
                  </a:cubicBezTo>
                  <a:cubicBezTo>
                    <a:pt x="278433" y="22388"/>
                    <a:pt x="259060" y="33930"/>
                    <a:pt x="237523" y="34960"/>
                  </a:cubicBezTo>
                  <a:cubicBezTo>
                    <a:pt x="215986" y="33930"/>
                    <a:pt x="196614" y="22388"/>
                    <a:pt x="188731" y="5334"/>
                  </a:cubicBezTo>
                  <a:cubicBezTo>
                    <a:pt x="186639" y="754"/>
                    <a:pt x="181229" y="-1266"/>
                    <a:pt x="176648" y="826"/>
                  </a:cubicBezTo>
                  <a:cubicBezTo>
                    <a:pt x="174649" y="1738"/>
                    <a:pt x="173052" y="3340"/>
                    <a:pt x="172140" y="5334"/>
                  </a:cubicBezTo>
                  <a:cubicBezTo>
                    <a:pt x="163896" y="23161"/>
                    <a:pt x="143081" y="35166"/>
                    <a:pt x="120307" y="35166"/>
                  </a:cubicBezTo>
                  <a:cubicBezTo>
                    <a:pt x="97534" y="35166"/>
                    <a:pt x="76667" y="23161"/>
                    <a:pt x="68423" y="5334"/>
                  </a:cubicBezTo>
                  <a:cubicBezTo>
                    <a:pt x="66331" y="754"/>
                    <a:pt x="60921" y="-1266"/>
                    <a:pt x="56341" y="826"/>
                  </a:cubicBezTo>
                  <a:cubicBezTo>
                    <a:pt x="54342" y="1738"/>
                    <a:pt x="52745" y="3340"/>
                    <a:pt x="51833" y="5334"/>
                  </a:cubicBezTo>
                  <a:cubicBezTo>
                    <a:pt x="43589" y="23213"/>
                    <a:pt x="22773" y="35166"/>
                    <a:pt x="0" y="35166"/>
                  </a:cubicBezTo>
                  <a:lnTo>
                    <a:pt x="0" y="53457"/>
                  </a:lnTo>
                  <a:cubicBezTo>
                    <a:pt x="23093" y="53843"/>
                    <a:pt x="45150" y="43884"/>
                    <a:pt x="60128" y="26304"/>
                  </a:cubicBezTo>
                  <a:cubicBezTo>
                    <a:pt x="89440" y="59526"/>
                    <a:pt x="140134" y="62695"/>
                    <a:pt x="173356" y="33383"/>
                  </a:cubicBezTo>
                  <a:cubicBezTo>
                    <a:pt x="175860" y="31173"/>
                    <a:pt x="178225" y="28808"/>
                    <a:pt x="180435" y="26304"/>
                  </a:cubicBezTo>
                  <a:cubicBezTo>
                    <a:pt x="193084" y="41117"/>
                    <a:pt x="210978" y="50458"/>
                    <a:pt x="230362" y="52375"/>
                  </a:cubicBezTo>
                  <a:cubicBezTo>
                    <a:pt x="231624" y="53076"/>
                    <a:pt x="233041" y="53447"/>
                    <a:pt x="234483" y="53457"/>
                  </a:cubicBezTo>
                  <a:cubicBezTo>
                    <a:pt x="235514" y="53457"/>
                    <a:pt x="236493" y="53457"/>
                    <a:pt x="237523" y="53148"/>
                  </a:cubicBezTo>
                  <a:cubicBezTo>
                    <a:pt x="238554" y="52839"/>
                    <a:pt x="239533" y="53457"/>
                    <a:pt x="240615" y="53457"/>
                  </a:cubicBezTo>
                  <a:cubicBezTo>
                    <a:pt x="242042" y="53447"/>
                    <a:pt x="243443" y="53076"/>
                    <a:pt x="244685" y="52375"/>
                  </a:cubicBezTo>
                  <a:cubicBezTo>
                    <a:pt x="264073" y="50469"/>
                    <a:pt x="281967" y="41122"/>
                    <a:pt x="294611" y="26304"/>
                  </a:cubicBezTo>
                  <a:cubicBezTo>
                    <a:pt x="323923" y="59526"/>
                    <a:pt x="374622" y="62695"/>
                    <a:pt x="407839" y="33383"/>
                  </a:cubicBezTo>
                  <a:cubicBezTo>
                    <a:pt x="410343" y="31173"/>
                    <a:pt x="412708" y="28808"/>
                    <a:pt x="414919" y="26304"/>
                  </a:cubicBezTo>
                  <a:cubicBezTo>
                    <a:pt x="429907" y="43899"/>
                    <a:pt x="451985" y="53859"/>
                    <a:pt x="475098" y="53457"/>
                  </a:cubicBezTo>
                  <a:lnTo>
                    <a:pt x="475098" y="35166"/>
                  </a:lnTo>
                  <a:cubicBezTo>
                    <a:pt x="452325" y="35166"/>
                    <a:pt x="431458" y="23316"/>
                    <a:pt x="423214" y="5334"/>
                  </a:cubicBezTo>
                  <a:close/>
                </a:path>
              </a:pathLst>
            </a:custGeom>
            <a:solidFill>
              <a:schemeClr val="bg1"/>
            </a:solidFill>
            <a:ln w="5151"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1" name="Freeform: Shape 240">
              <a:extLst>
                <a:ext uri="{FF2B5EF4-FFF2-40B4-BE49-F238E27FC236}">
                  <a16:creationId xmlns:a16="http://schemas.microsoft.com/office/drawing/2014/main" id="{D953B274-E95F-4535-823F-01543E62741E}"/>
                </a:ext>
              </a:extLst>
            </p:cNvPr>
            <p:cNvSpPr/>
            <p:nvPr/>
          </p:nvSpPr>
          <p:spPr>
            <a:xfrm>
              <a:off x="1364719" y="994713"/>
              <a:ext cx="346436" cy="546212"/>
            </a:xfrm>
            <a:custGeom>
              <a:avLst/>
              <a:gdLst>
                <a:gd name="connsiteX0" fmla="*/ 428838 w 434902"/>
                <a:gd name="connsiteY0" fmla="*/ 347686 h 685691"/>
                <a:gd name="connsiteX1" fmla="*/ 274268 w 434902"/>
                <a:gd name="connsiteY1" fmla="*/ 227430 h 685691"/>
                <a:gd name="connsiteX2" fmla="*/ 268033 w 434902"/>
                <a:gd name="connsiteY2" fmla="*/ 228512 h 685691"/>
                <a:gd name="connsiteX3" fmla="*/ 261232 w 434902"/>
                <a:gd name="connsiteY3" fmla="*/ 212437 h 685691"/>
                <a:gd name="connsiteX4" fmla="*/ 263036 w 434902"/>
                <a:gd name="connsiteY4" fmla="*/ 211355 h 685691"/>
                <a:gd name="connsiteX5" fmla="*/ 273031 w 434902"/>
                <a:gd name="connsiteY5" fmla="*/ 196568 h 685691"/>
                <a:gd name="connsiteX6" fmla="*/ 312189 w 434902"/>
                <a:gd name="connsiteY6" fmla="*/ 21697 h 685691"/>
                <a:gd name="connsiteX7" fmla="*/ 300055 w 434902"/>
                <a:gd name="connsiteY7" fmla="*/ 598 h 685691"/>
                <a:gd name="connsiteX8" fmla="*/ 278956 w 434902"/>
                <a:gd name="connsiteY8" fmla="*/ 12732 h 685691"/>
                <a:gd name="connsiteX9" fmla="*/ 224341 w 434902"/>
                <a:gd name="connsiteY9" fmla="*/ 183069 h 685691"/>
                <a:gd name="connsiteX10" fmla="*/ 225578 w 434902"/>
                <a:gd name="connsiteY10" fmla="*/ 200947 h 685691"/>
                <a:gd name="connsiteX11" fmla="*/ 226608 w 434902"/>
                <a:gd name="connsiteY11" fmla="*/ 202751 h 685691"/>
                <a:gd name="connsiteX12" fmla="*/ 216304 w 434902"/>
                <a:gd name="connsiteY12" fmla="*/ 209037 h 685691"/>
                <a:gd name="connsiteX13" fmla="*/ 206772 w 434902"/>
                <a:gd name="connsiteY13" fmla="*/ 226348 h 685691"/>
                <a:gd name="connsiteX14" fmla="*/ 205278 w 434902"/>
                <a:gd name="connsiteY14" fmla="*/ 225266 h 685691"/>
                <a:gd name="connsiteX15" fmla="*/ 187605 w 434902"/>
                <a:gd name="connsiteY15" fmla="*/ 222793 h 685691"/>
                <a:gd name="connsiteX16" fmla="*/ 13250 w 434902"/>
                <a:gd name="connsiteY16" fmla="*/ 264012 h 685691"/>
                <a:gd name="connsiteX17" fmla="*/ 467 w 434902"/>
                <a:gd name="connsiteY17" fmla="*/ 284721 h 685691"/>
                <a:gd name="connsiteX18" fmla="*/ 17423 w 434902"/>
                <a:gd name="connsiteY18" fmla="*/ 297966 h 685691"/>
                <a:gd name="connsiteX19" fmla="*/ 19742 w 434902"/>
                <a:gd name="connsiteY19" fmla="*/ 297966 h 685691"/>
                <a:gd name="connsiteX20" fmla="*/ 196776 w 434902"/>
                <a:gd name="connsiteY20" fmla="*/ 272565 h 685691"/>
                <a:gd name="connsiteX21" fmla="*/ 216767 w 434902"/>
                <a:gd name="connsiteY21" fmla="*/ 255562 h 685691"/>
                <a:gd name="connsiteX22" fmla="*/ 217283 w 434902"/>
                <a:gd name="connsiteY22" fmla="*/ 255974 h 685691"/>
                <a:gd name="connsiteX23" fmla="*/ 215789 w 434902"/>
                <a:gd name="connsiteY23" fmla="*/ 259736 h 685691"/>
                <a:gd name="connsiteX24" fmla="*/ 207699 w 434902"/>
                <a:gd name="connsiteY24" fmla="*/ 678982 h 685691"/>
                <a:gd name="connsiteX25" fmla="*/ 257265 w 434902"/>
                <a:gd name="connsiteY25" fmla="*/ 678982 h 685691"/>
                <a:gd name="connsiteX26" fmla="*/ 254019 w 434902"/>
                <a:gd name="connsiteY26" fmla="*/ 266022 h 685691"/>
                <a:gd name="connsiteX27" fmla="*/ 260717 w 434902"/>
                <a:gd name="connsiteY27" fmla="*/ 273183 h 685691"/>
                <a:gd name="connsiteX28" fmla="*/ 408023 w 434902"/>
                <a:gd name="connsiteY28" fmla="*/ 375148 h 685691"/>
                <a:gd name="connsiteX29" fmla="*/ 417658 w 434902"/>
                <a:gd name="connsiteY29" fmla="*/ 378085 h 685691"/>
                <a:gd name="connsiteX30" fmla="*/ 434903 w 434902"/>
                <a:gd name="connsiteY30" fmla="*/ 360811 h 685691"/>
                <a:gd name="connsiteX31" fmla="*/ 428838 w 434902"/>
                <a:gd name="connsiteY31" fmla="*/ 347686 h 68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4902" h="685691">
                  <a:moveTo>
                    <a:pt x="428838" y="347686"/>
                  </a:moveTo>
                  <a:lnTo>
                    <a:pt x="274268" y="227430"/>
                  </a:lnTo>
                  <a:cubicBezTo>
                    <a:pt x="272155" y="227534"/>
                    <a:pt x="270058" y="227897"/>
                    <a:pt x="268033" y="228512"/>
                  </a:cubicBezTo>
                  <a:cubicBezTo>
                    <a:pt x="267358" y="222612"/>
                    <a:pt x="264999" y="217031"/>
                    <a:pt x="261232" y="212437"/>
                  </a:cubicBezTo>
                  <a:cubicBezTo>
                    <a:pt x="261799" y="212076"/>
                    <a:pt x="262469" y="211767"/>
                    <a:pt x="263036" y="211355"/>
                  </a:cubicBezTo>
                  <a:cubicBezTo>
                    <a:pt x="268049" y="207801"/>
                    <a:pt x="271604" y="202546"/>
                    <a:pt x="273031" y="196568"/>
                  </a:cubicBezTo>
                  <a:lnTo>
                    <a:pt x="312189" y="21697"/>
                  </a:lnTo>
                  <a:cubicBezTo>
                    <a:pt x="314667" y="12520"/>
                    <a:pt x="309232" y="3074"/>
                    <a:pt x="300055" y="598"/>
                  </a:cubicBezTo>
                  <a:cubicBezTo>
                    <a:pt x="290879" y="-1877"/>
                    <a:pt x="281430" y="3555"/>
                    <a:pt x="278956" y="12732"/>
                  </a:cubicBezTo>
                  <a:lnTo>
                    <a:pt x="224341" y="183069"/>
                  </a:lnTo>
                  <a:cubicBezTo>
                    <a:pt x="222564" y="188980"/>
                    <a:pt x="223002" y="195337"/>
                    <a:pt x="225578" y="200947"/>
                  </a:cubicBezTo>
                  <a:cubicBezTo>
                    <a:pt x="225892" y="201566"/>
                    <a:pt x="226232" y="202167"/>
                    <a:pt x="226608" y="202751"/>
                  </a:cubicBezTo>
                  <a:cubicBezTo>
                    <a:pt x="222801" y="204159"/>
                    <a:pt x="219297" y="206294"/>
                    <a:pt x="216304" y="209037"/>
                  </a:cubicBezTo>
                  <a:cubicBezTo>
                    <a:pt x="211316" y="213609"/>
                    <a:pt x="207967" y="219691"/>
                    <a:pt x="206772" y="226348"/>
                  </a:cubicBezTo>
                  <a:cubicBezTo>
                    <a:pt x="206257" y="225988"/>
                    <a:pt x="205793" y="225576"/>
                    <a:pt x="205278" y="225266"/>
                  </a:cubicBezTo>
                  <a:cubicBezTo>
                    <a:pt x="199883" y="222318"/>
                    <a:pt x="193603" y="221439"/>
                    <a:pt x="187605" y="222793"/>
                  </a:cubicBezTo>
                  <a:lnTo>
                    <a:pt x="13250" y="264012"/>
                  </a:lnTo>
                  <a:cubicBezTo>
                    <a:pt x="4001" y="266200"/>
                    <a:pt x="-1723" y="275472"/>
                    <a:pt x="467" y="284721"/>
                  </a:cubicBezTo>
                  <a:cubicBezTo>
                    <a:pt x="2322" y="292561"/>
                    <a:pt x="9365" y="298065"/>
                    <a:pt x="17423" y="297966"/>
                  </a:cubicBezTo>
                  <a:cubicBezTo>
                    <a:pt x="18196" y="298017"/>
                    <a:pt x="18969" y="298017"/>
                    <a:pt x="19742" y="297966"/>
                  </a:cubicBezTo>
                  <a:lnTo>
                    <a:pt x="196776" y="272565"/>
                  </a:lnTo>
                  <a:cubicBezTo>
                    <a:pt x="206102" y="271101"/>
                    <a:pt x="213826" y="264534"/>
                    <a:pt x="216767" y="255562"/>
                  </a:cubicBezTo>
                  <a:lnTo>
                    <a:pt x="217283" y="255974"/>
                  </a:lnTo>
                  <a:cubicBezTo>
                    <a:pt x="216453" y="257069"/>
                    <a:pt x="215938" y="258370"/>
                    <a:pt x="215789" y="259736"/>
                  </a:cubicBezTo>
                  <a:lnTo>
                    <a:pt x="207699" y="678982"/>
                  </a:lnTo>
                  <a:cubicBezTo>
                    <a:pt x="231709" y="694079"/>
                    <a:pt x="257265" y="678982"/>
                    <a:pt x="257265" y="678982"/>
                  </a:cubicBezTo>
                  <a:cubicBezTo>
                    <a:pt x="257729" y="673830"/>
                    <a:pt x="254019" y="266022"/>
                    <a:pt x="254019" y="266022"/>
                  </a:cubicBezTo>
                  <a:cubicBezTo>
                    <a:pt x="255776" y="268812"/>
                    <a:pt x="258048" y="271242"/>
                    <a:pt x="260717" y="273183"/>
                  </a:cubicBezTo>
                  <a:lnTo>
                    <a:pt x="408023" y="375148"/>
                  </a:lnTo>
                  <a:cubicBezTo>
                    <a:pt x="410877" y="377052"/>
                    <a:pt x="414226" y="378074"/>
                    <a:pt x="417658" y="378085"/>
                  </a:cubicBezTo>
                  <a:cubicBezTo>
                    <a:pt x="427190" y="378078"/>
                    <a:pt x="434913" y="370344"/>
                    <a:pt x="434903" y="360811"/>
                  </a:cubicBezTo>
                  <a:cubicBezTo>
                    <a:pt x="434903" y="355760"/>
                    <a:pt x="432682" y="350963"/>
                    <a:pt x="428838" y="347686"/>
                  </a:cubicBezTo>
                  <a:close/>
                </a:path>
              </a:pathLst>
            </a:custGeom>
            <a:noFill/>
            <a:ln w="1905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Freeform: Shape 241">
              <a:extLst>
                <a:ext uri="{FF2B5EF4-FFF2-40B4-BE49-F238E27FC236}">
                  <a16:creationId xmlns:a16="http://schemas.microsoft.com/office/drawing/2014/main" id="{D1ED89FF-5D3B-4B8E-BFD3-89C8EB102747}"/>
                </a:ext>
              </a:extLst>
            </p:cNvPr>
            <p:cNvSpPr/>
            <p:nvPr/>
          </p:nvSpPr>
          <p:spPr>
            <a:xfrm>
              <a:off x="1493518" y="1092400"/>
              <a:ext cx="43998" cy="21178"/>
            </a:xfrm>
            <a:custGeom>
              <a:avLst/>
              <a:gdLst>
                <a:gd name="connsiteX0" fmla="*/ 0 w 55233"/>
                <a:gd name="connsiteY0" fmla="*/ 26586 h 26586"/>
                <a:gd name="connsiteX1" fmla="*/ 55233 w 55233"/>
                <a:gd name="connsiteY1" fmla="*/ 0 h 26586"/>
              </a:gdLst>
              <a:ahLst/>
              <a:cxnLst>
                <a:cxn ang="0">
                  <a:pos x="connsiteX0" y="connsiteY0"/>
                </a:cxn>
                <a:cxn ang="0">
                  <a:pos x="connsiteX1" y="connsiteY1"/>
                </a:cxn>
              </a:cxnLst>
              <a:rect l="l" t="t" r="r" b="b"/>
              <a:pathLst>
                <a:path w="55233" h="26586">
                  <a:moveTo>
                    <a:pt x="0" y="26586"/>
                  </a:moveTo>
                  <a:cubicBezTo>
                    <a:pt x="15545" y="12705"/>
                    <a:pt x="34686" y="3490"/>
                    <a:pt x="55233" y="0"/>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Freeform: Shape 242">
              <a:extLst>
                <a:ext uri="{FF2B5EF4-FFF2-40B4-BE49-F238E27FC236}">
                  <a16:creationId xmlns:a16="http://schemas.microsoft.com/office/drawing/2014/main" id="{8EE97369-B9BC-4490-A389-03AB2337B219}"/>
                </a:ext>
              </a:extLst>
            </p:cNvPr>
            <p:cNvSpPr/>
            <p:nvPr/>
          </p:nvSpPr>
          <p:spPr>
            <a:xfrm>
              <a:off x="1465567" y="1134674"/>
              <a:ext cx="10548" cy="27293"/>
            </a:xfrm>
            <a:custGeom>
              <a:avLst/>
              <a:gdLst>
                <a:gd name="connsiteX0" fmla="*/ 0 w 13241"/>
                <a:gd name="connsiteY0" fmla="*/ 34263 h 34263"/>
                <a:gd name="connsiteX1" fmla="*/ 13242 w 13241"/>
                <a:gd name="connsiteY1" fmla="*/ 0 h 34263"/>
              </a:gdLst>
              <a:ahLst/>
              <a:cxnLst>
                <a:cxn ang="0">
                  <a:pos x="connsiteX0" y="connsiteY0"/>
                </a:cxn>
                <a:cxn ang="0">
                  <a:pos x="connsiteX1" y="connsiteY1"/>
                </a:cxn>
              </a:cxnLst>
              <a:rect l="l" t="t" r="r" b="b"/>
              <a:pathLst>
                <a:path w="13241" h="34263">
                  <a:moveTo>
                    <a:pt x="0" y="34263"/>
                  </a:moveTo>
                  <a:cubicBezTo>
                    <a:pt x="2442" y="22175"/>
                    <a:pt x="6920" y="10589"/>
                    <a:pt x="13242" y="0"/>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Freeform: Shape 243">
              <a:extLst>
                <a:ext uri="{FF2B5EF4-FFF2-40B4-BE49-F238E27FC236}">
                  <a16:creationId xmlns:a16="http://schemas.microsoft.com/office/drawing/2014/main" id="{E0FAFA94-4315-49F9-AEFE-13F30786797F}"/>
                </a:ext>
              </a:extLst>
            </p:cNvPr>
            <p:cNvSpPr/>
            <p:nvPr/>
          </p:nvSpPr>
          <p:spPr>
            <a:xfrm>
              <a:off x="1484653" y="1236952"/>
              <a:ext cx="29058" cy="22738"/>
            </a:xfrm>
            <a:custGeom>
              <a:avLst/>
              <a:gdLst>
                <a:gd name="connsiteX0" fmla="*/ 36479 w 36478"/>
                <a:gd name="connsiteY0" fmla="*/ 28544 h 28544"/>
                <a:gd name="connsiteX1" fmla="*/ 6543 w 36478"/>
                <a:gd name="connsiteY1" fmla="*/ 7110 h 28544"/>
                <a:gd name="connsiteX2" fmla="*/ 0 w 36478"/>
                <a:gd name="connsiteY2" fmla="*/ 0 h 28544"/>
              </a:gdLst>
              <a:ahLst/>
              <a:cxnLst>
                <a:cxn ang="0">
                  <a:pos x="connsiteX0" y="connsiteY0"/>
                </a:cxn>
                <a:cxn ang="0">
                  <a:pos x="connsiteX1" y="connsiteY1"/>
                </a:cxn>
                <a:cxn ang="0">
                  <a:pos x="connsiteX2" y="connsiteY2"/>
                </a:cxn>
              </a:cxnLst>
              <a:rect l="l" t="t" r="r" b="b"/>
              <a:pathLst>
                <a:path w="36478" h="28544">
                  <a:moveTo>
                    <a:pt x="36479" y="28544"/>
                  </a:moveTo>
                  <a:cubicBezTo>
                    <a:pt x="25380" y="23108"/>
                    <a:pt x="15266" y="15864"/>
                    <a:pt x="6543" y="7110"/>
                  </a:cubicBezTo>
                  <a:cubicBezTo>
                    <a:pt x="4276" y="4843"/>
                    <a:pt x="2061" y="2473"/>
                    <a:pt x="0" y="0"/>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Freeform: Shape 244">
              <a:extLst>
                <a:ext uri="{FF2B5EF4-FFF2-40B4-BE49-F238E27FC236}">
                  <a16:creationId xmlns:a16="http://schemas.microsoft.com/office/drawing/2014/main" id="{43942960-A8C3-4F13-9A80-97FBC7B6BF61}"/>
                </a:ext>
              </a:extLst>
            </p:cNvPr>
            <p:cNvSpPr/>
            <p:nvPr/>
          </p:nvSpPr>
          <p:spPr>
            <a:xfrm>
              <a:off x="1589024" y="1253164"/>
              <a:ext cx="13503" cy="7592"/>
            </a:xfrm>
            <a:custGeom>
              <a:avLst/>
              <a:gdLst>
                <a:gd name="connsiteX0" fmla="*/ 16951 w 16951"/>
                <a:gd name="connsiteY0" fmla="*/ 0 h 9531"/>
                <a:gd name="connsiteX1" fmla="*/ 0 w 16951"/>
                <a:gd name="connsiteY1" fmla="*/ 9532 h 9531"/>
              </a:gdLst>
              <a:ahLst/>
              <a:cxnLst>
                <a:cxn ang="0">
                  <a:pos x="connsiteX0" y="connsiteY0"/>
                </a:cxn>
                <a:cxn ang="0">
                  <a:pos x="connsiteX1" y="connsiteY1"/>
                </a:cxn>
              </a:cxnLst>
              <a:rect l="l" t="t" r="r" b="b"/>
              <a:pathLst>
                <a:path w="16951" h="9531">
                  <a:moveTo>
                    <a:pt x="16951" y="0"/>
                  </a:moveTo>
                  <a:cubicBezTo>
                    <a:pt x="11603" y="3685"/>
                    <a:pt x="5930" y="6876"/>
                    <a:pt x="0" y="9532"/>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6" name="Freeform: Shape 245">
              <a:extLst>
                <a:ext uri="{FF2B5EF4-FFF2-40B4-BE49-F238E27FC236}">
                  <a16:creationId xmlns:a16="http://schemas.microsoft.com/office/drawing/2014/main" id="{DBEEF103-EE6B-488D-B55D-001664C20918}"/>
                </a:ext>
              </a:extLst>
            </p:cNvPr>
            <p:cNvSpPr/>
            <p:nvPr/>
          </p:nvSpPr>
          <p:spPr>
            <a:xfrm>
              <a:off x="1638440" y="1157822"/>
              <a:ext cx="2790" cy="22040"/>
            </a:xfrm>
            <a:custGeom>
              <a:avLst/>
              <a:gdLst>
                <a:gd name="connsiteX0" fmla="*/ 0 w 3503"/>
                <a:gd name="connsiteY0" fmla="*/ 0 h 27668"/>
                <a:gd name="connsiteX1" fmla="*/ 3504 w 3503"/>
                <a:gd name="connsiteY1" fmla="*/ 27668 h 27668"/>
              </a:gdLst>
              <a:ahLst/>
              <a:cxnLst>
                <a:cxn ang="0">
                  <a:pos x="connsiteX0" y="connsiteY0"/>
                </a:cxn>
                <a:cxn ang="0">
                  <a:pos x="connsiteX1" y="connsiteY1"/>
                </a:cxn>
              </a:cxnLst>
              <a:rect l="l" t="t" r="r" b="b"/>
              <a:pathLst>
                <a:path w="3503" h="27668">
                  <a:moveTo>
                    <a:pt x="0" y="0"/>
                  </a:moveTo>
                  <a:cubicBezTo>
                    <a:pt x="2318" y="9040"/>
                    <a:pt x="3498" y="18335"/>
                    <a:pt x="3504" y="27668"/>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7" name="Freeform: Shape 246">
              <a:extLst>
                <a:ext uri="{FF2B5EF4-FFF2-40B4-BE49-F238E27FC236}">
                  <a16:creationId xmlns:a16="http://schemas.microsoft.com/office/drawing/2014/main" id="{8544E62B-A9F2-49EE-83B6-2E387E1E2109}"/>
                </a:ext>
              </a:extLst>
            </p:cNvPr>
            <p:cNvSpPr/>
            <p:nvPr/>
          </p:nvSpPr>
          <p:spPr>
            <a:xfrm>
              <a:off x="1615250" y="1117108"/>
              <a:ext cx="16622" cy="23066"/>
            </a:xfrm>
            <a:custGeom>
              <a:avLst/>
              <a:gdLst>
                <a:gd name="connsiteX0" fmla="*/ 0 w 20867"/>
                <a:gd name="connsiteY0" fmla="*/ 0 h 28956"/>
                <a:gd name="connsiteX1" fmla="*/ 20867 w 20867"/>
                <a:gd name="connsiteY1" fmla="*/ 28956 h 28956"/>
              </a:gdLst>
              <a:ahLst/>
              <a:cxnLst>
                <a:cxn ang="0">
                  <a:pos x="connsiteX0" y="connsiteY0"/>
                </a:cxn>
                <a:cxn ang="0">
                  <a:pos x="connsiteX1" y="connsiteY1"/>
                </a:cxn>
              </a:cxnLst>
              <a:rect l="l" t="t" r="r" b="b"/>
              <a:pathLst>
                <a:path w="20867" h="28956">
                  <a:moveTo>
                    <a:pt x="0" y="0"/>
                  </a:moveTo>
                  <a:cubicBezTo>
                    <a:pt x="8445" y="8486"/>
                    <a:pt x="15488" y="18260"/>
                    <a:pt x="20867" y="28956"/>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Freeform: Shape 247">
              <a:extLst>
                <a:ext uri="{FF2B5EF4-FFF2-40B4-BE49-F238E27FC236}">
                  <a16:creationId xmlns:a16="http://schemas.microsoft.com/office/drawing/2014/main" id="{8B96A5E9-F293-44AC-834F-1978FB23F9C1}"/>
                </a:ext>
              </a:extLst>
            </p:cNvPr>
            <p:cNvSpPr/>
            <p:nvPr/>
          </p:nvSpPr>
          <p:spPr>
            <a:xfrm>
              <a:off x="1463433" y="1060222"/>
              <a:ext cx="79992" cy="39277"/>
            </a:xfrm>
            <a:custGeom>
              <a:avLst/>
              <a:gdLst>
                <a:gd name="connsiteX0" fmla="*/ 0 w 100419"/>
                <a:gd name="connsiteY0" fmla="*/ 49308 h 49307"/>
                <a:gd name="connsiteX1" fmla="*/ 100419 w 100419"/>
                <a:gd name="connsiteY1" fmla="*/ 0 h 49307"/>
              </a:gdLst>
              <a:ahLst/>
              <a:cxnLst>
                <a:cxn ang="0">
                  <a:pos x="connsiteX0" y="connsiteY0"/>
                </a:cxn>
                <a:cxn ang="0">
                  <a:pos x="connsiteX1" y="connsiteY1"/>
                </a:cxn>
              </a:cxnLst>
              <a:rect l="l" t="t" r="r" b="b"/>
              <a:pathLst>
                <a:path w="100419" h="49307">
                  <a:moveTo>
                    <a:pt x="0" y="49308"/>
                  </a:moveTo>
                  <a:cubicBezTo>
                    <a:pt x="25865" y="20541"/>
                    <a:pt x="61844" y="2876"/>
                    <a:pt x="100419" y="0"/>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9" name="Freeform: Shape 248">
              <a:extLst>
                <a:ext uri="{FF2B5EF4-FFF2-40B4-BE49-F238E27FC236}">
                  <a16:creationId xmlns:a16="http://schemas.microsoft.com/office/drawing/2014/main" id="{E18B612C-EFF0-45FB-BD73-9485ECA3059B}"/>
                </a:ext>
              </a:extLst>
            </p:cNvPr>
            <p:cNvSpPr/>
            <p:nvPr/>
          </p:nvSpPr>
          <p:spPr>
            <a:xfrm>
              <a:off x="1423335" y="1124085"/>
              <a:ext cx="14447" cy="42438"/>
            </a:xfrm>
            <a:custGeom>
              <a:avLst/>
              <a:gdLst>
                <a:gd name="connsiteX0" fmla="*/ 0 w 18136"/>
                <a:gd name="connsiteY0" fmla="*/ 53275 h 53275"/>
                <a:gd name="connsiteX1" fmla="*/ 18136 w 18136"/>
                <a:gd name="connsiteY1" fmla="*/ 0 h 53275"/>
              </a:gdLst>
              <a:ahLst/>
              <a:cxnLst>
                <a:cxn ang="0">
                  <a:pos x="connsiteX0" y="connsiteY0"/>
                </a:cxn>
                <a:cxn ang="0">
                  <a:pos x="connsiteX1" y="connsiteY1"/>
                </a:cxn>
              </a:cxnLst>
              <a:rect l="l" t="t" r="r" b="b"/>
              <a:pathLst>
                <a:path w="18136" h="53275">
                  <a:moveTo>
                    <a:pt x="0" y="53275"/>
                  </a:moveTo>
                  <a:cubicBezTo>
                    <a:pt x="2617" y="34528"/>
                    <a:pt x="8769" y="16449"/>
                    <a:pt x="18136" y="0"/>
                  </a:cubicBezTo>
                </a:path>
              </a:pathLst>
            </a:custGeom>
            <a:noFill/>
            <a:ln w="1761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0" name="Freeform: Shape 249">
              <a:extLst>
                <a:ext uri="{FF2B5EF4-FFF2-40B4-BE49-F238E27FC236}">
                  <a16:creationId xmlns:a16="http://schemas.microsoft.com/office/drawing/2014/main" id="{71EB377F-5EA8-43FF-8B8E-D3BC68E74988}"/>
                </a:ext>
              </a:extLst>
            </p:cNvPr>
            <p:cNvSpPr/>
            <p:nvPr/>
          </p:nvSpPr>
          <p:spPr>
            <a:xfrm>
              <a:off x="1452228" y="1245818"/>
              <a:ext cx="38005" cy="36609"/>
            </a:xfrm>
            <a:custGeom>
              <a:avLst/>
              <a:gdLst>
                <a:gd name="connsiteX0" fmla="*/ 47711 w 47710"/>
                <a:gd name="connsiteY0" fmla="*/ 45959 h 45958"/>
                <a:gd name="connsiteX1" fmla="*/ 0 w 47710"/>
                <a:gd name="connsiteY1" fmla="*/ 0 h 45958"/>
              </a:gdLst>
              <a:ahLst/>
              <a:cxnLst>
                <a:cxn ang="0">
                  <a:pos x="connsiteX0" y="connsiteY0"/>
                </a:cxn>
                <a:cxn ang="0">
                  <a:pos x="connsiteX1" y="connsiteY1"/>
                </a:cxn>
              </a:cxnLst>
              <a:rect l="l" t="t" r="r" b="b"/>
              <a:pathLst>
                <a:path w="47710" h="45958">
                  <a:moveTo>
                    <a:pt x="47711" y="45959"/>
                  </a:moveTo>
                  <a:cubicBezTo>
                    <a:pt x="28606" y="34356"/>
                    <a:pt x="12309" y="18660"/>
                    <a:pt x="0" y="0"/>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1" name="Freeform: Shape 250">
              <a:extLst>
                <a:ext uri="{FF2B5EF4-FFF2-40B4-BE49-F238E27FC236}">
                  <a16:creationId xmlns:a16="http://schemas.microsoft.com/office/drawing/2014/main" id="{866E0918-1CB9-4367-8308-84F8FC55C859}"/>
                </a:ext>
              </a:extLst>
            </p:cNvPr>
            <p:cNvSpPr/>
            <p:nvPr/>
          </p:nvSpPr>
          <p:spPr>
            <a:xfrm>
              <a:off x="1505995" y="1290514"/>
              <a:ext cx="10055" cy="3694"/>
            </a:xfrm>
            <a:custGeom>
              <a:avLst/>
              <a:gdLst>
                <a:gd name="connsiteX0" fmla="*/ 12623 w 12623"/>
                <a:gd name="connsiteY0" fmla="*/ 4637 h 4637"/>
                <a:gd name="connsiteX1" fmla="*/ 0 w 12623"/>
                <a:gd name="connsiteY1" fmla="*/ 0 h 4637"/>
              </a:gdLst>
              <a:ahLst/>
              <a:cxnLst>
                <a:cxn ang="0">
                  <a:pos x="connsiteX0" y="connsiteY0"/>
                </a:cxn>
                <a:cxn ang="0">
                  <a:pos x="connsiteX1" y="connsiteY1"/>
                </a:cxn>
              </a:cxnLst>
              <a:rect l="l" t="t" r="r" b="b"/>
              <a:pathLst>
                <a:path w="12623" h="4637">
                  <a:moveTo>
                    <a:pt x="12623" y="4637"/>
                  </a:moveTo>
                  <a:cubicBezTo>
                    <a:pt x="8295" y="3246"/>
                    <a:pt x="4122" y="1700"/>
                    <a:pt x="0" y="0"/>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2" name="Freeform: Shape 251">
              <a:extLst>
                <a:ext uri="{FF2B5EF4-FFF2-40B4-BE49-F238E27FC236}">
                  <a16:creationId xmlns:a16="http://schemas.microsoft.com/office/drawing/2014/main" id="{D9A8F1F4-08BD-4695-B6B1-56E8C20DB4C3}"/>
                </a:ext>
              </a:extLst>
            </p:cNvPr>
            <p:cNvSpPr/>
            <p:nvPr/>
          </p:nvSpPr>
          <p:spPr>
            <a:xfrm>
              <a:off x="1587054" y="1274384"/>
              <a:ext cx="39319" cy="20521"/>
            </a:xfrm>
            <a:custGeom>
              <a:avLst/>
              <a:gdLst>
                <a:gd name="connsiteX0" fmla="*/ 49360 w 49359"/>
                <a:gd name="connsiteY0" fmla="*/ 0 h 25761"/>
                <a:gd name="connsiteX1" fmla="*/ 0 w 49359"/>
                <a:gd name="connsiteY1" fmla="*/ 25762 h 25761"/>
              </a:gdLst>
              <a:ahLst/>
              <a:cxnLst>
                <a:cxn ang="0">
                  <a:pos x="connsiteX0" y="connsiteY0"/>
                </a:cxn>
                <a:cxn ang="0">
                  <a:pos x="connsiteX1" y="connsiteY1"/>
                </a:cxn>
              </a:cxnLst>
              <a:rect l="l" t="t" r="r" b="b"/>
              <a:pathLst>
                <a:path w="49359" h="25761">
                  <a:moveTo>
                    <a:pt x="49360" y="0"/>
                  </a:moveTo>
                  <a:cubicBezTo>
                    <a:pt x="34655" y="11588"/>
                    <a:pt x="17915" y="20325"/>
                    <a:pt x="0" y="25762"/>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3" name="Freeform: Shape 252">
              <a:extLst>
                <a:ext uri="{FF2B5EF4-FFF2-40B4-BE49-F238E27FC236}">
                  <a16:creationId xmlns:a16="http://schemas.microsoft.com/office/drawing/2014/main" id="{174A0E87-11F2-4262-897C-2D5B30F975ED}"/>
                </a:ext>
              </a:extLst>
            </p:cNvPr>
            <p:cNvSpPr/>
            <p:nvPr/>
          </p:nvSpPr>
          <p:spPr>
            <a:xfrm>
              <a:off x="1618288" y="1079553"/>
              <a:ext cx="51262" cy="73877"/>
            </a:xfrm>
            <a:custGeom>
              <a:avLst/>
              <a:gdLst>
                <a:gd name="connsiteX0" fmla="*/ 0 w 64352"/>
                <a:gd name="connsiteY0" fmla="*/ 0 h 92742"/>
                <a:gd name="connsiteX1" fmla="*/ 64353 w 64352"/>
                <a:gd name="connsiteY1" fmla="*/ 92742 h 92742"/>
              </a:gdLst>
              <a:ahLst/>
              <a:cxnLst>
                <a:cxn ang="0">
                  <a:pos x="connsiteX0" y="connsiteY0"/>
                </a:cxn>
                <a:cxn ang="0">
                  <a:pos x="connsiteX1" y="connsiteY1"/>
                </a:cxn>
              </a:cxnLst>
              <a:rect l="l" t="t" r="r" b="b"/>
              <a:pathLst>
                <a:path w="64352" h="92742">
                  <a:moveTo>
                    <a:pt x="0" y="0"/>
                  </a:moveTo>
                  <a:cubicBezTo>
                    <a:pt x="32650" y="21414"/>
                    <a:pt x="55723" y="54661"/>
                    <a:pt x="64353" y="92742"/>
                  </a:cubicBezTo>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4" name="Freeform: Shape 253">
              <a:extLst>
                <a:ext uri="{FF2B5EF4-FFF2-40B4-BE49-F238E27FC236}">
                  <a16:creationId xmlns:a16="http://schemas.microsoft.com/office/drawing/2014/main" id="{F6A3CFB3-D5E1-4346-8E6C-F47A535A0864}"/>
                </a:ext>
              </a:extLst>
            </p:cNvPr>
            <p:cNvSpPr/>
            <p:nvPr/>
          </p:nvSpPr>
          <p:spPr>
            <a:xfrm>
              <a:off x="1544657" y="1169848"/>
              <a:ext cx="20029" cy="20029"/>
            </a:xfrm>
            <a:custGeom>
              <a:avLst/>
              <a:gdLst>
                <a:gd name="connsiteX0" fmla="*/ 25144 w 25143"/>
                <a:gd name="connsiteY0" fmla="*/ 12572 h 25143"/>
                <a:gd name="connsiteX1" fmla="*/ 12572 w 25143"/>
                <a:gd name="connsiteY1" fmla="*/ 25143 h 25143"/>
                <a:gd name="connsiteX2" fmla="*/ 0 w 25143"/>
                <a:gd name="connsiteY2" fmla="*/ 12572 h 25143"/>
                <a:gd name="connsiteX3" fmla="*/ 12572 w 25143"/>
                <a:gd name="connsiteY3" fmla="*/ 0 h 25143"/>
                <a:gd name="connsiteX4" fmla="*/ 25144 w 25143"/>
                <a:gd name="connsiteY4" fmla="*/ 12572 h 2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3" h="25143">
                  <a:moveTo>
                    <a:pt x="25144" y="12572"/>
                  </a:moveTo>
                  <a:cubicBezTo>
                    <a:pt x="25144" y="19515"/>
                    <a:pt x="19515" y="25143"/>
                    <a:pt x="12572" y="25143"/>
                  </a:cubicBezTo>
                  <a:cubicBezTo>
                    <a:pt x="5629" y="25143"/>
                    <a:pt x="0" y="19515"/>
                    <a:pt x="0" y="12572"/>
                  </a:cubicBezTo>
                  <a:cubicBezTo>
                    <a:pt x="0" y="5629"/>
                    <a:pt x="5629" y="0"/>
                    <a:pt x="12572" y="0"/>
                  </a:cubicBezTo>
                  <a:cubicBezTo>
                    <a:pt x="19515" y="0"/>
                    <a:pt x="25144" y="5629"/>
                    <a:pt x="25144" y="12572"/>
                  </a:cubicBezTo>
                  <a:close/>
                </a:path>
              </a:pathLst>
            </a:custGeom>
            <a:noFill/>
            <a:ln w="17308"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5" name="Freeform: Shape 254">
              <a:extLst>
                <a:ext uri="{FF2B5EF4-FFF2-40B4-BE49-F238E27FC236}">
                  <a16:creationId xmlns:a16="http://schemas.microsoft.com/office/drawing/2014/main" id="{25C0F1B7-F160-47C0-84B3-7ABBB06E8315}"/>
                </a:ext>
              </a:extLst>
            </p:cNvPr>
            <p:cNvSpPr/>
            <p:nvPr/>
          </p:nvSpPr>
          <p:spPr>
            <a:xfrm>
              <a:off x="1216027" y="1388073"/>
              <a:ext cx="14775" cy="8208"/>
            </a:xfrm>
            <a:custGeom>
              <a:avLst/>
              <a:gdLst>
                <a:gd name="connsiteX0" fmla="*/ 13396 w 18548"/>
                <a:gd name="connsiteY0" fmla="*/ 10305 h 10304"/>
                <a:gd name="connsiteX1" fmla="*/ 5152 w 18548"/>
                <a:gd name="connsiteY1" fmla="*/ 10305 h 10304"/>
                <a:gd name="connsiteX2" fmla="*/ 0 w 18548"/>
                <a:gd name="connsiteY2" fmla="*/ 5152 h 10304"/>
                <a:gd name="connsiteX3" fmla="*/ 5152 w 18548"/>
                <a:gd name="connsiteY3" fmla="*/ 0 h 10304"/>
                <a:gd name="connsiteX4" fmla="*/ 13396 w 18548"/>
                <a:gd name="connsiteY4" fmla="*/ 0 h 10304"/>
                <a:gd name="connsiteX5" fmla="*/ 18548 w 18548"/>
                <a:gd name="connsiteY5" fmla="*/ 5152 h 10304"/>
                <a:gd name="connsiteX6" fmla="*/ 13396 w 18548"/>
                <a:gd name="connsiteY6" fmla="*/ 10305 h 1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8" h="10304">
                  <a:moveTo>
                    <a:pt x="13396" y="10305"/>
                  </a:moveTo>
                  <a:lnTo>
                    <a:pt x="5152" y="10305"/>
                  </a:lnTo>
                  <a:cubicBezTo>
                    <a:pt x="2308" y="10305"/>
                    <a:pt x="0" y="7996"/>
                    <a:pt x="0" y="5152"/>
                  </a:cubicBezTo>
                  <a:cubicBezTo>
                    <a:pt x="0" y="2308"/>
                    <a:pt x="2308" y="0"/>
                    <a:pt x="5152" y="0"/>
                  </a:cubicBezTo>
                  <a:lnTo>
                    <a:pt x="13396" y="0"/>
                  </a:lnTo>
                  <a:cubicBezTo>
                    <a:pt x="16240" y="0"/>
                    <a:pt x="18548" y="2308"/>
                    <a:pt x="18548" y="5152"/>
                  </a:cubicBezTo>
                  <a:cubicBezTo>
                    <a:pt x="18548" y="7996"/>
                    <a:pt x="16240" y="10305"/>
                    <a:pt x="13396" y="10305"/>
                  </a:cubicBez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6" name="Freeform: Shape 255">
              <a:extLst>
                <a:ext uri="{FF2B5EF4-FFF2-40B4-BE49-F238E27FC236}">
                  <a16:creationId xmlns:a16="http://schemas.microsoft.com/office/drawing/2014/main" id="{16581D46-608E-42B6-9BDF-A79569B47392}"/>
                </a:ext>
              </a:extLst>
            </p:cNvPr>
            <p:cNvSpPr/>
            <p:nvPr/>
          </p:nvSpPr>
          <p:spPr>
            <a:xfrm>
              <a:off x="1215904" y="1405023"/>
              <a:ext cx="15021" cy="8454"/>
            </a:xfrm>
            <a:custGeom>
              <a:avLst/>
              <a:gdLst>
                <a:gd name="connsiteX0" fmla="*/ 13551 w 18857"/>
                <a:gd name="connsiteY0" fmla="*/ 10614 h 10613"/>
                <a:gd name="connsiteX1" fmla="*/ 5307 w 18857"/>
                <a:gd name="connsiteY1" fmla="*/ 10614 h 10613"/>
                <a:gd name="connsiteX2" fmla="*/ 0 w 18857"/>
                <a:gd name="connsiteY2" fmla="*/ 5307 h 10613"/>
                <a:gd name="connsiteX3" fmla="*/ 5307 w 18857"/>
                <a:gd name="connsiteY3" fmla="*/ 0 h 10613"/>
                <a:gd name="connsiteX4" fmla="*/ 13551 w 18857"/>
                <a:gd name="connsiteY4" fmla="*/ 0 h 10613"/>
                <a:gd name="connsiteX5" fmla="*/ 18858 w 18857"/>
                <a:gd name="connsiteY5" fmla="*/ 5307 h 10613"/>
                <a:gd name="connsiteX6" fmla="*/ 13551 w 18857"/>
                <a:gd name="connsiteY6" fmla="*/ 10614 h 1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0613">
                  <a:moveTo>
                    <a:pt x="13551" y="10614"/>
                  </a:moveTo>
                  <a:lnTo>
                    <a:pt x="5307" y="10614"/>
                  </a:lnTo>
                  <a:cubicBezTo>
                    <a:pt x="2375" y="10614"/>
                    <a:pt x="0" y="8239"/>
                    <a:pt x="0" y="5307"/>
                  </a:cubicBezTo>
                  <a:cubicBezTo>
                    <a:pt x="0" y="2375"/>
                    <a:pt x="2375" y="0"/>
                    <a:pt x="5307" y="0"/>
                  </a:cubicBezTo>
                  <a:lnTo>
                    <a:pt x="13551" y="0"/>
                  </a:lnTo>
                  <a:cubicBezTo>
                    <a:pt x="16482" y="0"/>
                    <a:pt x="18858" y="2375"/>
                    <a:pt x="18858" y="5307"/>
                  </a:cubicBezTo>
                  <a:cubicBezTo>
                    <a:pt x="18858" y="8239"/>
                    <a:pt x="16482" y="10614"/>
                    <a:pt x="13551" y="10614"/>
                  </a:cubicBez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7" name="Freeform: Shape 256">
              <a:extLst>
                <a:ext uri="{FF2B5EF4-FFF2-40B4-BE49-F238E27FC236}">
                  <a16:creationId xmlns:a16="http://schemas.microsoft.com/office/drawing/2014/main" id="{A23EB7DD-69D3-4B99-9795-DE6FD6F5BDAA}"/>
                </a:ext>
              </a:extLst>
            </p:cNvPr>
            <p:cNvSpPr/>
            <p:nvPr/>
          </p:nvSpPr>
          <p:spPr>
            <a:xfrm>
              <a:off x="1190252" y="1388073"/>
              <a:ext cx="14775" cy="8208"/>
            </a:xfrm>
            <a:custGeom>
              <a:avLst/>
              <a:gdLst>
                <a:gd name="connsiteX0" fmla="*/ 13396 w 18548"/>
                <a:gd name="connsiteY0" fmla="*/ 10305 h 10304"/>
                <a:gd name="connsiteX1" fmla="*/ 5152 w 18548"/>
                <a:gd name="connsiteY1" fmla="*/ 10305 h 10304"/>
                <a:gd name="connsiteX2" fmla="*/ 0 w 18548"/>
                <a:gd name="connsiteY2" fmla="*/ 5152 h 10304"/>
                <a:gd name="connsiteX3" fmla="*/ 5152 w 18548"/>
                <a:gd name="connsiteY3" fmla="*/ 0 h 10304"/>
                <a:gd name="connsiteX4" fmla="*/ 13396 w 18548"/>
                <a:gd name="connsiteY4" fmla="*/ 0 h 10304"/>
                <a:gd name="connsiteX5" fmla="*/ 18548 w 18548"/>
                <a:gd name="connsiteY5" fmla="*/ 5152 h 10304"/>
                <a:gd name="connsiteX6" fmla="*/ 13396 w 18548"/>
                <a:gd name="connsiteY6" fmla="*/ 10305 h 1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8" h="10304">
                  <a:moveTo>
                    <a:pt x="13396" y="10305"/>
                  </a:moveTo>
                  <a:lnTo>
                    <a:pt x="5152" y="10305"/>
                  </a:lnTo>
                  <a:cubicBezTo>
                    <a:pt x="2308" y="10305"/>
                    <a:pt x="0" y="7996"/>
                    <a:pt x="0" y="5152"/>
                  </a:cubicBezTo>
                  <a:cubicBezTo>
                    <a:pt x="0" y="2308"/>
                    <a:pt x="2308" y="0"/>
                    <a:pt x="5152" y="0"/>
                  </a:cubicBezTo>
                  <a:lnTo>
                    <a:pt x="13396" y="0"/>
                  </a:lnTo>
                  <a:cubicBezTo>
                    <a:pt x="16240" y="0"/>
                    <a:pt x="18548" y="2308"/>
                    <a:pt x="18548" y="5152"/>
                  </a:cubicBezTo>
                  <a:cubicBezTo>
                    <a:pt x="18548" y="7996"/>
                    <a:pt x="16240" y="10305"/>
                    <a:pt x="13396" y="10305"/>
                  </a:cubicBez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8" name="Freeform: Shape 257">
              <a:extLst>
                <a:ext uri="{FF2B5EF4-FFF2-40B4-BE49-F238E27FC236}">
                  <a16:creationId xmlns:a16="http://schemas.microsoft.com/office/drawing/2014/main" id="{7557989D-8A21-47E0-B2CD-2D910B8774DF}"/>
                </a:ext>
              </a:extLst>
            </p:cNvPr>
            <p:cNvSpPr/>
            <p:nvPr/>
          </p:nvSpPr>
          <p:spPr>
            <a:xfrm>
              <a:off x="1190129" y="1405023"/>
              <a:ext cx="15021" cy="8454"/>
            </a:xfrm>
            <a:custGeom>
              <a:avLst/>
              <a:gdLst>
                <a:gd name="connsiteX0" fmla="*/ 13551 w 18857"/>
                <a:gd name="connsiteY0" fmla="*/ 10614 h 10613"/>
                <a:gd name="connsiteX1" fmla="*/ 5307 w 18857"/>
                <a:gd name="connsiteY1" fmla="*/ 10614 h 10613"/>
                <a:gd name="connsiteX2" fmla="*/ 0 w 18857"/>
                <a:gd name="connsiteY2" fmla="*/ 5307 h 10613"/>
                <a:gd name="connsiteX3" fmla="*/ 5307 w 18857"/>
                <a:gd name="connsiteY3" fmla="*/ 0 h 10613"/>
                <a:gd name="connsiteX4" fmla="*/ 13551 w 18857"/>
                <a:gd name="connsiteY4" fmla="*/ 0 h 10613"/>
                <a:gd name="connsiteX5" fmla="*/ 18858 w 18857"/>
                <a:gd name="connsiteY5" fmla="*/ 5307 h 10613"/>
                <a:gd name="connsiteX6" fmla="*/ 13551 w 18857"/>
                <a:gd name="connsiteY6" fmla="*/ 10614 h 1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0613">
                  <a:moveTo>
                    <a:pt x="13551" y="10614"/>
                  </a:moveTo>
                  <a:lnTo>
                    <a:pt x="5307" y="10614"/>
                  </a:lnTo>
                  <a:cubicBezTo>
                    <a:pt x="2375" y="10614"/>
                    <a:pt x="0" y="8239"/>
                    <a:pt x="0" y="5307"/>
                  </a:cubicBezTo>
                  <a:cubicBezTo>
                    <a:pt x="0" y="2375"/>
                    <a:pt x="2375" y="0"/>
                    <a:pt x="5307" y="0"/>
                  </a:cubicBezTo>
                  <a:lnTo>
                    <a:pt x="13551" y="0"/>
                  </a:lnTo>
                  <a:cubicBezTo>
                    <a:pt x="16482" y="0"/>
                    <a:pt x="18858" y="2375"/>
                    <a:pt x="18858" y="5307"/>
                  </a:cubicBezTo>
                  <a:cubicBezTo>
                    <a:pt x="18858" y="8239"/>
                    <a:pt x="16482" y="10614"/>
                    <a:pt x="13551" y="10614"/>
                  </a:cubicBez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9" name="Freeform: Shape 258">
              <a:extLst>
                <a:ext uri="{FF2B5EF4-FFF2-40B4-BE49-F238E27FC236}">
                  <a16:creationId xmlns:a16="http://schemas.microsoft.com/office/drawing/2014/main" id="{96EE485A-4903-4AA5-B61F-CF1C94CCECC3}"/>
                </a:ext>
              </a:extLst>
            </p:cNvPr>
            <p:cNvSpPr/>
            <p:nvPr/>
          </p:nvSpPr>
          <p:spPr>
            <a:xfrm>
              <a:off x="1164477" y="1387867"/>
              <a:ext cx="14775" cy="8208"/>
            </a:xfrm>
            <a:custGeom>
              <a:avLst/>
              <a:gdLst>
                <a:gd name="connsiteX0" fmla="*/ 5152 w 18548"/>
                <a:gd name="connsiteY0" fmla="*/ 0 h 10304"/>
                <a:gd name="connsiteX1" fmla="*/ 13396 w 18548"/>
                <a:gd name="connsiteY1" fmla="*/ 0 h 10304"/>
                <a:gd name="connsiteX2" fmla="*/ 18548 w 18548"/>
                <a:gd name="connsiteY2" fmla="*/ 5152 h 10304"/>
                <a:gd name="connsiteX3" fmla="*/ 13396 w 18548"/>
                <a:gd name="connsiteY3" fmla="*/ 10305 h 10304"/>
                <a:gd name="connsiteX4" fmla="*/ 5152 w 18548"/>
                <a:gd name="connsiteY4" fmla="*/ 10305 h 10304"/>
                <a:gd name="connsiteX5" fmla="*/ 0 w 18548"/>
                <a:gd name="connsiteY5" fmla="*/ 5152 h 10304"/>
                <a:gd name="connsiteX6" fmla="*/ 5152 w 18548"/>
                <a:gd name="connsiteY6" fmla="*/ 0 h 1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8" h="10304">
                  <a:moveTo>
                    <a:pt x="5152" y="0"/>
                  </a:moveTo>
                  <a:lnTo>
                    <a:pt x="13396" y="0"/>
                  </a:lnTo>
                  <a:cubicBezTo>
                    <a:pt x="16240" y="0"/>
                    <a:pt x="18548" y="2308"/>
                    <a:pt x="18548" y="5152"/>
                  </a:cubicBezTo>
                  <a:cubicBezTo>
                    <a:pt x="18548" y="7996"/>
                    <a:pt x="16240" y="10305"/>
                    <a:pt x="13396" y="10305"/>
                  </a:cubicBezTo>
                  <a:lnTo>
                    <a:pt x="5152" y="10305"/>
                  </a:lnTo>
                  <a:cubicBezTo>
                    <a:pt x="2308" y="10305"/>
                    <a:pt x="0" y="7996"/>
                    <a:pt x="0" y="5152"/>
                  </a:cubicBezTo>
                  <a:cubicBezTo>
                    <a:pt x="0" y="2308"/>
                    <a:pt x="2308" y="0"/>
                    <a:pt x="5152" y="0"/>
                  </a:cubicBez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0" name="Freeform: Shape 259">
              <a:extLst>
                <a:ext uri="{FF2B5EF4-FFF2-40B4-BE49-F238E27FC236}">
                  <a16:creationId xmlns:a16="http://schemas.microsoft.com/office/drawing/2014/main" id="{90CD4B56-EBAF-4D71-915D-8E407616CEB4}"/>
                </a:ext>
              </a:extLst>
            </p:cNvPr>
            <p:cNvSpPr/>
            <p:nvPr/>
          </p:nvSpPr>
          <p:spPr>
            <a:xfrm>
              <a:off x="1164354" y="1405023"/>
              <a:ext cx="15021" cy="8454"/>
            </a:xfrm>
            <a:custGeom>
              <a:avLst/>
              <a:gdLst>
                <a:gd name="connsiteX0" fmla="*/ 5307 w 18857"/>
                <a:gd name="connsiteY0" fmla="*/ 0 h 10613"/>
                <a:gd name="connsiteX1" fmla="*/ 13551 w 18857"/>
                <a:gd name="connsiteY1" fmla="*/ 0 h 10613"/>
                <a:gd name="connsiteX2" fmla="*/ 18858 w 18857"/>
                <a:gd name="connsiteY2" fmla="*/ 5307 h 10613"/>
                <a:gd name="connsiteX3" fmla="*/ 13551 w 18857"/>
                <a:gd name="connsiteY3" fmla="*/ 10614 h 10613"/>
                <a:gd name="connsiteX4" fmla="*/ 5307 w 18857"/>
                <a:gd name="connsiteY4" fmla="*/ 10614 h 10613"/>
                <a:gd name="connsiteX5" fmla="*/ 0 w 18857"/>
                <a:gd name="connsiteY5" fmla="*/ 5307 h 10613"/>
                <a:gd name="connsiteX6" fmla="*/ 5307 w 18857"/>
                <a:gd name="connsiteY6" fmla="*/ 0 h 1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0613">
                  <a:moveTo>
                    <a:pt x="5307" y="0"/>
                  </a:moveTo>
                  <a:lnTo>
                    <a:pt x="13551" y="0"/>
                  </a:lnTo>
                  <a:cubicBezTo>
                    <a:pt x="16482" y="0"/>
                    <a:pt x="18858" y="2375"/>
                    <a:pt x="18858" y="5307"/>
                  </a:cubicBezTo>
                  <a:cubicBezTo>
                    <a:pt x="18858" y="8239"/>
                    <a:pt x="16482" y="10614"/>
                    <a:pt x="13551" y="10614"/>
                  </a:cubicBezTo>
                  <a:lnTo>
                    <a:pt x="5307" y="10614"/>
                  </a:lnTo>
                  <a:cubicBezTo>
                    <a:pt x="2375" y="10614"/>
                    <a:pt x="0" y="8239"/>
                    <a:pt x="0" y="5307"/>
                  </a:cubicBezTo>
                  <a:cubicBezTo>
                    <a:pt x="0" y="2375"/>
                    <a:pt x="2375" y="0"/>
                    <a:pt x="5307" y="0"/>
                  </a:cubicBez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1" name="Freeform: Shape 260">
              <a:extLst>
                <a:ext uri="{FF2B5EF4-FFF2-40B4-BE49-F238E27FC236}">
                  <a16:creationId xmlns:a16="http://schemas.microsoft.com/office/drawing/2014/main" id="{CE0D46F9-C1D2-49C4-A1D4-172515C75D39}"/>
                </a:ext>
              </a:extLst>
            </p:cNvPr>
            <p:cNvSpPr/>
            <p:nvPr/>
          </p:nvSpPr>
          <p:spPr>
            <a:xfrm>
              <a:off x="1164477" y="1425257"/>
              <a:ext cx="66324" cy="8208"/>
            </a:xfrm>
            <a:custGeom>
              <a:avLst/>
              <a:gdLst>
                <a:gd name="connsiteX0" fmla="*/ 5152 w 83261"/>
                <a:gd name="connsiteY0" fmla="*/ 0 h 10304"/>
                <a:gd name="connsiteX1" fmla="*/ 78110 w 83261"/>
                <a:gd name="connsiteY1" fmla="*/ 0 h 10304"/>
                <a:gd name="connsiteX2" fmla="*/ 83262 w 83261"/>
                <a:gd name="connsiteY2" fmla="*/ 5152 h 10304"/>
                <a:gd name="connsiteX3" fmla="*/ 78110 w 83261"/>
                <a:gd name="connsiteY3" fmla="*/ 10305 h 10304"/>
                <a:gd name="connsiteX4" fmla="*/ 5152 w 83261"/>
                <a:gd name="connsiteY4" fmla="*/ 10305 h 10304"/>
                <a:gd name="connsiteX5" fmla="*/ 0 w 83261"/>
                <a:gd name="connsiteY5" fmla="*/ 5152 h 10304"/>
                <a:gd name="connsiteX6" fmla="*/ 5152 w 83261"/>
                <a:gd name="connsiteY6" fmla="*/ 0 h 1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61" h="10304">
                  <a:moveTo>
                    <a:pt x="5152" y="0"/>
                  </a:moveTo>
                  <a:lnTo>
                    <a:pt x="78110" y="0"/>
                  </a:lnTo>
                  <a:cubicBezTo>
                    <a:pt x="80954" y="0"/>
                    <a:pt x="83262" y="2308"/>
                    <a:pt x="83262" y="5152"/>
                  </a:cubicBezTo>
                  <a:cubicBezTo>
                    <a:pt x="83262" y="7996"/>
                    <a:pt x="80954" y="10305"/>
                    <a:pt x="78110" y="10305"/>
                  </a:cubicBezTo>
                  <a:lnTo>
                    <a:pt x="5152" y="10305"/>
                  </a:lnTo>
                  <a:cubicBezTo>
                    <a:pt x="2308" y="10305"/>
                    <a:pt x="0" y="7996"/>
                    <a:pt x="0" y="5152"/>
                  </a:cubicBezTo>
                  <a:cubicBezTo>
                    <a:pt x="0" y="2308"/>
                    <a:pt x="2308" y="0"/>
                    <a:pt x="5152" y="0"/>
                  </a:cubicBez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2" name="Freeform: Shape 261">
              <a:extLst>
                <a:ext uri="{FF2B5EF4-FFF2-40B4-BE49-F238E27FC236}">
                  <a16:creationId xmlns:a16="http://schemas.microsoft.com/office/drawing/2014/main" id="{2802ED4A-7601-43D9-BAAB-0AA5D8E172A4}"/>
                </a:ext>
              </a:extLst>
            </p:cNvPr>
            <p:cNvSpPr/>
            <p:nvPr/>
          </p:nvSpPr>
          <p:spPr>
            <a:xfrm>
              <a:off x="1033582" y="1219345"/>
              <a:ext cx="372588" cy="326742"/>
            </a:xfrm>
            <a:custGeom>
              <a:avLst/>
              <a:gdLst>
                <a:gd name="connsiteX0" fmla="*/ 0 w 467731"/>
                <a:gd name="connsiteY0" fmla="*/ 314602 h 410178"/>
                <a:gd name="connsiteX1" fmla="*/ 21547 w 467731"/>
                <a:gd name="connsiteY1" fmla="*/ 336232 h 410178"/>
                <a:gd name="connsiteX2" fmla="*/ 39828 w 467731"/>
                <a:gd name="connsiteY2" fmla="*/ 326195 h 410178"/>
                <a:gd name="connsiteX3" fmla="*/ 38230 w 467731"/>
                <a:gd name="connsiteY3" fmla="*/ 318879 h 410178"/>
                <a:gd name="connsiteX4" fmla="*/ 30914 w 467731"/>
                <a:gd name="connsiteY4" fmla="*/ 320476 h 410178"/>
                <a:gd name="connsiteX5" fmla="*/ 15710 w 467731"/>
                <a:gd name="connsiteY5" fmla="*/ 323933 h 410178"/>
                <a:gd name="connsiteX6" fmla="*/ 12252 w 467731"/>
                <a:gd name="connsiteY6" fmla="*/ 308729 h 410178"/>
                <a:gd name="connsiteX7" fmla="*/ 21588 w 467731"/>
                <a:gd name="connsiteY7" fmla="*/ 303576 h 410178"/>
                <a:gd name="connsiteX8" fmla="*/ 22207 w 467731"/>
                <a:gd name="connsiteY8" fmla="*/ 303576 h 410178"/>
                <a:gd name="connsiteX9" fmla="*/ 24422 w 467731"/>
                <a:gd name="connsiteY9" fmla="*/ 303576 h 410178"/>
                <a:gd name="connsiteX10" fmla="*/ 28905 w 467731"/>
                <a:gd name="connsiteY10" fmla="*/ 302546 h 410178"/>
                <a:gd name="connsiteX11" fmla="*/ 30863 w 467731"/>
                <a:gd name="connsiteY11" fmla="*/ 298424 h 410178"/>
                <a:gd name="connsiteX12" fmla="*/ 31172 w 467731"/>
                <a:gd name="connsiteY12" fmla="*/ 169049 h 410178"/>
                <a:gd name="connsiteX13" fmla="*/ 128242 w 467731"/>
                <a:gd name="connsiteY13" fmla="*/ 255917 h 410178"/>
                <a:gd name="connsiteX14" fmla="*/ 128242 w 467731"/>
                <a:gd name="connsiteY14" fmla="*/ 289768 h 410178"/>
                <a:gd name="connsiteX15" fmla="*/ 91351 w 467731"/>
                <a:gd name="connsiteY15" fmla="*/ 289768 h 410178"/>
                <a:gd name="connsiteX16" fmla="*/ 86199 w 467731"/>
                <a:gd name="connsiteY16" fmla="*/ 294920 h 410178"/>
                <a:gd name="connsiteX17" fmla="*/ 86199 w 467731"/>
                <a:gd name="connsiteY17" fmla="*/ 327586 h 410178"/>
                <a:gd name="connsiteX18" fmla="*/ 91351 w 467731"/>
                <a:gd name="connsiteY18" fmla="*/ 332739 h 410178"/>
                <a:gd name="connsiteX19" fmla="*/ 122265 w 467731"/>
                <a:gd name="connsiteY19" fmla="*/ 332739 h 410178"/>
                <a:gd name="connsiteX20" fmla="*/ 122265 w 467731"/>
                <a:gd name="connsiteY20" fmla="*/ 404872 h 410178"/>
                <a:gd name="connsiteX21" fmla="*/ 127572 w 467731"/>
                <a:gd name="connsiteY21" fmla="*/ 410178 h 410178"/>
                <a:gd name="connsiteX22" fmla="*/ 132879 w 467731"/>
                <a:gd name="connsiteY22" fmla="*/ 404872 h 410178"/>
                <a:gd name="connsiteX23" fmla="*/ 132879 w 467731"/>
                <a:gd name="connsiteY23" fmla="*/ 332739 h 410178"/>
                <a:gd name="connsiteX24" fmla="*/ 163793 w 467731"/>
                <a:gd name="connsiteY24" fmla="*/ 332739 h 410178"/>
                <a:gd name="connsiteX25" fmla="*/ 163793 w 467731"/>
                <a:gd name="connsiteY25" fmla="*/ 404099 h 410178"/>
                <a:gd name="connsiteX26" fmla="*/ 169100 w 467731"/>
                <a:gd name="connsiteY26" fmla="*/ 409406 h 410178"/>
                <a:gd name="connsiteX27" fmla="*/ 174407 w 467731"/>
                <a:gd name="connsiteY27" fmla="*/ 404099 h 410178"/>
                <a:gd name="connsiteX28" fmla="*/ 174407 w 467731"/>
                <a:gd name="connsiteY28" fmla="*/ 333048 h 410178"/>
                <a:gd name="connsiteX29" fmla="*/ 226755 w 467731"/>
                <a:gd name="connsiteY29" fmla="*/ 333048 h 410178"/>
                <a:gd name="connsiteX30" fmla="*/ 226755 w 467731"/>
                <a:gd name="connsiteY30" fmla="*/ 395700 h 410178"/>
                <a:gd name="connsiteX31" fmla="*/ 232036 w 467731"/>
                <a:gd name="connsiteY31" fmla="*/ 400982 h 410178"/>
                <a:gd name="connsiteX32" fmla="*/ 237317 w 467731"/>
                <a:gd name="connsiteY32" fmla="*/ 395700 h 410178"/>
                <a:gd name="connsiteX33" fmla="*/ 237317 w 467731"/>
                <a:gd name="connsiteY33" fmla="*/ 333048 h 410178"/>
                <a:gd name="connsiteX34" fmla="*/ 268231 w 467731"/>
                <a:gd name="connsiteY34" fmla="*/ 333048 h 410178"/>
                <a:gd name="connsiteX35" fmla="*/ 268231 w 467731"/>
                <a:gd name="connsiteY35" fmla="*/ 399719 h 410178"/>
                <a:gd name="connsiteX36" fmla="*/ 273513 w 467731"/>
                <a:gd name="connsiteY36" fmla="*/ 405000 h 410178"/>
                <a:gd name="connsiteX37" fmla="*/ 278794 w 467731"/>
                <a:gd name="connsiteY37" fmla="*/ 399719 h 410178"/>
                <a:gd name="connsiteX38" fmla="*/ 278794 w 467731"/>
                <a:gd name="connsiteY38" fmla="*/ 333048 h 410178"/>
                <a:gd name="connsiteX39" fmla="*/ 330781 w 467731"/>
                <a:gd name="connsiteY39" fmla="*/ 333048 h 410178"/>
                <a:gd name="connsiteX40" fmla="*/ 330781 w 467731"/>
                <a:gd name="connsiteY40" fmla="*/ 404408 h 410178"/>
                <a:gd name="connsiteX41" fmla="*/ 336088 w 467731"/>
                <a:gd name="connsiteY41" fmla="*/ 409715 h 410178"/>
                <a:gd name="connsiteX42" fmla="*/ 341395 w 467731"/>
                <a:gd name="connsiteY42" fmla="*/ 404408 h 410178"/>
                <a:gd name="connsiteX43" fmla="*/ 341395 w 467731"/>
                <a:gd name="connsiteY43" fmla="*/ 333048 h 410178"/>
                <a:gd name="connsiteX44" fmla="*/ 372309 w 467731"/>
                <a:gd name="connsiteY44" fmla="*/ 333048 h 410178"/>
                <a:gd name="connsiteX45" fmla="*/ 372309 w 467731"/>
                <a:gd name="connsiteY45" fmla="*/ 403326 h 410178"/>
                <a:gd name="connsiteX46" fmla="*/ 377590 w 467731"/>
                <a:gd name="connsiteY46" fmla="*/ 408607 h 410178"/>
                <a:gd name="connsiteX47" fmla="*/ 382871 w 467731"/>
                <a:gd name="connsiteY47" fmla="*/ 403326 h 410178"/>
                <a:gd name="connsiteX48" fmla="*/ 382871 w 467731"/>
                <a:gd name="connsiteY48" fmla="*/ 333048 h 410178"/>
                <a:gd name="connsiteX49" fmla="*/ 413785 w 467731"/>
                <a:gd name="connsiteY49" fmla="*/ 333048 h 410178"/>
                <a:gd name="connsiteX50" fmla="*/ 418938 w 467731"/>
                <a:gd name="connsiteY50" fmla="*/ 327895 h 410178"/>
                <a:gd name="connsiteX51" fmla="*/ 418938 w 467731"/>
                <a:gd name="connsiteY51" fmla="*/ 295127 h 410178"/>
                <a:gd name="connsiteX52" fmla="*/ 413785 w 467731"/>
                <a:gd name="connsiteY52" fmla="*/ 289974 h 410178"/>
                <a:gd name="connsiteX53" fmla="*/ 403120 w 467731"/>
                <a:gd name="connsiteY53" fmla="*/ 289974 h 410178"/>
                <a:gd name="connsiteX54" fmla="*/ 403120 w 467731"/>
                <a:gd name="connsiteY54" fmla="*/ 251332 h 410178"/>
                <a:gd name="connsiteX55" fmla="*/ 463557 w 467731"/>
                <a:gd name="connsiteY55" fmla="*/ 237987 h 410178"/>
                <a:gd name="connsiteX56" fmla="*/ 467730 w 467731"/>
                <a:gd name="connsiteY56" fmla="*/ 232835 h 410178"/>
                <a:gd name="connsiteX57" fmla="*/ 467730 w 467731"/>
                <a:gd name="connsiteY57" fmla="*/ 221087 h 410178"/>
                <a:gd name="connsiteX58" fmla="*/ 462578 w 467731"/>
                <a:gd name="connsiteY58" fmla="*/ 215935 h 410178"/>
                <a:gd name="connsiteX59" fmla="*/ 360252 w 467731"/>
                <a:gd name="connsiteY59" fmla="*/ 215935 h 410178"/>
                <a:gd name="connsiteX60" fmla="*/ 360252 w 467731"/>
                <a:gd name="connsiteY60" fmla="*/ 191616 h 410178"/>
                <a:gd name="connsiteX61" fmla="*/ 355100 w 467731"/>
                <a:gd name="connsiteY61" fmla="*/ 186464 h 410178"/>
                <a:gd name="connsiteX62" fmla="*/ 269416 w 467731"/>
                <a:gd name="connsiteY62" fmla="*/ 186464 h 410178"/>
                <a:gd name="connsiteX63" fmla="*/ 250559 w 467731"/>
                <a:gd name="connsiteY63" fmla="*/ 28750 h 410178"/>
                <a:gd name="connsiteX64" fmla="*/ 245406 w 467731"/>
                <a:gd name="connsiteY64" fmla="*/ 24061 h 410178"/>
                <a:gd name="connsiteX65" fmla="*/ 237060 w 467731"/>
                <a:gd name="connsiteY65" fmla="*/ 24061 h 410178"/>
                <a:gd name="connsiteX66" fmla="*/ 237060 w 467731"/>
                <a:gd name="connsiteY66" fmla="*/ 5152 h 410178"/>
                <a:gd name="connsiteX67" fmla="*/ 231907 w 467731"/>
                <a:gd name="connsiteY67" fmla="*/ 0 h 410178"/>
                <a:gd name="connsiteX68" fmla="*/ 202900 w 467731"/>
                <a:gd name="connsiteY68" fmla="*/ 0 h 410178"/>
                <a:gd name="connsiteX69" fmla="*/ 197747 w 467731"/>
                <a:gd name="connsiteY69" fmla="*/ 5152 h 410178"/>
                <a:gd name="connsiteX70" fmla="*/ 197747 w 467731"/>
                <a:gd name="connsiteY70" fmla="*/ 24268 h 410178"/>
                <a:gd name="connsiteX71" fmla="*/ 189400 w 467731"/>
                <a:gd name="connsiteY71" fmla="*/ 24268 h 410178"/>
                <a:gd name="connsiteX72" fmla="*/ 184248 w 467731"/>
                <a:gd name="connsiteY72" fmla="*/ 28956 h 410178"/>
                <a:gd name="connsiteX73" fmla="*/ 165390 w 467731"/>
                <a:gd name="connsiteY73" fmla="*/ 186154 h 410178"/>
                <a:gd name="connsiteX74" fmla="*/ 135095 w 467731"/>
                <a:gd name="connsiteY74" fmla="*/ 186154 h 410178"/>
                <a:gd name="connsiteX75" fmla="*/ 34572 w 467731"/>
                <a:gd name="connsiteY75" fmla="*/ 142823 h 410178"/>
                <a:gd name="connsiteX76" fmla="*/ 27977 w 467731"/>
                <a:gd name="connsiteY76" fmla="*/ 144833 h 410178"/>
                <a:gd name="connsiteX77" fmla="*/ 21898 w 467731"/>
                <a:gd name="connsiteY77" fmla="*/ 154519 h 410178"/>
                <a:gd name="connsiteX78" fmla="*/ 21073 w 467731"/>
                <a:gd name="connsiteY78" fmla="*/ 157353 h 410178"/>
                <a:gd name="connsiteX79" fmla="*/ 20764 w 467731"/>
                <a:gd name="connsiteY79" fmla="*/ 293066 h 410178"/>
                <a:gd name="connsiteX80" fmla="*/ 0 w 467731"/>
                <a:gd name="connsiteY80" fmla="*/ 314602 h 410178"/>
                <a:gd name="connsiteX81" fmla="*/ 94031 w 467731"/>
                <a:gd name="connsiteY81" fmla="*/ 180178 h 410178"/>
                <a:gd name="connsiteX82" fmla="*/ 123708 w 467731"/>
                <a:gd name="connsiteY82" fmla="*/ 192955 h 410178"/>
                <a:gd name="connsiteX83" fmla="*/ 101604 w 467731"/>
                <a:gd name="connsiteY83" fmla="*/ 211298 h 410178"/>
                <a:gd name="connsiteX84" fmla="*/ 89754 w 467731"/>
                <a:gd name="connsiteY84" fmla="*/ 207382 h 410178"/>
                <a:gd name="connsiteX85" fmla="*/ 61777 w 467731"/>
                <a:gd name="connsiteY85" fmla="*/ 182342 h 410178"/>
                <a:gd name="connsiteX86" fmla="*/ 82386 w 467731"/>
                <a:gd name="connsiteY86" fmla="*/ 177911 h 410178"/>
                <a:gd name="connsiteX87" fmla="*/ 246643 w 467731"/>
                <a:gd name="connsiteY87" fmla="*/ 85426 h 410178"/>
                <a:gd name="connsiteX88" fmla="*/ 224282 w 467731"/>
                <a:gd name="connsiteY88" fmla="*/ 60695 h 410178"/>
                <a:gd name="connsiteX89" fmla="*/ 241439 w 467731"/>
                <a:gd name="connsiteY89" fmla="*/ 41786 h 410178"/>
                <a:gd name="connsiteX90" fmla="*/ 233350 w 467731"/>
                <a:gd name="connsiteY90" fmla="*/ 34933 h 410178"/>
                <a:gd name="connsiteX91" fmla="*/ 217172 w 467731"/>
                <a:gd name="connsiteY91" fmla="*/ 52812 h 410178"/>
                <a:gd name="connsiteX92" fmla="*/ 200942 w 467731"/>
                <a:gd name="connsiteY92" fmla="*/ 34933 h 410178"/>
                <a:gd name="connsiteX93" fmla="*/ 240615 w 467731"/>
                <a:gd name="connsiteY93" fmla="*/ 106035 h 410178"/>
                <a:gd name="connsiteX94" fmla="*/ 217120 w 467731"/>
                <a:gd name="connsiteY94" fmla="*/ 132261 h 410178"/>
                <a:gd name="connsiteX95" fmla="*/ 193625 w 467731"/>
                <a:gd name="connsiteY95" fmla="*/ 106035 h 410178"/>
                <a:gd name="connsiteX96" fmla="*/ 192956 w 467731"/>
                <a:gd name="connsiteY96" fmla="*/ 95422 h 410178"/>
                <a:gd name="connsiteX97" fmla="*/ 217172 w 467731"/>
                <a:gd name="connsiteY97" fmla="*/ 68732 h 410178"/>
                <a:gd name="connsiteX98" fmla="*/ 241130 w 467731"/>
                <a:gd name="connsiteY98" fmla="*/ 95215 h 410178"/>
                <a:gd name="connsiteX99" fmla="*/ 210216 w 467731"/>
                <a:gd name="connsiteY99" fmla="*/ 139989 h 410178"/>
                <a:gd name="connsiteX100" fmla="*/ 176777 w 467731"/>
                <a:gd name="connsiteY100" fmla="*/ 177292 h 410178"/>
                <a:gd name="connsiteX101" fmla="*/ 184454 w 467731"/>
                <a:gd name="connsiteY101" fmla="*/ 111497 h 410178"/>
                <a:gd name="connsiteX102" fmla="*/ 193059 w 467731"/>
                <a:gd name="connsiteY102" fmla="*/ 41734 h 410178"/>
                <a:gd name="connsiteX103" fmla="*/ 210216 w 467731"/>
                <a:gd name="connsiteY103" fmla="*/ 60643 h 410178"/>
                <a:gd name="connsiteX104" fmla="*/ 187700 w 467731"/>
                <a:gd name="connsiteY104" fmla="*/ 85426 h 410178"/>
                <a:gd name="connsiteX105" fmla="*/ 257875 w 467731"/>
                <a:gd name="connsiteY105" fmla="*/ 177344 h 410178"/>
                <a:gd name="connsiteX106" fmla="*/ 224385 w 467731"/>
                <a:gd name="connsiteY106" fmla="*/ 139989 h 410178"/>
                <a:gd name="connsiteX107" fmla="*/ 250147 w 467731"/>
                <a:gd name="connsiteY107" fmla="*/ 111445 h 410178"/>
                <a:gd name="connsiteX108" fmla="*/ 251435 w 467731"/>
                <a:gd name="connsiteY108" fmla="*/ 186154 h 410178"/>
                <a:gd name="connsiteX109" fmla="*/ 182909 w 467731"/>
                <a:gd name="connsiteY109" fmla="*/ 186154 h 410178"/>
                <a:gd name="connsiteX110" fmla="*/ 217172 w 467731"/>
                <a:gd name="connsiteY110" fmla="*/ 147924 h 410178"/>
                <a:gd name="connsiteX111" fmla="*/ 226394 w 467731"/>
                <a:gd name="connsiteY111" fmla="*/ 24268 h 410178"/>
                <a:gd name="connsiteX112" fmla="*/ 207949 w 467731"/>
                <a:gd name="connsiteY112" fmla="*/ 24268 h 410178"/>
                <a:gd name="connsiteX113" fmla="*/ 207949 w 467731"/>
                <a:gd name="connsiteY113" fmla="*/ 10459 h 410178"/>
                <a:gd name="connsiteX114" fmla="*/ 226394 w 467731"/>
                <a:gd name="connsiteY114" fmla="*/ 10459 h 410178"/>
                <a:gd name="connsiteX115" fmla="*/ 396989 w 467731"/>
                <a:gd name="connsiteY115" fmla="*/ 241800 h 410178"/>
                <a:gd name="connsiteX116" fmla="*/ 342374 w 467731"/>
                <a:gd name="connsiteY116" fmla="*/ 241800 h 410178"/>
                <a:gd name="connsiteX117" fmla="*/ 342374 w 467731"/>
                <a:gd name="connsiteY117" fmla="*/ 226343 h 410178"/>
                <a:gd name="connsiteX118" fmla="*/ 456910 w 467731"/>
                <a:gd name="connsiteY118" fmla="*/ 226343 h 410178"/>
                <a:gd name="connsiteX119" fmla="*/ 456910 w 467731"/>
                <a:gd name="connsiteY119" fmla="*/ 228558 h 410178"/>
                <a:gd name="connsiteX120" fmla="*/ 392300 w 467731"/>
                <a:gd name="connsiteY120" fmla="*/ 289871 h 410178"/>
                <a:gd name="connsiteX121" fmla="*/ 342374 w 467731"/>
                <a:gd name="connsiteY121" fmla="*/ 289871 h 410178"/>
                <a:gd name="connsiteX122" fmla="*/ 342374 w 467731"/>
                <a:gd name="connsiteY122" fmla="*/ 252362 h 410178"/>
                <a:gd name="connsiteX123" fmla="*/ 392300 w 467731"/>
                <a:gd name="connsiteY123" fmla="*/ 252362 h 410178"/>
                <a:gd name="connsiteX124" fmla="*/ 96658 w 467731"/>
                <a:gd name="connsiteY124" fmla="*/ 300176 h 410178"/>
                <a:gd name="connsiteX125" fmla="*/ 408221 w 467731"/>
                <a:gd name="connsiteY125" fmla="*/ 300176 h 410178"/>
                <a:gd name="connsiteX126" fmla="*/ 408221 w 467731"/>
                <a:gd name="connsiteY126" fmla="*/ 322434 h 410178"/>
                <a:gd name="connsiteX127" fmla="*/ 96864 w 467731"/>
                <a:gd name="connsiteY127" fmla="*/ 322434 h 410178"/>
                <a:gd name="connsiteX128" fmla="*/ 138804 w 467731"/>
                <a:gd name="connsiteY128" fmla="*/ 289871 h 410178"/>
                <a:gd name="connsiteX129" fmla="*/ 138804 w 467731"/>
                <a:gd name="connsiteY129" fmla="*/ 196768 h 410178"/>
                <a:gd name="connsiteX130" fmla="*/ 349690 w 467731"/>
                <a:gd name="connsiteY130" fmla="*/ 196768 h 410178"/>
                <a:gd name="connsiteX131" fmla="*/ 349690 w 467731"/>
                <a:gd name="connsiteY131" fmla="*/ 215780 h 410178"/>
                <a:gd name="connsiteX132" fmla="*/ 337067 w 467731"/>
                <a:gd name="connsiteY132" fmla="*/ 215780 h 410178"/>
                <a:gd name="connsiteX133" fmla="*/ 331914 w 467731"/>
                <a:gd name="connsiteY133" fmla="*/ 220933 h 410178"/>
                <a:gd name="connsiteX134" fmla="*/ 331914 w 467731"/>
                <a:gd name="connsiteY134" fmla="*/ 289768 h 410178"/>
                <a:gd name="connsiteX135" fmla="*/ 128242 w 467731"/>
                <a:gd name="connsiteY135" fmla="*/ 241800 h 410178"/>
                <a:gd name="connsiteX136" fmla="*/ 105726 w 467731"/>
                <a:gd name="connsiteY136" fmla="*/ 221654 h 410178"/>
                <a:gd name="connsiteX137" fmla="*/ 128242 w 467731"/>
                <a:gd name="connsiteY137" fmla="*/ 202951 h 410178"/>
                <a:gd name="connsiteX138" fmla="*/ 32769 w 467731"/>
                <a:gd name="connsiteY138" fmla="*/ 156374 h 410178"/>
                <a:gd name="connsiteX139" fmla="*/ 34057 w 467731"/>
                <a:gd name="connsiteY139" fmla="*/ 154313 h 410178"/>
                <a:gd name="connsiteX140" fmla="*/ 70124 w 467731"/>
                <a:gd name="connsiteY140" fmla="*/ 169770 h 410178"/>
                <a:gd name="connsiteX141" fmla="*/ 52142 w 467731"/>
                <a:gd name="connsiteY141" fmla="*/ 173583 h 41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67731" h="410178">
                  <a:moveTo>
                    <a:pt x="0" y="314602"/>
                  </a:moveTo>
                  <a:cubicBezTo>
                    <a:pt x="-26" y="326525"/>
                    <a:pt x="9620" y="336211"/>
                    <a:pt x="21547" y="336232"/>
                  </a:cubicBezTo>
                  <a:cubicBezTo>
                    <a:pt x="28956" y="336247"/>
                    <a:pt x="35860" y="332460"/>
                    <a:pt x="39828" y="326195"/>
                  </a:cubicBezTo>
                  <a:cubicBezTo>
                    <a:pt x="41410" y="323732"/>
                    <a:pt x="40693" y="320461"/>
                    <a:pt x="38230" y="318879"/>
                  </a:cubicBezTo>
                  <a:cubicBezTo>
                    <a:pt x="35768" y="317297"/>
                    <a:pt x="32496" y="318013"/>
                    <a:pt x="30914" y="320476"/>
                  </a:cubicBezTo>
                  <a:cubicBezTo>
                    <a:pt x="27668" y="325628"/>
                    <a:pt x="20862" y="327179"/>
                    <a:pt x="15710" y="323933"/>
                  </a:cubicBezTo>
                  <a:cubicBezTo>
                    <a:pt x="10557" y="320687"/>
                    <a:pt x="9006" y="313881"/>
                    <a:pt x="12252" y="308729"/>
                  </a:cubicBezTo>
                  <a:cubicBezTo>
                    <a:pt x="14272" y="305519"/>
                    <a:pt x="17796" y="303576"/>
                    <a:pt x="21588" y="303576"/>
                  </a:cubicBezTo>
                  <a:lnTo>
                    <a:pt x="22207" y="303576"/>
                  </a:lnTo>
                  <a:cubicBezTo>
                    <a:pt x="22943" y="303520"/>
                    <a:pt x="23685" y="303520"/>
                    <a:pt x="24422" y="303576"/>
                  </a:cubicBezTo>
                  <a:cubicBezTo>
                    <a:pt x="25994" y="303916"/>
                    <a:pt x="27637" y="303540"/>
                    <a:pt x="28905" y="302546"/>
                  </a:cubicBezTo>
                  <a:cubicBezTo>
                    <a:pt x="30162" y="301552"/>
                    <a:pt x="30888" y="300026"/>
                    <a:pt x="30863" y="298424"/>
                  </a:cubicBezTo>
                  <a:lnTo>
                    <a:pt x="31172" y="169049"/>
                  </a:lnTo>
                  <a:lnTo>
                    <a:pt x="128242" y="255917"/>
                  </a:lnTo>
                  <a:lnTo>
                    <a:pt x="128242" y="289768"/>
                  </a:lnTo>
                  <a:lnTo>
                    <a:pt x="91351" y="289768"/>
                  </a:lnTo>
                  <a:cubicBezTo>
                    <a:pt x="88507" y="289768"/>
                    <a:pt x="86199" y="292076"/>
                    <a:pt x="86199" y="294920"/>
                  </a:cubicBezTo>
                  <a:lnTo>
                    <a:pt x="86199" y="327586"/>
                  </a:lnTo>
                  <a:cubicBezTo>
                    <a:pt x="86199" y="330430"/>
                    <a:pt x="88507" y="332739"/>
                    <a:pt x="91351" y="332739"/>
                  </a:cubicBezTo>
                  <a:lnTo>
                    <a:pt x="122265" y="332739"/>
                  </a:lnTo>
                  <a:lnTo>
                    <a:pt x="122265" y="404872"/>
                  </a:lnTo>
                  <a:cubicBezTo>
                    <a:pt x="122265" y="407803"/>
                    <a:pt x="124641" y="410178"/>
                    <a:pt x="127572" y="410178"/>
                  </a:cubicBezTo>
                  <a:cubicBezTo>
                    <a:pt x="130504" y="410178"/>
                    <a:pt x="132879" y="407803"/>
                    <a:pt x="132879" y="404872"/>
                  </a:cubicBezTo>
                  <a:lnTo>
                    <a:pt x="132879" y="332739"/>
                  </a:lnTo>
                  <a:lnTo>
                    <a:pt x="163793" y="332739"/>
                  </a:lnTo>
                  <a:lnTo>
                    <a:pt x="163793" y="404099"/>
                  </a:lnTo>
                  <a:cubicBezTo>
                    <a:pt x="163793" y="407030"/>
                    <a:pt x="166168" y="409406"/>
                    <a:pt x="169100" y="409406"/>
                  </a:cubicBezTo>
                  <a:cubicBezTo>
                    <a:pt x="172032" y="409406"/>
                    <a:pt x="174407" y="407030"/>
                    <a:pt x="174407" y="404099"/>
                  </a:cubicBezTo>
                  <a:lnTo>
                    <a:pt x="174407" y="333048"/>
                  </a:lnTo>
                  <a:lnTo>
                    <a:pt x="226755" y="333048"/>
                  </a:lnTo>
                  <a:lnTo>
                    <a:pt x="226755" y="395700"/>
                  </a:lnTo>
                  <a:cubicBezTo>
                    <a:pt x="226755" y="398617"/>
                    <a:pt x="229120" y="400982"/>
                    <a:pt x="232036" y="400982"/>
                  </a:cubicBezTo>
                  <a:cubicBezTo>
                    <a:pt x="234952" y="400982"/>
                    <a:pt x="237317" y="398617"/>
                    <a:pt x="237317" y="395700"/>
                  </a:cubicBezTo>
                  <a:lnTo>
                    <a:pt x="237317" y="333048"/>
                  </a:lnTo>
                  <a:lnTo>
                    <a:pt x="268231" y="333048"/>
                  </a:lnTo>
                  <a:lnTo>
                    <a:pt x="268231" y="399719"/>
                  </a:lnTo>
                  <a:cubicBezTo>
                    <a:pt x="268231" y="402635"/>
                    <a:pt x="270596" y="405000"/>
                    <a:pt x="273513" y="405000"/>
                  </a:cubicBezTo>
                  <a:cubicBezTo>
                    <a:pt x="276429" y="405000"/>
                    <a:pt x="278794" y="402635"/>
                    <a:pt x="278794" y="399719"/>
                  </a:cubicBezTo>
                  <a:lnTo>
                    <a:pt x="278794" y="333048"/>
                  </a:lnTo>
                  <a:lnTo>
                    <a:pt x="330781" y="333048"/>
                  </a:lnTo>
                  <a:lnTo>
                    <a:pt x="330781" y="404408"/>
                  </a:lnTo>
                  <a:cubicBezTo>
                    <a:pt x="330781" y="407340"/>
                    <a:pt x="333156" y="409715"/>
                    <a:pt x="336088" y="409715"/>
                  </a:cubicBezTo>
                  <a:cubicBezTo>
                    <a:pt x="339020" y="409715"/>
                    <a:pt x="341395" y="407340"/>
                    <a:pt x="341395" y="404408"/>
                  </a:cubicBezTo>
                  <a:lnTo>
                    <a:pt x="341395" y="333048"/>
                  </a:lnTo>
                  <a:lnTo>
                    <a:pt x="372309" y="333048"/>
                  </a:lnTo>
                  <a:lnTo>
                    <a:pt x="372309" y="403326"/>
                  </a:lnTo>
                  <a:cubicBezTo>
                    <a:pt x="372309" y="406242"/>
                    <a:pt x="374674" y="408607"/>
                    <a:pt x="377590" y="408607"/>
                  </a:cubicBezTo>
                  <a:cubicBezTo>
                    <a:pt x="380506" y="408607"/>
                    <a:pt x="382871" y="406242"/>
                    <a:pt x="382871" y="403326"/>
                  </a:cubicBezTo>
                  <a:lnTo>
                    <a:pt x="382871" y="333048"/>
                  </a:lnTo>
                  <a:lnTo>
                    <a:pt x="413785" y="333048"/>
                  </a:lnTo>
                  <a:cubicBezTo>
                    <a:pt x="416629" y="333048"/>
                    <a:pt x="418938" y="330740"/>
                    <a:pt x="418938" y="327895"/>
                  </a:cubicBezTo>
                  <a:lnTo>
                    <a:pt x="418938" y="295127"/>
                  </a:lnTo>
                  <a:cubicBezTo>
                    <a:pt x="418938" y="292282"/>
                    <a:pt x="416629" y="289974"/>
                    <a:pt x="413785" y="289974"/>
                  </a:cubicBezTo>
                  <a:lnTo>
                    <a:pt x="403120" y="289974"/>
                  </a:lnTo>
                  <a:lnTo>
                    <a:pt x="403120" y="251332"/>
                  </a:lnTo>
                  <a:lnTo>
                    <a:pt x="463557" y="237987"/>
                  </a:lnTo>
                  <a:cubicBezTo>
                    <a:pt x="466015" y="237513"/>
                    <a:pt x="467777" y="235339"/>
                    <a:pt x="467730" y="232835"/>
                  </a:cubicBezTo>
                  <a:lnTo>
                    <a:pt x="467730" y="221087"/>
                  </a:lnTo>
                  <a:cubicBezTo>
                    <a:pt x="467730" y="218243"/>
                    <a:pt x="465422" y="215935"/>
                    <a:pt x="462578" y="215935"/>
                  </a:cubicBezTo>
                  <a:lnTo>
                    <a:pt x="360252" y="215935"/>
                  </a:lnTo>
                  <a:lnTo>
                    <a:pt x="360252" y="191616"/>
                  </a:lnTo>
                  <a:cubicBezTo>
                    <a:pt x="360252" y="188772"/>
                    <a:pt x="357944" y="186464"/>
                    <a:pt x="355100" y="186464"/>
                  </a:cubicBezTo>
                  <a:lnTo>
                    <a:pt x="269416" y="186464"/>
                  </a:lnTo>
                  <a:lnTo>
                    <a:pt x="250559" y="28750"/>
                  </a:lnTo>
                  <a:cubicBezTo>
                    <a:pt x="250317" y="26087"/>
                    <a:pt x="248081" y="24051"/>
                    <a:pt x="245406" y="24061"/>
                  </a:cubicBezTo>
                  <a:lnTo>
                    <a:pt x="237060" y="24061"/>
                  </a:lnTo>
                  <a:lnTo>
                    <a:pt x="237060" y="5152"/>
                  </a:lnTo>
                  <a:cubicBezTo>
                    <a:pt x="237060" y="2307"/>
                    <a:pt x="234751" y="0"/>
                    <a:pt x="231907" y="0"/>
                  </a:cubicBezTo>
                  <a:lnTo>
                    <a:pt x="202900" y="0"/>
                  </a:lnTo>
                  <a:cubicBezTo>
                    <a:pt x="200056" y="0"/>
                    <a:pt x="197747" y="2307"/>
                    <a:pt x="197747" y="5152"/>
                  </a:cubicBezTo>
                  <a:lnTo>
                    <a:pt x="197747" y="24268"/>
                  </a:lnTo>
                  <a:lnTo>
                    <a:pt x="189400" y="24268"/>
                  </a:lnTo>
                  <a:cubicBezTo>
                    <a:pt x="186726" y="24257"/>
                    <a:pt x="184490" y="26293"/>
                    <a:pt x="184248" y="28956"/>
                  </a:cubicBezTo>
                  <a:lnTo>
                    <a:pt x="165390" y="186154"/>
                  </a:lnTo>
                  <a:lnTo>
                    <a:pt x="135095" y="186154"/>
                  </a:lnTo>
                  <a:lnTo>
                    <a:pt x="34572" y="142823"/>
                  </a:lnTo>
                  <a:cubicBezTo>
                    <a:pt x="32182" y="141707"/>
                    <a:pt x="29338" y="142574"/>
                    <a:pt x="27977" y="144833"/>
                  </a:cubicBezTo>
                  <a:lnTo>
                    <a:pt x="21898" y="154519"/>
                  </a:lnTo>
                  <a:cubicBezTo>
                    <a:pt x="21372" y="155374"/>
                    <a:pt x="21089" y="156353"/>
                    <a:pt x="21073" y="157353"/>
                  </a:cubicBezTo>
                  <a:cubicBezTo>
                    <a:pt x="21073" y="159362"/>
                    <a:pt x="20764" y="293066"/>
                    <a:pt x="20764" y="293066"/>
                  </a:cubicBezTo>
                  <a:cubicBezTo>
                    <a:pt x="9182" y="293509"/>
                    <a:pt x="21" y="303015"/>
                    <a:pt x="0" y="314602"/>
                  </a:cubicBezTo>
                  <a:close/>
                  <a:moveTo>
                    <a:pt x="94031" y="180178"/>
                  </a:moveTo>
                  <a:lnTo>
                    <a:pt x="123708" y="192955"/>
                  </a:lnTo>
                  <a:lnTo>
                    <a:pt x="101604" y="211298"/>
                  </a:lnTo>
                  <a:close/>
                  <a:moveTo>
                    <a:pt x="89754" y="207382"/>
                  </a:moveTo>
                  <a:lnTo>
                    <a:pt x="61777" y="182342"/>
                  </a:lnTo>
                  <a:lnTo>
                    <a:pt x="82386" y="177911"/>
                  </a:lnTo>
                  <a:close/>
                  <a:moveTo>
                    <a:pt x="246643" y="85426"/>
                  </a:moveTo>
                  <a:lnTo>
                    <a:pt x="224282" y="60695"/>
                  </a:lnTo>
                  <a:lnTo>
                    <a:pt x="241439" y="41786"/>
                  </a:lnTo>
                  <a:close/>
                  <a:moveTo>
                    <a:pt x="233350" y="34933"/>
                  </a:moveTo>
                  <a:lnTo>
                    <a:pt x="217172" y="52812"/>
                  </a:lnTo>
                  <a:lnTo>
                    <a:pt x="200942" y="34933"/>
                  </a:lnTo>
                  <a:close/>
                  <a:moveTo>
                    <a:pt x="240615" y="106035"/>
                  </a:moveTo>
                  <a:lnTo>
                    <a:pt x="217120" y="132261"/>
                  </a:lnTo>
                  <a:lnTo>
                    <a:pt x="193625" y="106035"/>
                  </a:lnTo>
                  <a:close/>
                  <a:moveTo>
                    <a:pt x="192956" y="95422"/>
                  </a:moveTo>
                  <a:lnTo>
                    <a:pt x="217172" y="68732"/>
                  </a:lnTo>
                  <a:lnTo>
                    <a:pt x="241130" y="95215"/>
                  </a:lnTo>
                  <a:close/>
                  <a:moveTo>
                    <a:pt x="210216" y="139989"/>
                  </a:moveTo>
                  <a:lnTo>
                    <a:pt x="176777" y="177292"/>
                  </a:lnTo>
                  <a:lnTo>
                    <a:pt x="184454" y="111497"/>
                  </a:lnTo>
                  <a:close/>
                  <a:moveTo>
                    <a:pt x="193059" y="41734"/>
                  </a:moveTo>
                  <a:lnTo>
                    <a:pt x="210216" y="60643"/>
                  </a:lnTo>
                  <a:lnTo>
                    <a:pt x="187700" y="85426"/>
                  </a:lnTo>
                  <a:close/>
                  <a:moveTo>
                    <a:pt x="257875" y="177344"/>
                  </a:moveTo>
                  <a:lnTo>
                    <a:pt x="224385" y="139989"/>
                  </a:lnTo>
                  <a:lnTo>
                    <a:pt x="250147" y="111445"/>
                  </a:lnTo>
                  <a:close/>
                  <a:moveTo>
                    <a:pt x="251435" y="186154"/>
                  </a:moveTo>
                  <a:lnTo>
                    <a:pt x="182909" y="186154"/>
                  </a:lnTo>
                  <a:lnTo>
                    <a:pt x="217172" y="147924"/>
                  </a:lnTo>
                  <a:close/>
                  <a:moveTo>
                    <a:pt x="226394" y="24268"/>
                  </a:moveTo>
                  <a:lnTo>
                    <a:pt x="207949" y="24268"/>
                  </a:lnTo>
                  <a:lnTo>
                    <a:pt x="207949" y="10459"/>
                  </a:lnTo>
                  <a:lnTo>
                    <a:pt x="226394" y="10459"/>
                  </a:lnTo>
                  <a:close/>
                  <a:moveTo>
                    <a:pt x="396989" y="241800"/>
                  </a:moveTo>
                  <a:lnTo>
                    <a:pt x="342374" y="241800"/>
                  </a:lnTo>
                  <a:lnTo>
                    <a:pt x="342374" y="226343"/>
                  </a:lnTo>
                  <a:lnTo>
                    <a:pt x="456910" y="226343"/>
                  </a:lnTo>
                  <a:lnTo>
                    <a:pt x="456910" y="228558"/>
                  </a:lnTo>
                  <a:close/>
                  <a:moveTo>
                    <a:pt x="392300" y="289871"/>
                  </a:moveTo>
                  <a:lnTo>
                    <a:pt x="342374" y="289871"/>
                  </a:lnTo>
                  <a:lnTo>
                    <a:pt x="342374" y="252362"/>
                  </a:lnTo>
                  <a:lnTo>
                    <a:pt x="392300" y="252362"/>
                  </a:lnTo>
                  <a:close/>
                  <a:moveTo>
                    <a:pt x="96658" y="300176"/>
                  </a:moveTo>
                  <a:lnTo>
                    <a:pt x="408221" y="300176"/>
                  </a:lnTo>
                  <a:lnTo>
                    <a:pt x="408221" y="322434"/>
                  </a:lnTo>
                  <a:lnTo>
                    <a:pt x="96864" y="322434"/>
                  </a:lnTo>
                  <a:close/>
                  <a:moveTo>
                    <a:pt x="138804" y="289871"/>
                  </a:moveTo>
                  <a:lnTo>
                    <a:pt x="138804" y="196768"/>
                  </a:lnTo>
                  <a:lnTo>
                    <a:pt x="349690" y="196768"/>
                  </a:lnTo>
                  <a:lnTo>
                    <a:pt x="349690" y="215780"/>
                  </a:lnTo>
                  <a:lnTo>
                    <a:pt x="337067" y="215780"/>
                  </a:lnTo>
                  <a:cubicBezTo>
                    <a:pt x="334223" y="215780"/>
                    <a:pt x="331914" y="218089"/>
                    <a:pt x="331914" y="220933"/>
                  </a:cubicBezTo>
                  <a:lnTo>
                    <a:pt x="331914" y="289768"/>
                  </a:lnTo>
                  <a:close/>
                  <a:moveTo>
                    <a:pt x="128242" y="241800"/>
                  </a:moveTo>
                  <a:lnTo>
                    <a:pt x="105726" y="221654"/>
                  </a:lnTo>
                  <a:lnTo>
                    <a:pt x="128242" y="202951"/>
                  </a:lnTo>
                  <a:close/>
                  <a:moveTo>
                    <a:pt x="32769" y="156374"/>
                  </a:moveTo>
                  <a:lnTo>
                    <a:pt x="34057" y="154313"/>
                  </a:lnTo>
                  <a:lnTo>
                    <a:pt x="70124" y="169770"/>
                  </a:lnTo>
                  <a:lnTo>
                    <a:pt x="52142" y="173583"/>
                  </a:ln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3" name="Freeform: Shape 262">
              <a:extLst>
                <a:ext uri="{FF2B5EF4-FFF2-40B4-BE49-F238E27FC236}">
                  <a16:creationId xmlns:a16="http://schemas.microsoft.com/office/drawing/2014/main" id="{C64E8ECB-585F-467B-829A-67011066852C}"/>
                </a:ext>
              </a:extLst>
            </p:cNvPr>
            <p:cNvSpPr/>
            <p:nvPr/>
          </p:nvSpPr>
          <p:spPr>
            <a:xfrm>
              <a:off x="1107920" y="1387942"/>
              <a:ext cx="39237" cy="45647"/>
            </a:xfrm>
            <a:custGeom>
              <a:avLst/>
              <a:gdLst>
                <a:gd name="connsiteX0" fmla="*/ 0 w 49256"/>
                <a:gd name="connsiteY0" fmla="*/ 5162 h 57303"/>
                <a:gd name="connsiteX1" fmla="*/ 0 w 49256"/>
                <a:gd name="connsiteY1" fmla="*/ 52151 h 57303"/>
                <a:gd name="connsiteX2" fmla="*/ 5152 w 49256"/>
                <a:gd name="connsiteY2" fmla="*/ 57304 h 57303"/>
                <a:gd name="connsiteX3" fmla="*/ 44104 w 49256"/>
                <a:gd name="connsiteY3" fmla="*/ 57304 h 57303"/>
                <a:gd name="connsiteX4" fmla="*/ 49256 w 49256"/>
                <a:gd name="connsiteY4" fmla="*/ 52151 h 57303"/>
                <a:gd name="connsiteX5" fmla="*/ 49256 w 49256"/>
                <a:gd name="connsiteY5" fmla="*/ 5162 h 57303"/>
                <a:gd name="connsiteX6" fmla="*/ 44104 w 49256"/>
                <a:gd name="connsiteY6" fmla="*/ 9 h 57303"/>
                <a:gd name="connsiteX7" fmla="*/ 5461 w 49256"/>
                <a:gd name="connsiteY7" fmla="*/ 9 h 57303"/>
                <a:gd name="connsiteX8" fmla="*/ 10 w 49256"/>
                <a:gd name="connsiteY8" fmla="*/ 4842 h 57303"/>
                <a:gd name="connsiteX9" fmla="*/ 0 w 49256"/>
                <a:gd name="connsiteY9" fmla="*/ 5162 h 57303"/>
                <a:gd name="connsiteX10" fmla="*/ 10562 w 49256"/>
                <a:gd name="connsiteY10" fmla="*/ 10314 h 57303"/>
                <a:gd name="connsiteX11" fmla="*/ 39003 w 49256"/>
                <a:gd name="connsiteY11" fmla="*/ 10314 h 57303"/>
                <a:gd name="connsiteX12" fmla="*/ 39003 w 49256"/>
                <a:gd name="connsiteY12" fmla="*/ 46690 h 57303"/>
                <a:gd name="connsiteX13" fmla="*/ 10614 w 49256"/>
                <a:gd name="connsiteY13" fmla="*/ 46690 h 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56" h="57303">
                  <a:moveTo>
                    <a:pt x="0" y="5162"/>
                  </a:moveTo>
                  <a:lnTo>
                    <a:pt x="0" y="52151"/>
                  </a:lnTo>
                  <a:cubicBezTo>
                    <a:pt x="0" y="54995"/>
                    <a:pt x="2308" y="57304"/>
                    <a:pt x="5152" y="57304"/>
                  </a:cubicBezTo>
                  <a:lnTo>
                    <a:pt x="44104" y="57304"/>
                  </a:lnTo>
                  <a:cubicBezTo>
                    <a:pt x="46948" y="57304"/>
                    <a:pt x="49256" y="54995"/>
                    <a:pt x="49256" y="52151"/>
                  </a:cubicBezTo>
                  <a:lnTo>
                    <a:pt x="49256" y="5162"/>
                  </a:lnTo>
                  <a:cubicBezTo>
                    <a:pt x="49256" y="2318"/>
                    <a:pt x="46948" y="9"/>
                    <a:pt x="44104" y="9"/>
                  </a:cubicBezTo>
                  <a:lnTo>
                    <a:pt x="5461" y="9"/>
                  </a:lnTo>
                  <a:cubicBezTo>
                    <a:pt x="2623" y="-161"/>
                    <a:pt x="180" y="2003"/>
                    <a:pt x="10" y="4842"/>
                  </a:cubicBezTo>
                  <a:cubicBezTo>
                    <a:pt x="5" y="4950"/>
                    <a:pt x="0" y="5054"/>
                    <a:pt x="0" y="5162"/>
                  </a:cubicBezTo>
                  <a:close/>
                  <a:moveTo>
                    <a:pt x="10562" y="10314"/>
                  </a:moveTo>
                  <a:lnTo>
                    <a:pt x="39003" y="10314"/>
                  </a:lnTo>
                  <a:lnTo>
                    <a:pt x="39003" y="46690"/>
                  </a:lnTo>
                  <a:lnTo>
                    <a:pt x="10614" y="46690"/>
                  </a:lnTo>
                  <a:close/>
                </a:path>
              </a:pathLst>
            </a:custGeom>
            <a:solidFill>
              <a:schemeClr val="bg1"/>
            </a:solidFill>
            <a:ln w="86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4" name="Freeform: Shape 263">
              <a:extLst>
                <a:ext uri="{FF2B5EF4-FFF2-40B4-BE49-F238E27FC236}">
                  <a16:creationId xmlns:a16="http://schemas.microsoft.com/office/drawing/2014/main" id="{E8FB8106-7CF3-4300-958A-37ED03EFED4C}"/>
                </a:ext>
              </a:extLst>
            </p:cNvPr>
            <p:cNvSpPr/>
            <p:nvPr/>
          </p:nvSpPr>
          <p:spPr>
            <a:xfrm>
              <a:off x="1183931" y="1593902"/>
              <a:ext cx="74944" cy="102976"/>
            </a:xfrm>
            <a:custGeom>
              <a:avLst/>
              <a:gdLst>
                <a:gd name="connsiteX0" fmla="*/ 94082 w 94081"/>
                <a:gd name="connsiteY0" fmla="*/ 129272 h 129272"/>
                <a:gd name="connsiteX1" fmla="*/ 38849 w 94081"/>
                <a:gd name="connsiteY1" fmla="*/ 129272 h 129272"/>
                <a:gd name="connsiteX2" fmla="*/ 0 w 94081"/>
                <a:gd name="connsiteY2" fmla="*/ 90424 h 129272"/>
                <a:gd name="connsiteX3" fmla="*/ 0 w 94081"/>
                <a:gd name="connsiteY3" fmla="*/ 0 h 129272"/>
              </a:gdLst>
              <a:ahLst/>
              <a:cxnLst>
                <a:cxn ang="0">
                  <a:pos x="connsiteX0" y="connsiteY0"/>
                </a:cxn>
                <a:cxn ang="0">
                  <a:pos x="connsiteX1" y="connsiteY1"/>
                </a:cxn>
                <a:cxn ang="0">
                  <a:pos x="connsiteX2" y="connsiteY2"/>
                </a:cxn>
                <a:cxn ang="0">
                  <a:pos x="connsiteX3" y="connsiteY3"/>
                </a:cxn>
              </a:cxnLst>
              <a:rect l="l" t="t" r="r" b="b"/>
              <a:pathLst>
                <a:path w="94081" h="129272">
                  <a:moveTo>
                    <a:pt x="94082" y="129272"/>
                  </a:moveTo>
                  <a:lnTo>
                    <a:pt x="38849" y="129272"/>
                  </a:lnTo>
                  <a:cubicBezTo>
                    <a:pt x="17405" y="129242"/>
                    <a:pt x="31" y="111868"/>
                    <a:pt x="0" y="90424"/>
                  </a:cubicBezTo>
                  <a:lnTo>
                    <a:pt x="0" y="0"/>
                  </a:lnTo>
                </a:path>
              </a:pathLst>
            </a:custGeom>
            <a:no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5" name="Freeform: Shape 264">
              <a:extLst>
                <a:ext uri="{FF2B5EF4-FFF2-40B4-BE49-F238E27FC236}">
                  <a16:creationId xmlns:a16="http://schemas.microsoft.com/office/drawing/2014/main" id="{48C2A0F9-116B-4DF3-80F9-D899B7A26C6B}"/>
                </a:ext>
              </a:extLst>
            </p:cNvPr>
            <p:cNvSpPr/>
            <p:nvPr/>
          </p:nvSpPr>
          <p:spPr>
            <a:xfrm>
              <a:off x="1418820" y="1605641"/>
              <a:ext cx="130188" cy="91238"/>
            </a:xfrm>
            <a:custGeom>
              <a:avLst/>
              <a:gdLst>
                <a:gd name="connsiteX0" fmla="*/ 163433 w 163432"/>
                <a:gd name="connsiteY0" fmla="*/ 0 h 114536"/>
                <a:gd name="connsiteX1" fmla="*/ 163433 w 163432"/>
                <a:gd name="connsiteY1" fmla="*/ 64868 h 114536"/>
                <a:gd name="connsiteX2" fmla="*/ 113815 w 163432"/>
                <a:gd name="connsiteY2" fmla="*/ 114537 h 114536"/>
                <a:gd name="connsiteX3" fmla="*/ 0 w 163432"/>
                <a:gd name="connsiteY3" fmla="*/ 114537 h 114536"/>
              </a:gdLst>
              <a:ahLst/>
              <a:cxnLst>
                <a:cxn ang="0">
                  <a:pos x="connsiteX0" y="connsiteY0"/>
                </a:cxn>
                <a:cxn ang="0">
                  <a:pos x="connsiteX1" y="connsiteY1"/>
                </a:cxn>
                <a:cxn ang="0">
                  <a:pos x="connsiteX2" y="connsiteY2"/>
                </a:cxn>
                <a:cxn ang="0">
                  <a:pos x="connsiteX3" y="connsiteY3"/>
                </a:cxn>
              </a:cxnLst>
              <a:rect l="l" t="t" r="r" b="b"/>
              <a:pathLst>
                <a:path w="163432" h="114536">
                  <a:moveTo>
                    <a:pt x="163433" y="0"/>
                  </a:moveTo>
                  <a:lnTo>
                    <a:pt x="163433" y="64868"/>
                  </a:lnTo>
                  <a:cubicBezTo>
                    <a:pt x="163433" y="92279"/>
                    <a:pt x="141226" y="114506"/>
                    <a:pt x="113815" y="114537"/>
                  </a:cubicBezTo>
                  <a:lnTo>
                    <a:pt x="0" y="114537"/>
                  </a:lnTo>
                </a:path>
              </a:pathLst>
            </a:custGeom>
            <a:no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6" name="Freeform: Shape 265">
              <a:extLst>
                <a:ext uri="{FF2B5EF4-FFF2-40B4-BE49-F238E27FC236}">
                  <a16:creationId xmlns:a16="http://schemas.microsoft.com/office/drawing/2014/main" id="{47D1344D-FCB8-4F32-822C-D02F740EFBFF}"/>
                </a:ext>
              </a:extLst>
            </p:cNvPr>
            <p:cNvSpPr/>
            <p:nvPr/>
          </p:nvSpPr>
          <p:spPr>
            <a:xfrm>
              <a:off x="1279369" y="1608432"/>
              <a:ext cx="125177" cy="176853"/>
            </a:xfrm>
            <a:custGeom>
              <a:avLst/>
              <a:gdLst>
                <a:gd name="connsiteX0" fmla="*/ 77785 w 157142"/>
                <a:gd name="connsiteY0" fmla="*/ 59922 h 222014"/>
                <a:gd name="connsiteX1" fmla="*/ 72890 w 157142"/>
                <a:gd name="connsiteY1" fmla="*/ 77594 h 222014"/>
                <a:gd name="connsiteX2" fmla="*/ 89470 w 157142"/>
                <a:gd name="connsiteY2" fmla="*/ 106643 h 222014"/>
                <a:gd name="connsiteX3" fmla="*/ 95663 w 157142"/>
                <a:gd name="connsiteY3" fmla="*/ 107478 h 222014"/>
                <a:gd name="connsiteX4" fmla="*/ 122971 w 157142"/>
                <a:gd name="connsiteY4" fmla="*/ 107478 h 222014"/>
                <a:gd name="connsiteX5" fmla="*/ 80258 w 157142"/>
                <a:gd name="connsiteY5" fmla="*/ 157353 h 222014"/>
                <a:gd name="connsiteX6" fmla="*/ 84637 w 157142"/>
                <a:gd name="connsiteY6" fmla="*/ 144781 h 222014"/>
                <a:gd name="connsiteX7" fmla="*/ 70139 w 157142"/>
                <a:gd name="connsiteY7" fmla="*/ 114722 h 222014"/>
                <a:gd name="connsiteX8" fmla="*/ 62328 w 157142"/>
                <a:gd name="connsiteY8" fmla="*/ 113403 h 222014"/>
                <a:gd name="connsiteX9" fmla="*/ 33629 w 157142"/>
                <a:gd name="connsiteY9" fmla="*/ 113403 h 222014"/>
                <a:gd name="connsiteX10" fmla="*/ 77785 w 157142"/>
                <a:gd name="connsiteY10" fmla="*/ 59973 h 222014"/>
                <a:gd name="connsiteX11" fmla="*/ 103031 w 157142"/>
                <a:gd name="connsiteY11" fmla="*/ 0 h 222014"/>
                <a:gd name="connsiteX12" fmla="*/ 90975 w 157142"/>
                <a:gd name="connsiteY12" fmla="*/ 6956 h 222014"/>
                <a:gd name="connsiteX13" fmla="*/ 5394 w 157142"/>
                <a:gd name="connsiteY13" fmla="*/ 110569 h 222014"/>
                <a:gd name="connsiteX14" fmla="*/ 1272 w 157142"/>
                <a:gd name="connsiteY14" fmla="*/ 128963 h 222014"/>
                <a:gd name="connsiteX15" fmla="*/ 15493 w 157142"/>
                <a:gd name="connsiteY15" fmla="*/ 137001 h 222014"/>
                <a:gd name="connsiteX16" fmla="*/ 62328 w 157142"/>
                <a:gd name="connsiteY16" fmla="*/ 137001 h 222014"/>
                <a:gd name="connsiteX17" fmla="*/ 39554 w 157142"/>
                <a:gd name="connsiteY17" fmla="*/ 202230 h 222014"/>
                <a:gd name="connsiteX18" fmla="*/ 39812 w 157142"/>
                <a:gd name="connsiteY18" fmla="*/ 216862 h 222014"/>
                <a:gd name="connsiteX19" fmla="*/ 49653 w 157142"/>
                <a:gd name="connsiteY19" fmla="*/ 222015 h 222014"/>
                <a:gd name="connsiteX20" fmla="*/ 61606 w 157142"/>
                <a:gd name="connsiteY20" fmla="*/ 215214 h 222014"/>
                <a:gd name="connsiteX21" fmla="*/ 151618 w 157142"/>
                <a:gd name="connsiteY21" fmla="*/ 110209 h 222014"/>
                <a:gd name="connsiteX22" fmla="*/ 155894 w 157142"/>
                <a:gd name="connsiteY22" fmla="*/ 91763 h 222014"/>
                <a:gd name="connsiteX23" fmla="*/ 141622 w 157142"/>
                <a:gd name="connsiteY23" fmla="*/ 83674 h 222014"/>
                <a:gd name="connsiteX24" fmla="*/ 95663 w 157142"/>
                <a:gd name="connsiteY24" fmla="*/ 83674 h 222014"/>
                <a:gd name="connsiteX25" fmla="*/ 113490 w 157142"/>
                <a:gd name="connsiteY25" fmla="*/ 19476 h 222014"/>
                <a:gd name="connsiteX26" fmla="*/ 112821 w 157142"/>
                <a:gd name="connsiteY26" fmla="*/ 5152 h 222014"/>
                <a:gd name="connsiteX27" fmla="*/ 103031 w 157142"/>
                <a:gd name="connsiteY27" fmla="*/ 0 h 22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42" h="222014">
                  <a:moveTo>
                    <a:pt x="77785" y="59922"/>
                  </a:moveTo>
                  <a:lnTo>
                    <a:pt x="72890" y="77594"/>
                  </a:lnTo>
                  <a:cubicBezTo>
                    <a:pt x="69448" y="90192"/>
                    <a:pt x="76868" y="103196"/>
                    <a:pt x="89470" y="106643"/>
                  </a:cubicBezTo>
                  <a:cubicBezTo>
                    <a:pt x="91485" y="107195"/>
                    <a:pt x="93571" y="107473"/>
                    <a:pt x="95663" y="107478"/>
                  </a:cubicBezTo>
                  <a:lnTo>
                    <a:pt x="122971" y="107478"/>
                  </a:lnTo>
                  <a:lnTo>
                    <a:pt x="80258" y="157353"/>
                  </a:lnTo>
                  <a:lnTo>
                    <a:pt x="84637" y="144781"/>
                  </a:lnTo>
                  <a:cubicBezTo>
                    <a:pt x="88934" y="132477"/>
                    <a:pt x="82442" y="119019"/>
                    <a:pt x="70139" y="114722"/>
                  </a:cubicBezTo>
                  <a:cubicBezTo>
                    <a:pt x="67629" y="113846"/>
                    <a:pt x="64986" y="113398"/>
                    <a:pt x="62328" y="113403"/>
                  </a:cubicBezTo>
                  <a:lnTo>
                    <a:pt x="33629" y="113403"/>
                  </a:lnTo>
                  <a:lnTo>
                    <a:pt x="77785" y="59973"/>
                  </a:lnTo>
                  <a:moveTo>
                    <a:pt x="103031" y="0"/>
                  </a:moveTo>
                  <a:cubicBezTo>
                    <a:pt x="98167" y="376"/>
                    <a:pt x="93736" y="2932"/>
                    <a:pt x="90975" y="6956"/>
                  </a:cubicBezTo>
                  <a:lnTo>
                    <a:pt x="5394" y="110569"/>
                  </a:lnTo>
                  <a:cubicBezTo>
                    <a:pt x="-1355" y="118710"/>
                    <a:pt x="-531" y="125099"/>
                    <a:pt x="1272" y="128963"/>
                  </a:cubicBezTo>
                  <a:cubicBezTo>
                    <a:pt x="3957" y="134265"/>
                    <a:pt x="9568" y="137434"/>
                    <a:pt x="15493" y="137001"/>
                  </a:cubicBezTo>
                  <a:lnTo>
                    <a:pt x="62328" y="137001"/>
                  </a:lnTo>
                  <a:lnTo>
                    <a:pt x="39554" y="202230"/>
                  </a:lnTo>
                  <a:cubicBezTo>
                    <a:pt x="37179" y="206841"/>
                    <a:pt x="37277" y="212339"/>
                    <a:pt x="39812" y="216862"/>
                  </a:cubicBezTo>
                  <a:cubicBezTo>
                    <a:pt x="42074" y="220057"/>
                    <a:pt x="45737" y="221973"/>
                    <a:pt x="49653" y="222015"/>
                  </a:cubicBezTo>
                  <a:cubicBezTo>
                    <a:pt x="54460" y="221675"/>
                    <a:pt x="58855" y="219176"/>
                    <a:pt x="61606" y="215214"/>
                  </a:cubicBezTo>
                  <a:lnTo>
                    <a:pt x="151618" y="110209"/>
                  </a:lnTo>
                  <a:cubicBezTo>
                    <a:pt x="158470" y="102068"/>
                    <a:pt x="157698" y="95679"/>
                    <a:pt x="155894" y="91763"/>
                  </a:cubicBezTo>
                  <a:cubicBezTo>
                    <a:pt x="153236" y="86405"/>
                    <a:pt x="147584" y="83200"/>
                    <a:pt x="141622" y="83674"/>
                  </a:cubicBezTo>
                  <a:lnTo>
                    <a:pt x="95663" y="83674"/>
                  </a:lnTo>
                  <a:lnTo>
                    <a:pt x="113490" y="19476"/>
                  </a:lnTo>
                  <a:cubicBezTo>
                    <a:pt x="115685" y="14890"/>
                    <a:pt x="115433" y="9511"/>
                    <a:pt x="112821" y="5152"/>
                  </a:cubicBezTo>
                  <a:cubicBezTo>
                    <a:pt x="110554" y="1984"/>
                    <a:pt x="106926" y="72"/>
                    <a:pt x="103031" y="0"/>
                  </a:cubicBezTo>
                  <a:close/>
                </a:path>
              </a:pathLst>
            </a:custGeom>
            <a:solidFill>
              <a:srgbClr val="009EE2"/>
            </a:solidFill>
            <a:ln w="285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68" name="Graphic 213">
              <a:extLst>
                <a:ext uri="{FF2B5EF4-FFF2-40B4-BE49-F238E27FC236}">
                  <a16:creationId xmlns:a16="http://schemas.microsoft.com/office/drawing/2014/main" id="{0981B016-8C23-4471-950E-47367B69C384}"/>
                </a:ext>
              </a:extLst>
            </p:cNvPr>
            <p:cNvGrpSpPr/>
            <p:nvPr/>
          </p:nvGrpSpPr>
          <p:grpSpPr>
            <a:xfrm>
              <a:off x="692156" y="1036049"/>
              <a:ext cx="438626" cy="307096"/>
              <a:chOff x="2518493" y="1648306"/>
              <a:chExt cx="550631" cy="385517"/>
            </a:xfrm>
            <a:noFill/>
          </p:grpSpPr>
          <p:sp>
            <p:nvSpPr>
              <p:cNvPr id="269" name="Freeform: Shape 268">
                <a:extLst>
                  <a:ext uri="{FF2B5EF4-FFF2-40B4-BE49-F238E27FC236}">
                    <a16:creationId xmlns:a16="http://schemas.microsoft.com/office/drawing/2014/main" id="{332D65C5-2B6F-422B-8C74-508DAA27A682}"/>
                  </a:ext>
                </a:extLst>
              </p:cNvPr>
              <p:cNvSpPr/>
              <p:nvPr/>
            </p:nvSpPr>
            <p:spPr>
              <a:xfrm>
                <a:off x="2564225" y="1844232"/>
                <a:ext cx="93085" cy="79570"/>
              </a:xfrm>
              <a:custGeom>
                <a:avLst/>
                <a:gdLst>
                  <a:gd name="connsiteX0" fmla="*/ 13674 w 93085"/>
                  <a:gd name="connsiteY0" fmla="*/ 26398 h 79570"/>
                  <a:gd name="connsiteX1" fmla="*/ 48865 w 93085"/>
                  <a:gd name="connsiteY1" fmla="*/ 4604 h 79570"/>
                  <a:gd name="connsiteX2" fmla="*/ 88481 w 93085"/>
                  <a:gd name="connsiteY2" fmla="*/ 13079 h 79570"/>
                  <a:gd name="connsiteX3" fmla="*/ 80006 w 93085"/>
                  <a:gd name="connsiteY3" fmla="*/ 52696 h 79570"/>
                  <a:gd name="connsiteX4" fmla="*/ 78955 w 93085"/>
                  <a:gd name="connsiteY4" fmla="*/ 53345 h 79570"/>
                  <a:gd name="connsiteX5" fmla="*/ 43764 w 93085"/>
                  <a:gd name="connsiteY5" fmla="*/ 75242 h 79570"/>
                  <a:gd name="connsiteX6" fmla="*/ 28719 w 93085"/>
                  <a:gd name="connsiteY6" fmla="*/ 79570 h 79570"/>
                  <a:gd name="connsiteX7" fmla="*/ 0 w 93085"/>
                  <a:gd name="connsiteY7" fmla="*/ 50995 h 79570"/>
                  <a:gd name="connsiteX8" fmla="*/ 13674 w 93085"/>
                  <a:gd name="connsiteY8" fmla="*/ 26501 h 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85" h="79570">
                    <a:moveTo>
                      <a:pt x="13674" y="26398"/>
                    </a:moveTo>
                    <a:lnTo>
                      <a:pt x="48865" y="4604"/>
                    </a:lnTo>
                    <a:cubicBezTo>
                      <a:pt x="62148" y="-3996"/>
                      <a:pt x="79882" y="-198"/>
                      <a:pt x="88481" y="13079"/>
                    </a:cubicBezTo>
                    <a:cubicBezTo>
                      <a:pt x="97081" y="26362"/>
                      <a:pt x="93283" y="44096"/>
                      <a:pt x="80006" y="52696"/>
                    </a:cubicBezTo>
                    <a:cubicBezTo>
                      <a:pt x="79661" y="52922"/>
                      <a:pt x="79310" y="53139"/>
                      <a:pt x="78955" y="53345"/>
                    </a:cubicBezTo>
                    <a:lnTo>
                      <a:pt x="43764" y="75242"/>
                    </a:lnTo>
                    <a:cubicBezTo>
                      <a:pt x="39256" y="78071"/>
                      <a:pt x="34042" y="79570"/>
                      <a:pt x="28719" y="79570"/>
                    </a:cubicBezTo>
                    <a:cubicBezTo>
                      <a:pt x="12896" y="79612"/>
                      <a:pt x="41" y="66818"/>
                      <a:pt x="0" y="50995"/>
                    </a:cubicBezTo>
                    <a:cubicBezTo>
                      <a:pt x="-26" y="41005"/>
                      <a:pt x="5158" y="31720"/>
                      <a:pt x="13674" y="26501"/>
                    </a:cubicBezTo>
                    <a:close/>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0" name="Freeform: Shape 269">
                <a:extLst>
                  <a:ext uri="{FF2B5EF4-FFF2-40B4-BE49-F238E27FC236}">
                    <a16:creationId xmlns:a16="http://schemas.microsoft.com/office/drawing/2014/main" id="{C6DB9F80-CDF5-4605-8CF4-FBF83990D690}"/>
                  </a:ext>
                </a:extLst>
              </p:cNvPr>
              <p:cNvSpPr/>
              <p:nvPr/>
            </p:nvSpPr>
            <p:spPr>
              <a:xfrm>
                <a:off x="2610169" y="1883511"/>
                <a:ext cx="92463" cy="79149"/>
              </a:xfrm>
              <a:custGeom>
                <a:avLst/>
                <a:gdLst>
                  <a:gd name="connsiteX0" fmla="*/ 13586 w 92463"/>
                  <a:gd name="connsiteY0" fmla="*/ 26122 h 79149"/>
                  <a:gd name="connsiteX1" fmla="*/ 48828 w 92463"/>
                  <a:gd name="connsiteY1" fmla="*/ 4328 h 79149"/>
                  <a:gd name="connsiteX2" fmla="*/ 63873 w 92463"/>
                  <a:gd name="connsiteY2" fmla="*/ 0 h 79149"/>
                  <a:gd name="connsiteX3" fmla="*/ 92463 w 92463"/>
                  <a:gd name="connsiteY3" fmla="*/ 28807 h 79149"/>
                  <a:gd name="connsiteX4" fmla="*/ 78918 w 92463"/>
                  <a:gd name="connsiteY4" fmla="*/ 53069 h 79149"/>
                  <a:gd name="connsiteX5" fmla="*/ 43727 w 92463"/>
                  <a:gd name="connsiteY5" fmla="*/ 74864 h 79149"/>
                  <a:gd name="connsiteX6" fmla="*/ 4286 w 92463"/>
                  <a:gd name="connsiteY6" fmla="*/ 65564 h 79149"/>
                  <a:gd name="connsiteX7" fmla="*/ 13586 w 92463"/>
                  <a:gd name="connsiteY7" fmla="*/ 26122 h 7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63" h="79149">
                    <a:moveTo>
                      <a:pt x="13586" y="26122"/>
                    </a:moveTo>
                    <a:lnTo>
                      <a:pt x="48828" y="4328"/>
                    </a:lnTo>
                    <a:cubicBezTo>
                      <a:pt x="53336" y="1494"/>
                      <a:pt x="58551" y="-5"/>
                      <a:pt x="63873" y="0"/>
                    </a:cubicBezTo>
                    <a:cubicBezTo>
                      <a:pt x="79721" y="62"/>
                      <a:pt x="92520" y="12958"/>
                      <a:pt x="92463" y="28807"/>
                    </a:cubicBezTo>
                    <a:cubicBezTo>
                      <a:pt x="92422" y="38689"/>
                      <a:pt x="87306" y="47850"/>
                      <a:pt x="78918" y="53069"/>
                    </a:cubicBezTo>
                    <a:lnTo>
                      <a:pt x="43727" y="74864"/>
                    </a:lnTo>
                    <a:cubicBezTo>
                      <a:pt x="30269" y="83185"/>
                      <a:pt x="12607" y="79022"/>
                      <a:pt x="4286" y="65564"/>
                    </a:cubicBezTo>
                    <a:cubicBezTo>
                      <a:pt x="-4035" y="52106"/>
                      <a:pt x="128" y="34443"/>
                      <a:pt x="13586" y="26122"/>
                    </a:cubicBezTo>
                    <a:close/>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1" name="Freeform: Shape 270">
                <a:extLst>
                  <a:ext uri="{FF2B5EF4-FFF2-40B4-BE49-F238E27FC236}">
                    <a16:creationId xmlns:a16="http://schemas.microsoft.com/office/drawing/2014/main" id="{BCF6629B-A771-4091-8256-2D2790405012}"/>
                  </a:ext>
                </a:extLst>
              </p:cNvPr>
              <p:cNvSpPr/>
              <p:nvPr/>
            </p:nvSpPr>
            <p:spPr>
              <a:xfrm>
                <a:off x="2656117" y="1922463"/>
                <a:ext cx="92423" cy="79191"/>
              </a:xfrm>
              <a:custGeom>
                <a:avLst/>
                <a:gdLst>
                  <a:gd name="connsiteX0" fmla="*/ 13546 w 92423"/>
                  <a:gd name="connsiteY0" fmla="*/ 26122 h 79191"/>
                  <a:gd name="connsiteX1" fmla="*/ 48736 w 92423"/>
                  <a:gd name="connsiteY1" fmla="*/ 4328 h 79191"/>
                  <a:gd name="connsiteX2" fmla="*/ 63781 w 92423"/>
                  <a:gd name="connsiteY2" fmla="*/ 0 h 79191"/>
                  <a:gd name="connsiteX3" fmla="*/ 92423 w 92423"/>
                  <a:gd name="connsiteY3" fmla="*/ 28755 h 79191"/>
                  <a:gd name="connsiteX4" fmla="*/ 78878 w 92423"/>
                  <a:gd name="connsiteY4" fmla="*/ 53069 h 79191"/>
                  <a:gd name="connsiteX5" fmla="*/ 43687 w 92423"/>
                  <a:gd name="connsiteY5" fmla="*/ 74864 h 79191"/>
                  <a:gd name="connsiteX6" fmla="*/ 28591 w 92423"/>
                  <a:gd name="connsiteY6" fmla="*/ 79192 h 79191"/>
                  <a:gd name="connsiteX7" fmla="*/ 0 w 92423"/>
                  <a:gd name="connsiteY7" fmla="*/ 50385 h 79191"/>
                  <a:gd name="connsiteX8" fmla="*/ 13546 w 92423"/>
                  <a:gd name="connsiteY8" fmla="*/ 26122 h 7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3" h="79191">
                    <a:moveTo>
                      <a:pt x="13546" y="26122"/>
                    </a:moveTo>
                    <a:lnTo>
                      <a:pt x="48736" y="4328"/>
                    </a:lnTo>
                    <a:cubicBezTo>
                      <a:pt x="53245" y="1499"/>
                      <a:pt x="58459" y="0"/>
                      <a:pt x="63781" y="0"/>
                    </a:cubicBezTo>
                    <a:cubicBezTo>
                      <a:pt x="79630" y="31"/>
                      <a:pt x="92454" y="12907"/>
                      <a:pt x="92423" y="28755"/>
                    </a:cubicBezTo>
                    <a:cubicBezTo>
                      <a:pt x="92402" y="38653"/>
                      <a:pt x="87281" y="47845"/>
                      <a:pt x="78878" y="53069"/>
                    </a:cubicBezTo>
                    <a:lnTo>
                      <a:pt x="43687" y="74864"/>
                    </a:lnTo>
                    <a:cubicBezTo>
                      <a:pt x="39163" y="77697"/>
                      <a:pt x="33928" y="79197"/>
                      <a:pt x="28591" y="79192"/>
                    </a:cubicBezTo>
                    <a:cubicBezTo>
                      <a:pt x="12742" y="79130"/>
                      <a:pt x="-56" y="66233"/>
                      <a:pt x="0" y="50385"/>
                    </a:cubicBezTo>
                    <a:cubicBezTo>
                      <a:pt x="41" y="40503"/>
                      <a:pt x="5158" y="31342"/>
                      <a:pt x="13546" y="26122"/>
                    </a:cubicBezTo>
                    <a:close/>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2" name="Freeform: Shape 271">
                <a:extLst>
                  <a:ext uri="{FF2B5EF4-FFF2-40B4-BE49-F238E27FC236}">
                    <a16:creationId xmlns:a16="http://schemas.microsoft.com/office/drawing/2014/main" id="{2BA126EB-B0D5-44E6-83B0-C3547868BF25}"/>
                  </a:ext>
                </a:extLst>
              </p:cNvPr>
              <p:cNvSpPr/>
              <p:nvPr/>
            </p:nvSpPr>
            <p:spPr>
              <a:xfrm>
                <a:off x="2712930" y="1954356"/>
                <a:ext cx="93085" cy="79467"/>
              </a:xfrm>
              <a:custGeom>
                <a:avLst/>
                <a:gdLst>
                  <a:gd name="connsiteX0" fmla="*/ 14130 w 93085"/>
                  <a:gd name="connsiteY0" fmla="*/ 26122 h 79467"/>
                  <a:gd name="connsiteX1" fmla="*/ 49321 w 93085"/>
                  <a:gd name="connsiteY1" fmla="*/ 4328 h 79467"/>
                  <a:gd name="connsiteX2" fmla="*/ 64366 w 93085"/>
                  <a:gd name="connsiteY2" fmla="*/ 0 h 79467"/>
                  <a:gd name="connsiteX3" fmla="*/ 93085 w 93085"/>
                  <a:gd name="connsiteY3" fmla="*/ 28575 h 79467"/>
                  <a:gd name="connsiteX4" fmla="*/ 79411 w 93085"/>
                  <a:gd name="connsiteY4" fmla="*/ 53069 h 79467"/>
                  <a:gd name="connsiteX5" fmla="*/ 44220 w 93085"/>
                  <a:gd name="connsiteY5" fmla="*/ 74864 h 79467"/>
                  <a:gd name="connsiteX6" fmla="*/ 4604 w 93085"/>
                  <a:gd name="connsiteY6" fmla="*/ 66388 h 79467"/>
                  <a:gd name="connsiteX7" fmla="*/ 13079 w 93085"/>
                  <a:gd name="connsiteY7" fmla="*/ 26772 h 79467"/>
                  <a:gd name="connsiteX8" fmla="*/ 14130 w 93085"/>
                  <a:gd name="connsiteY8" fmla="*/ 26122 h 7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85" h="79467">
                    <a:moveTo>
                      <a:pt x="14130" y="26122"/>
                    </a:moveTo>
                    <a:lnTo>
                      <a:pt x="49321" y="4328"/>
                    </a:lnTo>
                    <a:cubicBezTo>
                      <a:pt x="53829" y="1499"/>
                      <a:pt x="59043" y="0"/>
                      <a:pt x="64366" y="0"/>
                    </a:cubicBezTo>
                    <a:cubicBezTo>
                      <a:pt x="80189" y="-41"/>
                      <a:pt x="93044" y="12752"/>
                      <a:pt x="93085" y="28575"/>
                    </a:cubicBezTo>
                    <a:cubicBezTo>
                      <a:pt x="93111" y="38565"/>
                      <a:pt x="87927" y="47850"/>
                      <a:pt x="79411" y="53069"/>
                    </a:cubicBezTo>
                    <a:lnTo>
                      <a:pt x="44220" y="74864"/>
                    </a:lnTo>
                    <a:cubicBezTo>
                      <a:pt x="30937" y="83463"/>
                      <a:pt x="13203" y="79666"/>
                      <a:pt x="4604" y="66388"/>
                    </a:cubicBezTo>
                    <a:cubicBezTo>
                      <a:pt x="-3996" y="53105"/>
                      <a:pt x="-198" y="35371"/>
                      <a:pt x="13079" y="26772"/>
                    </a:cubicBezTo>
                    <a:cubicBezTo>
                      <a:pt x="13424" y="26545"/>
                      <a:pt x="13775" y="26329"/>
                      <a:pt x="14130" y="26122"/>
                    </a:cubicBezTo>
                    <a:close/>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3" name="Freeform: Shape 272">
                <a:extLst>
                  <a:ext uri="{FF2B5EF4-FFF2-40B4-BE49-F238E27FC236}">
                    <a16:creationId xmlns:a16="http://schemas.microsoft.com/office/drawing/2014/main" id="{FE3B6EE9-D559-4DA3-A218-D1AFD8E96B37}"/>
                  </a:ext>
                </a:extLst>
              </p:cNvPr>
              <p:cNvSpPr/>
              <p:nvPr/>
            </p:nvSpPr>
            <p:spPr>
              <a:xfrm>
                <a:off x="2689838" y="1648306"/>
                <a:ext cx="361076" cy="275393"/>
              </a:xfrm>
              <a:custGeom>
                <a:avLst/>
                <a:gdLst>
                  <a:gd name="connsiteX0" fmla="*/ 190740 w 361076"/>
                  <a:gd name="connsiteY0" fmla="*/ 210216 h 275393"/>
                  <a:gd name="connsiteX1" fmla="*/ 273178 w 361076"/>
                  <a:gd name="connsiteY1" fmla="*/ 261276 h 275393"/>
                  <a:gd name="connsiteX2" fmla="*/ 289047 w 361076"/>
                  <a:gd name="connsiteY2" fmla="*/ 271014 h 275393"/>
                  <a:gd name="connsiteX3" fmla="*/ 304040 w 361076"/>
                  <a:gd name="connsiteY3" fmla="*/ 275393 h 275393"/>
                  <a:gd name="connsiteX4" fmla="*/ 332677 w 361076"/>
                  <a:gd name="connsiteY4" fmla="*/ 246736 h 275393"/>
                  <a:gd name="connsiteX5" fmla="*/ 319085 w 361076"/>
                  <a:gd name="connsiteY5" fmla="*/ 222375 h 275393"/>
                  <a:gd name="connsiteX6" fmla="*/ 96400 w 361076"/>
                  <a:gd name="connsiteY6" fmla="*/ 84447 h 275393"/>
                  <a:gd name="connsiteX7" fmla="*/ 68835 w 361076"/>
                  <a:gd name="connsiteY7" fmla="*/ 107993 h 275393"/>
                  <a:gd name="connsiteX8" fmla="*/ 68835 w 361076"/>
                  <a:gd name="connsiteY8" fmla="*/ 149212 h 275393"/>
                  <a:gd name="connsiteX9" fmla="*/ 34521 w 361076"/>
                  <a:gd name="connsiteY9" fmla="*/ 183630 h 275393"/>
                  <a:gd name="connsiteX10" fmla="*/ 34418 w 361076"/>
                  <a:gd name="connsiteY10" fmla="*/ 183630 h 275393"/>
                  <a:gd name="connsiteX11" fmla="*/ 0 w 361076"/>
                  <a:gd name="connsiteY11" fmla="*/ 183630 h 275393"/>
                  <a:gd name="connsiteX12" fmla="*/ 0 w 361076"/>
                  <a:gd name="connsiteY12" fmla="*/ 91815 h 275393"/>
                  <a:gd name="connsiteX13" fmla="*/ 12263 w 361076"/>
                  <a:gd name="connsiteY13" fmla="*/ 65538 h 275393"/>
                  <a:gd name="connsiteX14" fmla="*/ 81356 w 361076"/>
                  <a:gd name="connsiteY14" fmla="*/ 8038 h 275393"/>
                  <a:gd name="connsiteX15" fmla="*/ 103253 w 361076"/>
                  <a:gd name="connsiteY15" fmla="*/ 0 h 275393"/>
                  <a:gd name="connsiteX16" fmla="*/ 114176 w 361076"/>
                  <a:gd name="connsiteY16" fmla="*/ 1855 h 275393"/>
                  <a:gd name="connsiteX17" fmla="*/ 220624 w 361076"/>
                  <a:gd name="connsiteY17" fmla="*/ 38591 h 275393"/>
                  <a:gd name="connsiteX18" fmla="*/ 327999 w 361076"/>
                  <a:gd name="connsiteY18" fmla="*/ 20816 h 275393"/>
                  <a:gd name="connsiteX19" fmla="*/ 361077 w 361076"/>
                  <a:gd name="connsiteY19" fmla="*/ 13499 h 27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076" h="275393">
                    <a:moveTo>
                      <a:pt x="190740" y="210216"/>
                    </a:moveTo>
                    <a:lnTo>
                      <a:pt x="273178" y="261276"/>
                    </a:lnTo>
                    <a:lnTo>
                      <a:pt x="289047" y="271014"/>
                    </a:lnTo>
                    <a:cubicBezTo>
                      <a:pt x="293519" y="273883"/>
                      <a:pt x="298723" y="275409"/>
                      <a:pt x="304040" y="275393"/>
                    </a:cubicBezTo>
                    <a:cubicBezTo>
                      <a:pt x="319863" y="275388"/>
                      <a:pt x="332682" y="262553"/>
                      <a:pt x="332677" y="246736"/>
                    </a:cubicBezTo>
                    <a:cubicBezTo>
                      <a:pt x="332672" y="236807"/>
                      <a:pt x="327530" y="227595"/>
                      <a:pt x="319085" y="222375"/>
                    </a:cubicBezTo>
                    <a:lnTo>
                      <a:pt x="96400" y="84447"/>
                    </a:lnTo>
                    <a:lnTo>
                      <a:pt x="68835" y="107993"/>
                    </a:lnTo>
                    <a:lnTo>
                      <a:pt x="68835" y="149212"/>
                    </a:lnTo>
                    <a:cubicBezTo>
                      <a:pt x="68866" y="168193"/>
                      <a:pt x="53502" y="183599"/>
                      <a:pt x="34521" y="183630"/>
                    </a:cubicBezTo>
                    <a:cubicBezTo>
                      <a:pt x="34485" y="183630"/>
                      <a:pt x="34454" y="183630"/>
                      <a:pt x="34418" y="183630"/>
                    </a:cubicBezTo>
                    <a:lnTo>
                      <a:pt x="0" y="183630"/>
                    </a:lnTo>
                    <a:lnTo>
                      <a:pt x="0" y="91815"/>
                    </a:lnTo>
                    <a:cubicBezTo>
                      <a:pt x="67" y="81691"/>
                      <a:pt x="4544" y="72092"/>
                      <a:pt x="12263" y="65538"/>
                    </a:cubicBezTo>
                    <a:lnTo>
                      <a:pt x="81356" y="8038"/>
                    </a:lnTo>
                    <a:cubicBezTo>
                      <a:pt x="87502" y="2901"/>
                      <a:pt x="95241" y="57"/>
                      <a:pt x="103253" y="0"/>
                    </a:cubicBezTo>
                    <a:cubicBezTo>
                      <a:pt x="106968" y="31"/>
                      <a:pt x="110657" y="660"/>
                      <a:pt x="114176" y="1855"/>
                    </a:cubicBezTo>
                    <a:lnTo>
                      <a:pt x="220624" y="38591"/>
                    </a:lnTo>
                    <a:cubicBezTo>
                      <a:pt x="255660" y="50596"/>
                      <a:pt x="292035" y="31069"/>
                      <a:pt x="327999" y="20816"/>
                    </a:cubicBezTo>
                    <a:lnTo>
                      <a:pt x="361077" y="13499"/>
                    </a:lnTo>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4" name="Freeform: Shape 273">
                <a:extLst>
                  <a:ext uri="{FF2B5EF4-FFF2-40B4-BE49-F238E27FC236}">
                    <a16:creationId xmlns:a16="http://schemas.microsoft.com/office/drawing/2014/main" id="{75FDE394-8D31-45F4-B512-538B712CE381}"/>
                  </a:ext>
                </a:extLst>
              </p:cNvPr>
              <p:cNvSpPr/>
              <p:nvPr/>
            </p:nvSpPr>
            <p:spPr>
              <a:xfrm>
                <a:off x="2536474" y="1648306"/>
                <a:ext cx="257359" cy="43355"/>
              </a:xfrm>
              <a:custGeom>
                <a:avLst/>
                <a:gdLst>
                  <a:gd name="connsiteX0" fmla="*/ 257360 w 257359"/>
                  <a:gd name="connsiteY0" fmla="*/ 0 h 43355"/>
                  <a:gd name="connsiteX1" fmla="*/ 246488 w 257359"/>
                  <a:gd name="connsiteY1" fmla="*/ 1855 h 43355"/>
                  <a:gd name="connsiteX2" fmla="*/ 140041 w 257359"/>
                  <a:gd name="connsiteY2" fmla="*/ 38591 h 43355"/>
                  <a:gd name="connsiteX3" fmla="*/ 38488 w 257359"/>
                  <a:gd name="connsiteY3" fmla="*/ 22258 h 43355"/>
                  <a:gd name="connsiteX4" fmla="*/ 0 w 257359"/>
                  <a:gd name="connsiteY4" fmla="*/ 15199 h 4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59" h="43355">
                    <a:moveTo>
                      <a:pt x="257360" y="0"/>
                    </a:moveTo>
                    <a:cubicBezTo>
                      <a:pt x="253660" y="31"/>
                      <a:pt x="249992" y="660"/>
                      <a:pt x="246488" y="1855"/>
                    </a:cubicBezTo>
                    <a:lnTo>
                      <a:pt x="140041" y="38591"/>
                    </a:lnTo>
                    <a:cubicBezTo>
                      <a:pt x="105056" y="50596"/>
                      <a:pt x="65023" y="37973"/>
                      <a:pt x="38488" y="22258"/>
                    </a:cubicBezTo>
                    <a:lnTo>
                      <a:pt x="0" y="15199"/>
                    </a:lnTo>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5" name="Freeform: Shape 274">
                <a:extLst>
                  <a:ext uri="{FF2B5EF4-FFF2-40B4-BE49-F238E27FC236}">
                    <a16:creationId xmlns:a16="http://schemas.microsoft.com/office/drawing/2014/main" id="{6CCD7EEB-9B62-475C-997E-3A778F8169AB}"/>
                  </a:ext>
                </a:extLst>
              </p:cNvPr>
              <p:cNvSpPr/>
              <p:nvPr/>
            </p:nvSpPr>
            <p:spPr>
              <a:xfrm>
                <a:off x="2850819" y="1858522"/>
                <a:ext cx="126518" cy="104180"/>
              </a:xfrm>
              <a:custGeom>
                <a:avLst/>
                <a:gdLst>
                  <a:gd name="connsiteX0" fmla="*/ 30450 w 126518"/>
                  <a:gd name="connsiteY0" fmla="*/ 0 h 104180"/>
                  <a:gd name="connsiteX1" fmla="*/ 112888 w 126518"/>
                  <a:gd name="connsiteY1" fmla="*/ 51060 h 104180"/>
                  <a:gd name="connsiteX2" fmla="*/ 122239 w 126518"/>
                  <a:gd name="connsiteY2" fmla="*/ 90553 h 104180"/>
                  <a:gd name="connsiteX3" fmla="*/ 97895 w 126518"/>
                  <a:gd name="connsiteY3" fmla="*/ 104180 h 104180"/>
                  <a:gd name="connsiteX4" fmla="*/ 82850 w 126518"/>
                  <a:gd name="connsiteY4" fmla="*/ 99853 h 104180"/>
                  <a:gd name="connsiteX5" fmla="*/ 66981 w 126518"/>
                  <a:gd name="connsiteY5" fmla="*/ 90063 h 104180"/>
                  <a:gd name="connsiteX6" fmla="*/ 0 w 126518"/>
                  <a:gd name="connsiteY6" fmla="*/ 48844 h 10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18" h="104180">
                    <a:moveTo>
                      <a:pt x="30450" y="0"/>
                    </a:moveTo>
                    <a:lnTo>
                      <a:pt x="112888" y="51060"/>
                    </a:lnTo>
                    <a:cubicBezTo>
                      <a:pt x="126377" y="59386"/>
                      <a:pt x="130561" y="77064"/>
                      <a:pt x="122239" y="90553"/>
                    </a:cubicBezTo>
                    <a:cubicBezTo>
                      <a:pt x="117025" y="99002"/>
                      <a:pt x="107818" y="104155"/>
                      <a:pt x="97895" y="104180"/>
                    </a:cubicBezTo>
                    <a:cubicBezTo>
                      <a:pt x="92572" y="104186"/>
                      <a:pt x="87358" y="102686"/>
                      <a:pt x="82850" y="99853"/>
                    </a:cubicBezTo>
                    <a:lnTo>
                      <a:pt x="66981" y="90063"/>
                    </a:lnTo>
                    <a:lnTo>
                      <a:pt x="0" y="48844"/>
                    </a:lnTo>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6" name="Freeform: Shape 275">
                <a:extLst>
                  <a:ext uri="{FF2B5EF4-FFF2-40B4-BE49-F238E27FC236}">
                    <a16:creationId xmlns:a16="http://schemas.microsoft.com/office/drawing/2014/main" id="{DDF34043-2DBC-4588-B700-CC6848EE7882}"/>
                  </a:ext>
                </a:extLst>
              </p:cNvPr>
              <p:cNvSpPr/>
              <p:nvPr/>
            </p:nvSpPr>
            <p:spPr>
              <a:xfrm>
                <a:off x="2820781" y="1907366"/>
                <a:ext cx="110507" cy="94236"/>
              </a:xfrm>
              <a:custGeom>
                <a:avLst/>
                <a:gdLst>
                  <a:gd name="connsiteX0" fmla="*/ 0 w 110507"/>
                  <a:gd name="connsiteY0" fmla="*/ 48587 h 94236"/>
                  <a:gd name="connsiteX1" fmla="*/ 39570 w 110507"/>
                  <a:gd name="connsiteY1" fmla="*/ 73112 h 94236"/>
                  <a:gd name="connsiteX2" fmla="*/ 66877 w 110507"/>
                  <a:gd name="connsiteY2" fmla="*/ 90012 h 94236"/>
                  <a:gd name="connsiteX3" fmla="*/ 81922 w 110507"/>
                  <a:gd name="connsiteY3" fmla="*/ 94237 h 94236"/>
                  <a:gd name="connsiteX4" fmla="*/ 110508 w 110507"/>
                  <a:gd name="connsiteY4" fmla="*/ 65528 h 94236"/>
                  <a:gd name="connsiteX5" fmla="*/ 96916 w 110507"/>
                  <a:gd name="connsiteY5" fmla="*/ 41219 h 94236"/>
                  <a:gd name="connsiteX6" fmla="*/ 29935 w 110507"/>
                  <a:gd name="connsiteY6" fmla="*/ 0 h 9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07" h="94236">
                    <a:moveTo>
                      <a:pt x="0" y="48587"/>
                    </a:moveTo>
                    <a:lnTo>
                      <a:pt x="39570" y="73112"/>
                    </a:lnTo>
                    <a:lnTo>
                      <a:pt x="66877" y="90012"/>
                    </a:lnTo>
                    <a:cubicBezTo>
                      <a:pt x="71417" y="92758"/>
                      <a:pt x="76615" y="94221"/>
                      <a:pt x="81922" y="94237"/>
                    </a:cubicBezTo>
                    <a:cubicBezTo>
                      <a:pt x="97745" y="94200"/>
                      <a:pt x="110538" y="81345"/>
                      <a:pt x="110508" y="65528"/>
                    </a:cubicBezTo>
                    <a:cubicBezTo>
                      <a:pt x="110482" y="55620"/>
                      <a:pt x="105345" y="46428"/>
                      <a:pt x="96916" y="41219"/>
                    </a:cubicBezTo>
                    <a:lnTo>
                      <a:pt x="29935" y="0"/>
                    </a:lnTo>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7" name="Freeform: Shape 276">
                <a:extLst>
                  <a:ext uri="{FF2B5EF4-FFF2-40B4-BE49-F238E27FC236}">
                    <a16:creationId xmlns:a16="http://schemas.microsoft.com/office/drawing/2014/main" id="{0BF9AC3C-C999-40DE-8302-329B7CDD6175}"/>
                  </a:ext>
                </a:extLst>
              </p:cNvPr>
              <p:cNvSpPr/>
              <p:nvPr/>
            </p:nvSpPr>
            <p:spPr>
              <a:xfrm>
                <a:off x="2518493" y="1854864"/>
                <a:ext cx="57706" cy="17002"/>
              </a:xfrm>
              <a:custGeom>
                <a:avLst/>
                <a:gdLst>
                  <a:gd name="connsiteX0" fmla="*/ 57706 w 57706"/>
                  <a:gd name="connsiteY0" fmla="*/ 17003 h 17002"/>
                  <a:gd name="connsiteX1" fmla="*/ 5565 w 57706"/>
                  <a:gd name="connsiteY1" fmla="*/ 0 h 17002"/>
                  <a:gd name="connsiteX2" fmla="*/ 0 w 57706"/>
                  <a:gd name="connsiteY2" fmla="*/ 0 h 17002"/>
                </a:gdLst>
                <a:ahLst/>
                <a:cxnLst>
                  <a:cxn ang="0">
                    <a:pos x="connsiteX0" y="connsiteY0"/>
                  </a:cxn>
                  <a:cxn ang="0">
                    <a:pos x="connsiteX1" y="connsiteY1"/>
                  </a:cxn>
                  <a:cxn ang="0">
                    <a:pos x="connsiteX2" y="connsiteY2"/>
                  </a:cxn>
                </a:cxnLst>
                <a:rect l="l" t="t" r="r" b="b"/>
                <a:pathLst>
                  <a:path w="57706" h="17002">
                    <a:moveTo>
                      <a:pt x="57706" y="17003"/>
                    </a:moveTo>
                    <a:cubicBezTo>
                      <a:pt x="42574" y="5941"/>
                      <a:pt x="24309" y="-15"/>
                      <a:pt x="5565" y="0"/>
                    </a:cubicBezTo>
                    <a:lnTo>
                      <a:pt x="0" y="0"/>
                    </a:lnTo>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8" name="Freeform: Shape 277">
                <a:extLst>
                  <a:ext uri="{FF2B5EF4-FFF2-40B4-BE49-F238E27FC236}">
                    <a16:creationId xmlns:a16="http://schemas.microsoft.com/office/drawing/2014/main" id="{49BD4245-C37F-48EB-9E1E-F7F5D826C2B1}"/>
                  </a:ext>
                </a:extLst>
              </p:cNvPr>
              <p:cNvSpPr/>
              <p:nvPr/>
            </p:nvSpPr>
            <p:spPr>
              <a:xfrm>
                <a:off x="3011418" y="1854864"/>
                <a:ext cx="57706" cy="17002"/>
              </a:xfrm>
              <a:custGeom>
                <a:avLst/>
                <a:gdLst>
                  <a:gd name="connsiteX0" fmla="*/ 0 w 57706"/>
                  <a:gd name="connsiteY0" fmla="*/ 17003 h 17002"/>
                  <a:gd name="connsiteX1" fmla="*/ 52090 w 57706"/>
                  <a:gd name="connsiteY1" fmla="*/ 0 h 17002"/>
                  <a:gd name="connsiteX2" fmla="*/ 57706 w 57706"/>
                  <a:gd name="connsiteY2" fmla="*/ 0 h 17002"/>
                </a:gdLst>
                <a:ahLst/>
                <a:cxnLst>
                  <a:cxn ang="0">
                    <a:pos x="connsiteX0" y="connsiteY0"/>
                  </a:cxn>
                  <a:cxn ang="0">
                    <a:pos x="connsiteX1" y="connsiteY1"/>
                  </a:cxn>
                  <a:cxn ang="0">
                    <a:pos x="connsiteX2" y="connsiteY2"/>
                  </a:cxn>
                </a:cxnLst>
                <a:rect l="l" t="t" r="r" b="b"/>
                <a:pathLst>
                  <a:path w="57706" h="17002">
                    <a:moveTo>
                      <a:pt x="0" y="17003"/>
                    </a:moveTo>
                    <a:cubicBezTo>
                      <a:pt x="15117" y="5941"/>
                      <a:pt x="33361" y="-15"/>
                      <a:pt x="52090" y="0"/>
                    </a:cubicBezTo>
                    <a:lnTo>
                      <a:pt x="57706" y="0"/>
                    </a:lnTo>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9" name="Freeform: Shape 278">
                <a:extLst>
                  <a:ext uri="{FF2B5EF4-FFF2-40B4-BE49-F238E27FC236}">
                    <a16:creationId xmlns:a16="http://schemas.microsoft.com/office/drawing/2014/main" id="{6AD6E971-E51A-442A-982A-695250684C88}"/>
                  </a:ext>
                </a:extLst>
              </p:cNvPr>
              <p:cNvSpPr/>
              <p:nvPr/>
            </p:nvSpPr>
            <p:spPr>
              <a:xfrm>
                <a:off x="2793680" y="2006497"/>
                <a:ext cx="36787" cy="22773"/>
              </a:xfrm>
              <a:custGeom>
                <a:avLst/>
                <a:gdLst>
                  <a:gd name="connsiteX0" fmla="*/ 36788 w 36787"/>
                  <a:gd name="connsiteY0" fmla="*/ 22773 h 22773"/>
                  <a:gd name="connsiteX1" fmla="*/ 0 w 36787"/>
                  <a:gd name="connsiteY1" fmla="*/ 0 h 22773"/>
                </a:gdLst>
                <a:ahLst/>
                <a:cxnLst>
                  <a:cxn ang="0">
                    <a:pos x="connsiteX0" y="connsiteY0"/>
                  </a:cxn>
                  <a:cxn ang="0">
                    <a:pos x="connsiteX1" y="connsiteY1"/>
                  </a:cxn>
                </a:cxnLst>
                <a:rect l="l" t="t" r="r" b="b"/>
                <a:pathLst>
                  <a:path w="36787" h="22773">
                    <a:moveTo>
                      <a:pt x="36788" y="22773"/>
                    </a:moveTo>
                    <a:lnTo>
                      <a:pt x="0" y="0"/>
                    </a:lnTo>
                  </a:path>
                </a:pathLst>
              </a:custGeom>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0" name="Freeform: Shape 279">
                <a:extLst>
                  <a:ext uri="{FF2B5EF4-FFF2-40B4-BE49-F238E27FC236}">
                    <a16:creationId xmlns:a16="http://schemas.microsoft.com/office/drawing/2014/main" id="{3F241D75-C389-4A40-A22C-C458B548C31A}"/>
                  </a:ext>
                </a:extLst>
              </p:cNvPr>
              <p:cNvSpPr/>
              <p:nvPr/>
            </p:nvSpPr>
            <p:spPr>
              <a:xfrm>
                <a:off x="2820088" y="1955953"/>
                <a:ext cx="53203" cy="77574"/>
              </a:xfrm>
              <a:custGeom>
                <a:avLst/>
                <a:gdLst>
                  <a:gd name="connsiteX0" fmla="*/ 0 w 53203"/>
                  <a:gd name="connsiteY0" fmla="*/ 0 h 77574"/>
                  <a:gd name="connsiteX1" fmla="*/ 39570 w 53203"/>
                  <a:gd name="connsiteY1" fmla="*/ 24525 h 77574"/>
                  <a:gd name="connsiteX2" fmla="*/ 48947 w 53203"/>
                  <a:gd name="connsiteY2" fmla="*/ 63941 h 77574"/>
                  <a:gd name="connsiteX3" fmla="*/ 9532 w 53203"/>
                  <a:gd name="connsiteY3" fmla="*/ 73318 h 77574"/>
                </a:gdLst>
                <a:ahLst/>
                <a:cxnLst>
                  <a:cxn ang="0">
                    <a:pos x="connsiteX0" y="connsiteY0"/>
                  </a:cxn>
                  <a:cxn ang="0">
                    <a:pos x="connsiteX1" y="connsiteY1"/>
                  </a:cxn>
                  <a:cxn ang="0">
                    <a:pos x="connsiteX2" y="connsiteY2"/>
                  </a:cxn>
                  <a:cxn ang="0">
                    <a:pos x="connsiteX3" y="connsiteY3"/>
                  </a:cxn>
                </a:cxnLst>
                <a:rect l="l" t="t" r="r" b="b"/>
                <a:pathLst>
                  <a:path w="53203" h="77574">
                    <a:moveTo>
                      <a:pt x="0" y="0"/>
                    </a:moveTo>
                    <a:lnTo>
                      <a:pt x="39570" y="24525"/>
                    </a:lnTo>
                    <a:cubicBezTo>
                      <a:pt x="53043" y="32820"/>
                      <a:pt x="57243" y="50467"/>
                      <a:pt x="48947" y="63941"/>
                    </a:cubicBezTo>
                    <a:cubicBezTo>
                      <a:pt x="40652" y="77414"/>
                      <a:pt x="23005" y="81613"/>
                      <a:pt x="9532" y="73318"/>
                    </a:cubicBezTo>
                  </a:path>
                </a:pathLst>
              </a:custGeom>
              <a:no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1" name="Freeform: Shape 280">
                <a:extLst>
                  <a:ext uri="{FF2B5EF4-FFF2-40B4-BE49-F238E27FC236}">
                    <a16:creationId xmlns:a16="http://schemas.microsoft.com/office/drawing/2014/main" id="{E62C2AC0-31DD-4B48-A14A-D76EA8BA52AC}"/>
                  </a:ext>
                </a:extLst>
              </p:cNvPr>
              <p:cNvSpPr/>
              <p:nvPr/>
            </p:nvSpPr>
            <p:spPr>
              <a:xfrm>
                <a:off x="2690581" y="1786028"/>
                <a:ext cx="34417" cy="5152"/>
              </a:xfrm>
              <a:custGeom>
                <a:avLst/>
                <a:gdLst>
                  <a:gd name="connsiteX0" fmla="*/ 34418 w 34417"/>
                  <a:gd name="connsiteY0" fmla="*/ 0 h 5152"/>
                  <a:gd name="connsiteX1" fmla="*/ 0 w 34417"/>
                  <a:gd name="connsiteY1" fmla="*/ 0 h 5152"/>
                </a:gdLst>
                <a:ahLst/>
                <a:cxnLst>
                  <a:cxn ang="0">
                    <a:pos x="connsiteX0" y="connsiteY0"/>
                  </a:cxn>
                  <a:cxn ang="0">
                    <a:pos x="connsiteX1" y="connsiteY1"/>
                  </a:cxn>
                </a:cxnLst>
                <a:rect l="l" t="t" r="r" b="b"/>
                <a:pathLst>
                  <a:path w="34417" h="5152">
                    <a:moveTo>
                      <a:pt x="34418" y="0"/>
                    </a:moveTo>
                    <a:lnTo>
                      <a:pt x="0" y="0"/>
                    </a:lnTo>
                  </a:path>
                </a:pathLst>
              </a:custGeom>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221" name="Rectangle 220">
            <a:extLst>
              <a:ext uri="{FF2B5EF4-FFF2-40B4-BE49-F238E27FC236}">
                <a16:creationId xmlns:a16="http://schemas.microsoft.com/office/drawing/2014/main" id="{9B629BAA-0865-47B1-A003-CC75A903D8BF}"/>
              </a:ext>
            </a:extLst>
          </p:cNvPr>
          <p:cNvSpPr/>
          <p:nvPr/>
        </p:nvSpPr>
        <p:spPr>
          <a:xfrm>
            <a:off x="9053787" y="1548367"/>
            <a:ext cx="2910612" cy="4216379"/>
          </a:xfrm>
          <a:prstGeom prst="rect">
            <a:avLst/>
          </a:prstGeom>
          <a:solidFill>
            <a:srgbClr val="F1F0F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nvGrpSpPr>
          <p:cNvPr id="223" name="Group 222">
            <a:extLst>
              <a:ext uri="{FF2B5EF4-FFF2-40B4-BE49-F238E27FC236}">
                <a16:creationId xmlns:a16="http://schemas.microsoft.com/office/drawing/2014/main" id="{3E410A46-DDE2-45C9-A24A-0FA800485EBE}"/>
              </a:ext>
            </a:extLst>
          </p:cNvPr>
          <p:cNvGrpSpPr/>
          <p:nvPr/>
        </p:nvGrpSpPr>
        <p:grpSpPr>
          <a:xfrm>
            <a:off x="9054656" y="1683634"/>
            <a:ext cx="2909742" cy="3948667"/>
            <a:chOff x="504117" y="1905815"/>
            <a:chExt cx="2272478" cy="3083864"/>
          </a:xfrm>
        </p:grpSpPr>
        <p:sp>
          <p:nvSpPr>
            <p:cNvPr id="324" name="TextBox 323">
              <a:extLst>
                <a:ext uri="{FF2B5EF4-FFF2-40B4-BE49-F238E27FC236}">
                  <a16:creationId xmlns:a16="http://schemas.microsoft.com/office/drawing/2014/main" id="{01BAC2C7-768C-4C64-9E24-D6897EB98D5F}"/>
                </a:ext>
              </a:extLst>
            </p:cNvPr>
            <p:cNvSpPr txBox="1"/>
            <p:nvPr/>
          </p:nvSpPr>
          <p:spPr>
            <a:xfrm>
              <a:off x="571661" y="1905815"/>
              <a:ext cx="2010975" cy="348367"/>
            </a:xfrm>
            <a:prstGeom prst="rect">
              <a:avLst/>
            </a:prstGeom>
            <a:noFill/>
          </p:spPr>
          <p:txBody>
            <a:bodyPr wrap="square" rtlCol="0">
              <a:sp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0065A2"/>
                  </a:solidFill>
                  <a:effectLst/>
                  <a:uLnTx/>
                  <a:uFillTx/>
                  <a:latin typeface="Arial" panose="020B0604020202020204"/>
                  <a:ea typeface="+mn-ea"/>
                  <a:cs typeface="+mn-cs"/>
                </a:rPr>
                <a:t>UKCS emission abatement opportunity (OGA, EIP)</a:t>
              </a:r>
            </a:p>
          </p:txBody>
        </p:sp>
        <p:grpSp>
          <p:nvGrpSpPr>
            <p:cNvPr id="325" name="Group 324">
              <a:extLst>
                <a:ext uri="{FF2B5EF4-FFF2-40B4-BE49-F238E27FC236}">
                  <a16:creationId xmlns:a16="http://schemas.microsoft.com/office/drawing/2014/main" id="{14B992A4-47AD-442F-AD1C-3A82170E7D07}"/>
                </a:ext>
              </a:extLst>
            </p:cNvPr>
            <p:cNvGrpSpPr/>
            <p:nvPr/>
          </p:nvGrpSpPr>
          <p:grpSpPr>
            <a:xfrm>
              <a:off x="504117" y="2350334"/>
              <a:ext cx="2272478" cy="2639345"/>
              <a:chOff x="712527" y="3345417"/>
              <a:chExt cx="2522227" cy="2929415"/>
            </a:xfrm>
          </p:grpSpPr>
          <p:grpSp>
            <p:nvGrpSpPr>
              <p:cNvPr id="326" name="Group 325">
                <a:extLst>
                  <a:ext uri="{FF2B5EF4-FFF2-40B4-BE49-F238E27FC236}">
                    <a16:creationId xmlns:a16="http://schemas.microsoft.com/office/drawing/2014/main" id="{560310F0-B371-481D-8A29-9EF0A9CFBFDC}"/>
                  </a:ext>
                </a:extLst>
              </p:cNvPr>
              <p:cNvGrpSpPr/>
              <p:nvPr/>
            </p:nvGrpSpPr>
            <p:grpSpPr>
              <a:xfrm>
                <a:off x="895223" y="3345417"/>
                <a:ext cx="1781241" cy="2793763"/>
                <a:chOff x="5340351" y="982572"/>
                <a:chExt cx="3294334" cy="5166961"/>
              </a:xfrm>
            </p:grpSpPr>
            <p:pic>
              <p:nvPicPr>
                <p:cNvPr id="340" name="Graphic 339">
                  <a:extLst>
                    <a:ext uri="{FF2B5EF4-FFF2-40B4-BE49-F238E27FC236}">
                      <a16:creationId xmlns:a16="http://schemas.microsoft.com/office/drawing/2014/main" id="{81E7B88F-219D-4937-9B71-2C0E744A639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40351" y="1400958"/>
                  <a:ext cx="2876931" cy="4748575"/>
                </a:xfrm>
                <a:prstGeom prst="rect">
                  <a:avLst/>
                </a:prstGeom>
              </p:spPr>
            </p:pic>
            <p:grpSp>
              <p:nvGrpSpPr>
                <p:cNvPr id="341" name="Group 340">
                  <a:extLst>
                    <a:ext uri="{FF2B5EF4-FFF2-40B4-BE49-F238E27FC236}">
                      <a16:creationId xmlns:a16="http://schemas.microsoft.com/office/drawing/2014/main" id="{88FFFABA-0FF1-45B1-A4E8-0BC696C7E34E}"/>
                    </a:ext>
                  </a:extLst>
                </p:cNvPr>
                <p:cNvGrpSpPr/>
                <p:nvPr/>
              </p:nvGrpSpPr>
              <p:grpSpPr>
                <a:xfrm>
                  <a:off x="6436360" y="1016578"/>
                  <a:ext cx="1901619" cy="4121562"/>
                  <a:chOff x="6283960" y="864178"/>
                  <a:chExt cx="1901619" cy="4121562"/>
                </a:xfrm>
                <a:solidFill>
                  <a:srgbClr val="FFC000">
                    <a:alpha val="50000"/>
                  </a:srgbClr>
                </a:solidFill>
              </p:grpSpPr>
              <p:sp>
                <p:nvSpPr>
                  <p:cNvPr id="347" name="Oval 346">
                    <a:extLst>
                      <a:ext uri="{FF2B5EF4-FFF2-40B4-BE49-F238E27FC236}">
                        <a16:creationId xmlns:a16="http://schemas.microsoft.com/office/drawing/2014/main" id="{EAEF610A-D6A2-46BB-8DE7-9C8483B1455D}"/>
                      </a:ext>
                    </a:extLst>
                  </p:cNvPr>
                  <p:cNvSpPr/>
                  <p:nvPr/>
                </p:nvSpPr>
                <p:spPr>
                  <a:xfrm>
                    <a:off x="6283960" y="4485543"/>
                    <a:ext cx="203200" cy="203200"/>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48" name="Oval 347">
                    <a:extLst>
                      <a:ext uri="{FF2B5EF4-FFF2-40B4-BE49-F238E27FC236}">
                        <a16:creationId xmlns:a16="http://schemas.microsoft.com/office/drawing/2014/main" id="{C0FD3E67-6D38-49D5-89C8-18EB92A2FBAE}"/>
                      </a:ext>
                    </a:extLst>
                  </p:cNvPr>
                  <p:cNvSpPr/>
                  <p:nvPr/>
                </p:nvSpPr>
                <p:spPr>
                  <a:xfrm>
                    <a:off x="6303306" y="4368851"/>
                    <a:ext cx="164508" cy="16450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nvGrpSpPr>
                  <p:cNvPr id="349" name="Group 348">
                    <a:extLst>
                      <a:ext uri="{FF2B5EF4-FFF2-40B4-BE49-F238E27FC236}">
                        <a16:creationId xmlns:a16="http://schemas.microsoft.com/office/drawing/2014/main" id="{AA49E03F-E819-40D6-A578-F83E96A81129}"/>
                      </a:ext>
                    </a:extLst>
                  </p:cNvPr>
                  <p:cNvGrpSpPr/>
                  <p:nvPr/>
                </p:nvGrpSpPr>
                <p:grpSpPr>
                  <a:xfrm>
                    <a:off x="7511222" y="4182125"/>
                    <a:ext cx="674357" cy="803615"/>
                    <a:chOff x="7511222" y="4182125"/>
                    <a:chExt cx="674357" cy="803615"/>
                  </a:xfrm>
                  <a:grpFill/>
                </p:grpSpPr>
                <p:sp>
                  <p:nvSpPr>
                    <p:cNvPr id="407" name="Oval 406">
                      <a:extLst>
                        <a:ext uri="{FF2B5EF4-FFF2-40B4-BE49-F238E27FC236}">
                          <a16:creationId xmlns:a16="http://schemas.microsoft.com/office/drawing/2014/main" id="{FA5BC5AF-5770-447C-BDF3-8BDF2DBC5B57}"/>
                        </a:ext>
                      </a:extLst>
                    </p:cNvPr>
                    <p:cNvSpPr/>
                    <p:nvPr/>
                  </p:nvSpPr>
                  <p:spPr>
                    <a:xfrm>
                      <a:off x="7814014" y="4782540"/>
                      <a:ext cx="203200" cy="203200"/>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8" name="Oval 407">
                      <a:extLst>
                        <a:ext uri="{FF2B5EF4-FFF2-40B4-BE49-F238E27FC236}">
                          <a16:creationId xmlns:a16="http://schemas.microsoft.com/office/drawing/2014/main" id="{FFCA9569-4517-42B4-A06C-2F122FB29FE8}"/>
                        </a:ext>
                      </a:extLst>
                    </p:cNvPr>
                    <p:cNvSpPr/>
                    <p:nvPr/>
                  </p:nvSpPr>
                  <p:spPr>
                    <a:xfrm>
                      <a:off x="7833360" y="4636046"/>
                      <a:ext cx="164508" cy="16450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9" name="Oval 408">
                      <a:extLst>
                        <a:ext uri="{FF2B5EF4-FFF2-40B4-BE49-F238E27FC236}">
                          <a16:creationId xmlns:a16="http://schemas.microsoft.com/office/drawing/2014/main" id="{DAB7AF60-2168-4911-AFBC-BDA641A03A8B}"/>
                        </a:ext>
                      </a:extLst>
                    </p:cNvPr>
                    <p:cNvSpPr/>
                    <p:nvPr/>
                  </p:nvSpPr>
                  <p:spPr>
                    <a:xfrm>
                      <a:off x="8056933" y="4774027"/>
                      <a:ext cx="128646" cy="12864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10" name="Oval 409">
                      <a:extLst>
                        <a:ext uri="{FF2B5EF4-FFF2-40B4-BE49-F238E27FC236}">
                          <a16:creationId xmlns:a16="http://schemas.microsoft.com/office/drawing/2014/main" id="{E5BCAD0F-12C4-4398-88D1-91890966CF02}"/>
                        </a:ext>
                      </a:extLst>
                    </p:cNvPr>
                    <p:cNvSpPr/>
                    <p:nvPr/>
                  </p:nvSpPr>
                  <p:spPr>
                    <a:xfrm>
                      <a:off x="7900373" y="4263512"/>
                      <a:ext cx="164508" cy="16450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11" name="Oval 410">
                      <a:extLst>
                        <a:ext uri="{FF2B5EF4-FFF2-40B4-BE49-F238E27FC236}">
                          <a16:creationId xmlns:a16="http://schemas.microsoft.com/office/drawing/2014/main" id="{4BADAE1B-8AAF-4A15-B912-5C96F9973524}"/>
                        </a:ext>
                      </a:extLst>
                    </p:cNvPr>
                    <p:cNvSpPr/>
                    <p:nvPr/>
                  </p:nvSpPr>
                  <p:spPr>
                    <a:xfrm>
                      <a:off x="7710548" y="4597353"/>
                      <a:ext cx="218063" cy="218063"/>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12" name="Oval 411">
                      <a:extLst>
                        <a:ext uri="{FF2B5EF4-FFF2-40B4-BE49-F238E27FC236}">
                          <a16:creationId xmlns:a16="http://schemas.microsoft.com/office/drawing/2014/main" id="{3F9D419F-9035-40A0-BA02-25AFD0E565F4}"/>
                        </a:ext>
                      </a:extLst>
                    </p:cNvPr>
                    <p:cNvSpPr/>
                    <p:nvPr/>
                  </p:nvSpPr>
                  <p:spPr>
                    <a:xfrm>
                      <a:off x="7769037" y="4854109"/>
                      <a:ext cx="115546" cy="11554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13" name="Oval 412">
                      <a:extLst>
                        <a:ext uri="{FF2B5EF4-FFF2-40B4-BE49-F238E27FC236}">
                          <a16:creationId xmlns:a16="http://schemas.microsoft.com/office/drawing/2014/main" id="{28982FD1-F6F6-4C1C-89DB-B48D4418AB4E}"/>
                        </a:ext>
                      </a:extLst>
                    </p:cNvPr>
                    <p:cNvSpPr/>
                    <p:nvPr/>
                  </p:nvSpPr>
                  <p:spPr>
                    <a:xfrm>
                      <a:off x="7511222" y="4393309"/>
                      <a:ext cx="92234" cy="92234"/>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14" name="Oval 413">
                      <a:extLst>
                        <a:ext uri="{FF2B5EF4-FFF2-40B4-BE49-F238E27FC236}">
                          <a16:creationId xmlns:a16="http://schemas.microsoft.com/office/drawing/2014/main" id="{2052DBF6-3033-4495-9A1D-674BA31B64EA}"/>
                        </a:ext>
                      </a:extLst>
                    </p:cNvPr>
                    <p:cNvSpPr/>
                    <p:nvPr/>
                  </p:nvSpPr>
                  <p:spPr>
                    <a:xfrm>
                      <a:off x="7617575" y="4404988"/>
                      <a:ext cx="80555" cy="8055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15" name="Oval 414">
                      <a:extLst>
                        <a:ext uri="{FF2B5EF4-FFF2-40B4-BE49-F238E27FC236}">
                          <a16:creationId xmlns:a16="http://schemas.microsoft.com/office/drawing/2014/main" id="{B1AFED49-6513-47FD-BBF2-F0818C9D2DFB}"/>
                        </a:ext>
                      </a:extLst>
                    </p:cNvPr>
                    <p:cNvSpPr/>
                    <p:nvPr/>
                  </p:nvSpPr>
                  <p:spPr>
                    <a:xfrm>
                      <a:off x="7936659" y="4182125"/>
                      <a:ext cx="61209" cy="61209"/>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sp>
                <p:nvSpPr>
                  <p:cNvPr id="350" name="Oval 349">
                    <a:extLst>
                      <a:ext uri="{FF2B5EF4-FFF2-40B4-BE49-F238E27FC236}">
                        <a16:creationId xmlns:a16="http://schemas.microsoft.com/office/drawing/2014/main" id="{6997DDB4-FE17-409B-B9C7-A4EB51CE1B45}"/>
                      </a:ext>
                    </a:extLst>
                  </p:cNvPr>
                  <p:cNvSpPr/>
                  <p:nvPr/>
                </p:nvSpPr>
                <p:spPr>
                  <a:xfrm>
                    <a:off x="7558282" y="2389619"/>
                    <a:ext cx="183439" cy="183439"/>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1" name="Oval 350">
                    <a:extLst>
                      <a:ext uri="{FF2B5EF4-FFF2-40B4-BE49-F238E27FC236}">
                        <a16:creationId xmlns:a16="http://schemas.microsoft.com/office/drawing/2014/main" id="{E6D6E5FE-39F3-4D38-9A46-000B2453AC73}"/>
                      </a:ext>
                    </a:extLst>
                  </p:cNvPr>
                  <p:cNvSpPr/>
                  <p:nvPr/>
                </p:nvSpPr>
                <p:spPr>
                  <a:xfrm>
                    <a:off x="7127488" y="2551293"/>
                    <a:ext cx="183439" cy="183439"/>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2" name="Oval 351">
                    <a:extLst>
                      <a:ext uri="{FF2B5EF4-FFF2-40B4-BE49-F238E27FC236}">
                        <a16:creationId xmlns:a16="http://schemas.microsoft.com/office/drawing/2014/main" id="{BE8683DB-D299-4AD9-80BC-EC0669B46B17}"/>
                      </a:ext>
                    </a:extLst>
                  </p:cNvPr>
                  <p:cNvSpPr/>
                  <p:nvPr/>
                </p:nvSpPr>
                <p:spPr>
                  <a:xfrm>
                    <a:off x="7654791" y="3140189"/>
                    <a:ext cx="159223" cy="159223"/>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3" name="Oval 352">
                    <a:extLst>
                      <a:ext uri="{FF2B5EF4-FFF2-40B4-BE49-F238E27FC236}">
                        <a16:creationId xmlns:a16="http://schemas.microsoft.com/office/drawing/2014/main" id="{E33CD010-C46C-47EE-BBDA-5B66B55C2869}"/>
                      </a:ext>
                    </a:extLst>
                  </p:cNvPr>
                  <p:cNvSpPr/>
                  <p:nvPr/>
                </p:nvSpPr>
                <p:spPr>
                  <a:xfrm>
                    <a:off x="7270968" y="2307667"/>
                    <a:ext cx="227541" cy="22754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4" name="Oval 353">
                    <a:extLst>
                      <a:ext uri="{FF2B5EF4-FFF2-40B4-BE49-F238E27FC236}">
                        <a16:creationId xmlns:a16="http://schemas.microsoft.com/office/drawing/2014/main" id="{0D950D6F-5C43-4C38-908E-CB1E706A3496}"/>
                      </a:ext>
                    </a:extLst>
                  </p:cNvPr>
                  <p:cNvSpPr/>
                  <p:nvPr/>
                </p:nvSpPr>
                <p:spPr>
                  <a:xfrm>
                    <a:off x="7052695" y="2552069"/>
                    <a:ext cx="295625" cy="29562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5" name="Oval 354">
                    <a:extLst>
                      <a:ext uri="{FF2B5EF4-FFF2-40B4-BE49-F238E27FC236}">
                        <a16:creationId xmlns:a16="http://schemas.microsoft.com/office/drawing/2014/main" id="{7160F7F8-3497-461F-9C48-D9819C967704}"/>
                      </a:ext>
                    </a:extLst>
                  </p:cNvPr>
                  <p:cNvSpPr/>
                  <p:nvPr/>
                </p:nvSpPr>
                <p:spPr>
                  <a:xfrm>
                    <a:off x="7657851" y="3008557"/>
                    <a:ext cx="170675" cy="17067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6" name="Oval 355">
                    <a:extLst>
                      <a:ext uri="{FF2B5EF4-FFF2-40B4-BE49-F238E27FC236}">
                        <a16:creationId xmlns:a16="http://schemas.microsoft.com/office/drawing/2014/main" id="{788D154A-BE99-47BB-808E-A28F0C826D2B}"/>
                      </a:ext>
                    </a:extLst>
                  </p:cNvPr>
                  <p:cNvSpPr/>
                  <p:nvPr/>
                </p:nvSpPr>
                <p:spPr>
                  <a:xfrm>
                    <a:off x="7502743" y="2837559"/>
                    <a:ext cx="92234" cy="92234"/>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7" name="Oval 356">
                    <a:extLst>
                      <a:ext uri="{FF2B5EF4-FFF2-40B4-BE49-F238E27FC236}">
                        <a16:creationId xmlns:a16="http://schemas.microsoft.com/office/drawing/2014/main" id="{D327532F-BF6A-4EB3-8FC2-CD7418C4887A}"/>
                      </a:ext>
                    </a:extLst>
                  </p:cNvPr>
                  <p:cNvSpPr/>
                  <p:nvPr/>
                </p:nvSpPr>
                <p:spPr>
                  <a:xfrm>
                    <a:off x="6950812" y="2389921"/>
                    <a:ext cx="161372" cy="161372"/>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8" name="Oval 357">
                    <a:extLst>
                      <a:ext uri="{FF2B5EF4-FFF2-40B4-BE49-F238E27FC236}">
                        <a16:creationId xmlns:a16="http://schemas.microsoft.com/office/drawing/2014/main" id="{CD608596-8F16-4134-A2D2-C12B8F751D0A}"/>
                      </a:ext>
                    </a:extLst>
                  </p:cNvPr>
                  <p:cNvSpPr/>
                  <p:nvPr/>
                </p:nvSpPr>
                <p:spPr>
                  <a:xfrm>
                    <a:off x="7542946" y="2579808"/>
                    <a:ext cx="61209" cy="61209"/>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59" name="Oval 358">
                    <a:extLst>
                      <a:ext uri="{FF2B5EF4-FFF2-40B4-BE49-F238E27FC236}">
                        <a16:creationId xmlns:a16="http://schemas.microsoft.com/office/drawing/2014/main" id="{E97DDDF8-F128-4C83-A831-E3FF4784B68A}"/>
                      </a:ext>
                    </a:extLst>
                  </p:cNvPr>
                  <p:cNvSpPr/>
                  <p:nvPr/>
                </p:nvSpPr>
                <p:spPr>
                  <a:xfrm>
                    <a:off x="7017334" y="2493666"/>
                    <a:ext cx="153933" cy="153933"/>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0" name="Oval 359">
                    <a:extLst>
                      <a:ext uri="{FF2B5EF4-FFF2-40B4-BE49-F238E27FC236}">
                        <a16:creationId xmlns:a16="http://schemas.microsoft.com/office/drawing/2014/main" id="{F1D4A4D7-6AE6-45C7-826C-2CA13764F3EB}"/>
                      </a:ext>
                    </a:extLst>
                  </p:cNvPr>
                  <p:cNvSpPr/>
                  <p:nvPr/>
                </p:nvSpPr>
                <p:spPr>
                  <a:xfrm>
                    <a:off x="7377991" y="2378887"/>
                    <a:ext cx="173813" cy="173813"/>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1" name="Oval 360">
                    <a:extLst>
                      <a:ext uri="{FF2B5EF4-FFF2-40B4-BE49-F238E27FC236}">
                        <a16:creationId xmlns:a16="http://schemas.microsoft.com/office/drawing/2014/main" id="{EE8EDC68-E7A9-48E2-8C31-6E5E5EA102E6}"/>
                      </a:ext>
                    </a:extLst>
                  </p:cNvPr>
                  <p:cNvSpPr/>
                  <p:nvPr/>
                </p:nvSpPr>
                <p:spPr>
                  <a:xfrm>
                    <a:off x="7405935" y="2295112"/>
                    <a:ext cx="227541" cy="22754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2" name="Oval 361">
                    <a:extLst>
                      <a:ext uri="{FF2B5EF4-FFF2-40B4-BE49-F238E27FC236}">
                        <a16:creationId xmlns:a16="http://schemas.microsoft.com/office/drawing/2014/main" id="{85722D3A-28D8-48F6-A5E2-32EADA86F3FA}"/>
                      </a:ext>
                    </a:extLst>
                  </p:cNvPr>
                  <p:cNvSpPr/>
                  <p:nvPr/>
                </p:nvSpPr>
                <p:spPr>
                  <a:xfrm>
                    <a:off x="7539345" y="2902862"/>
                    <a:ext cx="158786" cy="15878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3" name="Oval 362">
                    <a:extLst>
                      <a:ext uri="{FF2B5EF4-FFF2-40B4-BE49-F238E27FC236}">
                        <a16:creationId xmlns:a16="http://schemas.microsoft.com/office/drawing/2014/main" id="{18576D2F-51D2-4378-9C39-ABB2BFB1EA6D}"/>
                      </a:ext>
                    </a:extLst>
                  </p:cNvPr>
                  <p:cNvSpPr/>
                  <p:nvPr/>
                </p:nvSpPr>
                <p:spPr>
                  <a:xfrm>
                    <a:off x="7868453" y="3140189"/>
                    <a:ext cx="129416" cy="12941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4" name="Oval 363">
                    <a:extLst>
                      <a:ext uri="{FF2B5EF4-FFF2-40B4-BE49-F238E27FC236}">
                        <a16:creationId xmlns:a16="http://schemas.microsoft.com/office/drawing/2014/main" id="{EEA9BBA4-2EDE-48F1-81FC-1EE3ABC9F84C}"/>
                      </a:ext>
                    </a:extLst>
                  </p:cNvPr>
                  <p:cNvSpPr/>
                  <p:nvPr/>
                </p:nvSpPr>
                <p:spPr>
                  <a:xfrm>
                    <a:off x="7917919" y="3289563"/>
                    <a:ext cx="129416" cy="12941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5" name="Oval 364">
                    <a:extLst>
                      <a:ext uri="{FF2B5EF4-FFF2-40B4-BE49-F238E27FC236}">
                        <a16:creationId xmlns:a16="http://schemas.microsoft.com/office/drawing/2014/main" id="{C24B3F53-6464-4A42-861C-AE0627F3F15C}"/>
                      </a:ext>
                    </a:extLst>
                  </p:cNvPr>
                  <p:cNvSpPr/>
                  <p:nvPr/>
                </p:nvSpPr>
                <p:spPr>
                  <a:xfrm>
                    <a:off x="7871225" y="3250870"/>
                    <a:ext cx="153311" cy="15331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6" name="Oval 365">
                    <a:extLst>
                      <a:ext uri="{FF2B5EF4-FFF2-40B4-BE49-F238E27FC236}">
                        <a16:creationId xmlns:a16="http://schemas.microsoft.com/office/drawing/2014/main" id="{4492BDF1-F9FF-4BC4-8DE2-96E10D53E567}"/>
                      </a:ext>
                    </a:extLst>
                  </p:cNvPr>
                  <p:cNvSpPr/>
                  <p:nvPr/>
                </p:nvSpPr>
                <p:spPr>
                  <a:xfrm>
                    <a:off x="7911380" y="3129659"/>
                    <a:ext cx="207963" cy="207963"/>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7" name="Oval 366">
                    <a:extLst>
                      <a:ext uri="{FF2B5EF4-FFF2-40B4-BE49-F238E27FC236}">
                        <a16:creationId xmlns:a16="http://schemas.microsoft.com/office/drawing/2014/main" id="{77747D07-D6C6-48D1-9000-6197BA12C2FE}"/>
                      </a:ext>
                    </a:extLst>
                  </p:cNvPr>
                  <p:cNvSpPr/>
                  <p:nvPr/>
                </p:nvSpPr>
                <p:spPr>
                  <a:xfrm>
                    <a:off x="7654362" y="2324486"/>
                    <a:ext cx="194348" cy="19434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8" name="Oval 367">
                    <a:extLst>
                      <a:ext uri="{FF2B5EF4-FFF2-40B4-BE49-F238E27FC236}">
                        <a16:creationId xmlns:a16="http://schemas.microsoft.com/office/drawing/2014/main" id="{C1B5E45E-D181-4706-A09D-F13808785990}"/>
                      </a:ext>
                    </a:extLst>
                  </p:cNvPr>
                  <p:cNvSpPr/>
                  <p:nvPr/>
                </p:nvSpPr>
                <p:spPr>
                  <a:xfrm>
                    <a:off x="7666030" y="2227148"/>
                    <a:ext cx="194348" cy="19434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69" name="Oval 368">
                    <a:extLst>
                      <a:ext uri="{FF2B5EF4-FFF2-40B4-BE49-F238E27FC236}">
                        <a16:creationId xmlns:a16="http://schemas.microsoft.com/office/drawing/2014/main" id="{83BC5FDD-A065-4B16-999A-5E8620A06CD4}"/>
                      </a:ext>
                    </a:extLst>
                  </p:cNvPr>
                  <p:cNvSpPr/>
                  <p:nvPr/>
                </p:nvSpPr>
                <p:spPr>
                  <a:xfrm>
                    <a:off x="7747930" y="2173126"/>
                    <a:ext cx="129416" cy="12941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0" name="Oval 369">
                    <a:extLst>
                      <a:ext uri="{FF2B5EF4-FFF2-40B4-BE49-F238E27FC236}">
                        <a16:creationId xmlns:a16="http://schemas.microsoft.com/office/drawing/2014/main" id="{CDD32C67-AB83-4FD3-86A3-52AB32760724}"/>
                      </a:ext>
                    </a:extLst>
                  </p:cNvPr>
                  <p:cNvSpPr/>
                  <p:nvPr/>
                </p:nvSpPr>
                <p:spPr>
                  <a:xfrm>
                    <a:off x="7639337" y="2152487"/>
                    <a:ext cx="267387" cy="26738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1" name="Oval 370">
                    <a:extLst>
                      <a:ext uri="{FF2B5EF4-FFF2-40B4-BE49-F238E27FC236}">
                        <a16:creationId xmlns:a16="http://schemas.microsoft.com/office/drawing/2014/main" id="{F02C7914-11F1-4455-B7BC-F4D0580DCCB9}"/>
                      </a:ext>
                    </a:extLst>
                  </p:cNvPr>
                  <p:cNvSpPr/>
                  <p:nvPr/>
                </p:nvSpPr>
                <p:spPr>
                  <a:xfrm>
                    <a:off x="7595260" y="2710610"/>
                    <a:ext cx="104987" cy="10498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2" name="Oval 371">
                    <a:extLst>
                      <a:ext uri="{FF2B5EF4-FFF2-40B4-BE49-F238E27FC236}">
                        <a16:creationId xmlns:a16="http://schemas.microsoft.com/office/drawing/2014/main" id="{2EB59125-CF19-4866-9426-B376CAB962E8}"/>
                      </a:ext>
                    </a:extLst>
                  </p:cNvPr>
                  <p:cNvSpPr/>
                  <p:nvPr/>
                </p:nvSpPr>
                <p:spPr>
                  <a:xfrm>
                    <a:off x="7714593" y="2845911"/>
                    <a:ext cx="99422" cy="99422"/>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3" name="Oval 372">
                    <a:extLst>
                      <a:ext uri="{FF2B5EF4-FFF2-40B4-BE49-F238E27FC236}">
                        <a16:creationId xmlns:a16="http://schemas.microsoft.com/office/drawing/2014/main" id="{DFFF8E7D-AE20-4173-9A0C-8D178E8D783D}"/>
                      </a:ext>
                    </a:extLst>
                  </p:cNvPr>
                  <p:cNvSpPr/>
                  <p:nvPr/>
                </p:nvSpPr>
                <p:spPr>
                  <a:xfrm>
                    <a:off x="7781014" y="2773660"/>
                    <a:ext cx="99422" cy="99422"/>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4" name="Oval 373">
                    <a:extLst>
                      <a:ext uri="{FF2B5EF4-FFF2-40B4-BE49-F238E27FC236}">
                        <a16:creationId xmlns:a16="http://schemas.microsoft.com/office/drawing/2014/main" id="{8E198302-7B14-4951-9FA2-A3601BC87DA9}"/>
                      </a:ext>
                    </a:extLst>
                  </p:cNvPr>
                  <p:cNvSpPr/>
                  <p:nvPr/>
                </p:nvSpPr>
                <p:spPr>
                  <a:xfrm>
                    <a:off x="7903476" y="2905889"/>
                    <a:ext cx="116210" cy="116210"/>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5" name="Oval 374">
                    <a:extLst>
                      <a:ext uri="{FF2B5EF4-FFF2-40B4-BE49-F238E27FC236}">
                        <a16:creationId xmlns:a16="http://schemas.microsoft.com/office/drawing/2014/main" id="{D1FEA1EE-480B-4D89-9266-2088463E082F}"/>
                      </a:ext>
                    </a:extLst>
                  </p:cNvPr>
                  <p:cNvSpPr/>
                  <p:nvPr/>
                </p:nvSpPr>
                <p:spPr>
                  <a:xfrm>
                    <a:off x="7911440" y="2943160"/>
                    <a:ext cx="153442" cy="153442"/>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6" name="Oval 375">
                    <a:extLst>
                      <a:ext uri="{FF2B5EF4-FFF2-40B4-BE49-F238E27FC236}">
                        <a16:creationId xmlns:a16="http://schemas.microsoft.com/office/drawing/2014/main" id="{81796BD1-0547-432B-AB62-8F52A7D9BB6A}"/>
                      </a:ext>
                    </a:extLst>
                  </p:cNvPr>
                  <p:cNvSpPr/>
                  <p:nvPr/>
                </p:nvSpPr>
                <p:spPr>
                  <a:xfrm>
                    <a:off x="7751757" y="2955939"/>
                    <a:ext cx="293461" cy="29346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7" name="Oval 376">
                    <a:extLst>
                      <a:ext uri="{FF2B5EF4-FFF2-40B4-BE49-F238E27FC236}">
                        <a16:creationId xmlns:a16="http://schemas.microsoft.com/office/drawing/2014/main" id="{4D565FCF-891E-4BFB-9AF0-B2174936EE72}"/>
                      </a:ext>
                    </a:extLst>
                  </p:cNvPr>
                  <p:cNvSpPr/>
                  <p:nvPr/>
                </p:nvSpPr>
                <p:spPr>
                  <a:xfrm>
                    <a:off x="7690866" y="2830887"/>
                    <a:ext cx="293461" cy="29346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8" name="Oval 377">
                    <a:extLst>
                      <a:ext uri="{FF2B5EF4-FFF2-40B4-BE49-F238E27FC236}">
                        <a16:creationId xmlns:a16="http://schemas.microsoft.com/office/drawing/2014/main" id="{9C42A1C3-AF01-425B-93B0-BC9F66958E21}"/>
                      </a:ext>
                    </a:extLst>
                  </p:cNvPr>
                  <p:cNvSpPr/>
                  <p:nvPr/>
                </p:nvSpPr>
                <p:spPr>
                  <a:xfrm>
                    <a:off x="7790817" y="2667778"/>
                    <a:ext cx="170385" cy="17038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79" name="Oval 378">
                    <a:extLst>
                      <a:ext uri="{FF2B5EF4-FFF2-40B4-BE49-F238E27FC236}">
                        <a16:creationId xmlns:a16="http://schemas.microsoft.com/office/drawing/2014/main" id="{A66ED8CC-FC38-46C0-B0E8-CDCEFDF2C00D}"/>
                      </a:ext>
                    </a:extLst>
                  </p:cNvPr>
                  <p:cNvSpPr/>
                  <p:nvPr/>
                </p:nvSpPr>
                <p:spPr>
                  <a:xfrm>
                    <a:off x="7802753" y="2691551"/>
                    <a:ext cx="129416" cy="12941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0" name="Oval 379">
                    <a:extLst>
                      <a:ext uri="{FF2B5EF4-FFF2-40B4-BE49-F238E27FC236}">
                        <a16:creationId xmlns:a16="http://schemas.microsoft.com/office/drawing/2014/main" id="{BC8497C1-7AF6-4575-9CDE-9DBC3ED77A6A}"/>
                      </a:ext>
                    </a:extLst>
                  </p:cNvPr>
                  <p:cNvSpPr/>
                  <p:nvPr/>
                </p:nvSpPr>
                <p:spPr>
                  <a:xfrm>
                    <a:off x="7585404" y="2677877"/>
                    <a:ext cx="166354" cy="166354"/>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1" name="Oval 380">
                    <a:extLst>
                      <a:ext uri="{FF2B5EF4-FFF2-40B4-BE49-F238E27FC236}">
                        <a16:creationId xmlns:a16="http://schemas.microsoft.com/office/drawing/2014/main" id="{7073B6D7-CA92-46B8-8DAF-74E6BB444824}"/>
                      </a:ext>
                    </a:extLst>
                  </p:cNvPr>
                  <p:cNvSpPr/>
                  <p:nvPr/>
                </p:nvSpPr>
                <p:spPr>
                  <a:xfrm>
                    <a:off x="7539346" y="2659364"/>
                    <a:ext cx="206310" cy="206310"/>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2" name="Oval 381">
                    <a:extLst>
                      <a:ext uri="{FF2B5EF4-FFF2-40B4-BE49-F238E27FC236}">
                        <a16:creationId xmlns:a16="http://schemas.microsoft.com/office/drawing/2014/main" id="{53D6061A-E5C9-45C3-82B9-DDC77A6AC59E}"/>
                      </a:ext>
                    </a:extLst>
                  </p:cNvPr>
                  <p:cNvSpPr/>
                  <p:nvPr/>
                </p:nvSpPr>
                <p:spPr>
                  <a:xfrm>
                    <a:off x="7623978" y="2704021"/>
                    <a:ext cx="188236" cy="18823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3" name="Oval 382">
                    <a:extLst>
                      <a:ext uri="{FF2B5EF4-FFF2-40B4-BE49-F238E27FC236}">
                        <a16:creationId xmlns:a16="http://schemas.microsoft.com/office/drawing/2014/main" id="{7E09118B-3ABA-4D5F-877D-C1FD7C0B8643}"/>
                      </a:ext>
                    </a:extLst>
                  </p:cNvPr>
                  <p:cNvSpPr/>
                  <p:nvPr/>
                </p:nvSpPr>
                <p:spPr>
                  <a:xfrm>
                    <a:off x="7679225" y="2538714"/>
                    <a:ext cx="188236" cy="18823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4" name="Oval 383">
                    <a:extLst>
                      <a:ext uri="{FF2B5EF4-FFF2-40B4-BE49-F238E27FC236}">
                        <a16:creationId xmlns:a16="http://schemas.microsoft.com/office/drawing/2014/main" id="{BD81E666-0973-4539-8231-AE22D33BB012}"/>
                      </a:ext>
                    </a:extLst>
                  </p:cNvPr>
                  <p:cNvSpPr/>
                  <p:nvPr/>
                </p:nvSpPr>
                <p:spPr>
                  <a:xfrm>
                    <a:off x="7787779" y="2568432"/>
                    <a:ext cx="188236" cy="188236"/>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5" name="Oval 384">
                    <a:extLst>
                      <a:ext uri="{FF2B5EF4-FFF2-40B4-BE49-F238E27FC236}">
                        <a16:creationId xmlns:a16="http://schemas.microsoft.com/office/drawing/2014/main" id="{4E4499B8-D9AA-4211-8142-4224063F0CD8}"/>
                      </a:ext>
                    </a:extLst>
                  </p:cNvPr>
                  <p:cNvSpPr/>
                  <p:nvPr/>
                </p:nvSpPr>
                <p:spPr>
                  <a:xfrm>
                    <a:off x="7703865" y="2629715"/>
                    <a:ext cx="61760" cy="61760"/>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6" name="Oval 385">
                    <a:extLst>
                      <a:ext uri="{FF2B5EF4-FFF2-40B4-BE49-F238E27FC236}">
                        <a16:creationId xmlns:a16="http://schemas.microsoft.com/office/drawing/2014/main" id="{BB3D822C-1540-47AE-8FCA-052E0A8FA711}"/>
                      </a:ext>
                    </a:extLst>
                  </p:cNvPr>
                  <p:cNvSpPr/>
                  <p:nvPr/>
                </p:nvSpPr>
                <p:spPr>
                  <a:xfrm>
                    <a:off x="6840246" y="1290955"/>
                    <a:ext cx="168037" cy="16803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7" name="Oval 386">
                    <a:extLst>
                      <a:ext uri="{FF2B5EF4-FFF2-40B4-BE49-F238E27FC236}">
                        <a16:creationId xmlns:a16="http://schemas.microsoft.com/office/drawing/2014/main" id="{2E4EE32F-403F-469E-BEDC-3B7071122ED7}"/>
                      </a:ext>
                    </a:extLst>
                  </p:cNvPr>
                  <p:cNvSpPr/>
                  <p:nvPr/>
                </p:nvSpPr>
                <p:spPr>
                  <a:xfrm>
                    <a:off x="6482688" y="1384792"/>
                    <a:ext cx="256780" cy="256780"/>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8" name="Oval 387">
                    <a:extLst>
                      <a:ext uri="{FF2B5EF4-FFF2-40B4-BE49-F238E27FC236}">
                        <a16:creationId xmlns:a16="http://schemas.microsoft.com/office/drawing/2014/main" id="{92952BE7-3EF4-4013-AB5B-36DFD714CA47}"/>
                      </a:ext>
                    </a:extLst>
                  </p:cNvPr>
                  <p:cNvSpPr/>
                  <p:nvPr/>
                </p:nvSpPr>
                <p:spPr>
                  <a:xfrm>
                    <a:off x="7667671" y="864178"/>
                    <a:ext cx="247943" cy="247943"/>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89" name="Oval 388">
                    <a:extLst>
                      <a:ext uri="{FF2B5EF4-FFF2-40B4-BE49-F238E27FC236}">
                        <a16:creationId xmlns:a16="http://schemas.microsoft.com/office/drawing/2014/main" id="{FCD36B9A-1602-4275-A0F9-282B5635B3A7}"/>
                      </a:ext>
                    </a:extLst>
                  </p:cNvPr>
                  <p:cNvSpPr/>
                  <p:nvPr/>
                </p:nvSpPr>
                <p:spPr>
                  <a:xfrm>
                    <a:off x="7762575" y="1958118"/>
                    <a:ext cx="135682" cy="135682"/>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0" name="Oval 389">
                    <a:extLst>
                      <a:ext uri="{FF2B5EF4-FFF2-40B4-BE49-F238E27FC236}">
                        <a16:creationId xmlns:a16="http://schemas.microsoft.com/office/drawing/2014/main" id="{42964F33-D6A2-450E-B165-85BFA7AC05DF}"/>
                      </a:ext>
                    </a:extLst>
                  </p:cNvPr>
                  <p:cNvSpPr/>
                  <p:nvPr/>
                </p:nvSpPr>
                <p:spPr>
                  <a:xfrm>
                    <a:off x="7701070" y="1815015"/>
                    <a:ext cx="248015" cy="24801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1" name="Oval 390">
                    <a:extLst>
                      <a:ext uri="{FF2B5EF4-FFF2-40B4-BE49-F238E27FC236}">
                        <a16:creationId xmlns:a16="http://schemas.microsoft.com/office/drawing/2014/main" id="{6E7F1CCE-85C3-441B-A1EA-91AA4A9EE19C}"/>
                      </a:ext>
                    </a:extLst>
                  </p:cNvPr>
                  <p:cNvSpPr/>
                  <p:nvPr/>
                </p:nvSpPr>
                <p:spPr>
                  <a:xfrm>
                    <a:off x="7728000" y="1730545"/>
                    <a:ext cx="248015" cy="248015"/>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2" name="Oval 391">
                    <a:extLst>
                      <a:ext uri="{FF2B5EF4-FFF2-40B4-BE49-F238E27FC236}">
                        <a16:creationId xmlns:a16="http://schemas.microsoft.com/office/drawing/2014/main" id="{1681ED76-D4A4-4440-882A-6E918CB3CF58}"/>
                      </a:ext>
                    </a:extLst>
                  </p:cNvPr>
                  <p:cNvSpPr/>
                  <p:nvPr/>
                </p:nvSpPr>
                <p:spPr>
                  <a:xfrm>
                    <a:off x="7748901" y="1996925"/>
                    <a:ext cx="135682" cy="135682"/>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3" name="Oval 392">
                    <a:extLst>
                      <a:ext uri="{FF2B5EF4-FFF2-40B4-BE49-F238E27FC236}">
                        <a16:creationId xmlns:a16="http://schemas.microsoft.com/office/drawing/2014/main" id="{F79DA707-4841-4F7B-91B6-26BF14C1624C}"/>
                      </a:ext>
                    </a:extLst>
                  </p:cNvPr>
                  <p:cNvSpPr/>
                  <p:nvPr/>
                </p:nvSpPr>
                <p:spPr>
                  <a:xfrm>
                    <a:off x="7684110" y="1801330"/>
                    <a:ext cx="280907" cy="28090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4" name="Oval 393">
                    <a:extLst>
                      <a:ext uri="{FF2B5EF4-FFF2-40B4-BE49-F238E27FC236}">
                        <a16:creationId xmlns:a16="http://schemas.microsoft.com/office/drawing/2014/main" id="{11931F19-EB5A-4CD0-8E66-80B692E91BF8}"/>
                      </a:ext>
                    </a:extLst>
                  </p:cNvPr>
                  <p:cNvSpPr/>
                  <p:nvPr/>
                </p:nvSpPr>
                <p:spPr>
                  <a:xfrm>
                    <a:off x="7742235" y="1226643"/>
                    <a:ext cx="286519" cy="286519"/>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5" name="Oval 394">
                    <a:extLst>
                      <a:ext uri="{FF2B5EF4-FFF2-40B4-BE49-F238E27FC236}">
                        <a16:creationId xmlns:a16="http://schemas.microsoft.com/office/drawing/2014/main" id="{C2BB7247-3A50-473D-B731-03F105E2ABF5}"/>
                      </a:ext>
                    </a:extLst>
                  </p:cNvPr>
                  <p:cNvSpPr/>
                  <p:nvPr/>
                </p:nvSpPr>
                <p:spPr>
                  <a:xfrm>
                    <a:off x="7660890" y="1153034"/>
                    <a:ext cx="153441" cy="15344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6" name="Oval 395">
                    <a:extLst>
                      <a:ext uri="{FF2B5EF4-FFF2-40B4-BE49-F238E27FC236}">
                        <a16:creationId xmlns:a16="http://schemas.microsoft.com/office/drawing/2014/main" id="{F54C91EC-F71B-4449-A449-C172A5AD6801}"/>
                      </a:ext>
                    </a:extLst>
                  </p:cNvPr>
                  <p:cNvSpPr/>
                  <p:nvPr/>
                </p:nvSpPr>
                <p:spPr>
                  <a:xfrm>
                    <a:off x="7812365" y="1199955"/>
                    <a:ext cx="114022" cy="114022"/>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7" name="Oval 396">
                    <a:extLst>
                      <a:ext uri="{FF2B5EF4-FFF2-40B4-BE49-F238E27FC236}">
                        <a16:creationId xmlns:a16="http://schemas.microsoft.com/office/drawing/2014/main" id="{8941A22A-0BAB-4CE7-9727-3AAED640215C}"/>
                      </a:ext>
                    </a:extLst>
                  </p:cNvPr>
                  <p:cNvSpPr/>
                  <p:nvPr/>
                </p:nvSpPr>
                <p:spPr>
                  <a:xfrm>
                    <a:off x="7736469" y="1233878"/>
                    <a:ext cx="153441" cy="15344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8" name="Oval 397">
                    <a:extLst>
                      <a:ext uri="{FF2B5EF4-FFF2-40B4-BE49-F238E27FC236}">
                        <a16:creationId xmlns:a16="http://schemas.microsoft.com/office/drawing/2014/main" id="{AB7D8584-3760-4F6E-9799-C3EB78FAFB18}"/>
                      </a:ext>
                    </a:extLst>
                  </p:cNvPr>
                  <p:cNvSpPr/>
                  <p:nvPr/>
                </p:nvSpPr>
                <p:spPr>
                  <a:xfrm>
                    <a:off x="7673369" y="1088735"/>
                    <a:ext cx="153441" cy="15344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99" name="Oval 398">
                    <a:extLst>
                      <a:ext uri="{FF2B5EF4-FFF2-40B4-BE49-F238E27FC236}">
                        <a16:creationId xmlns:a16="http://schemas.microsoft.com/office/drawing/2014/main" id="{21EFB3E0-0BBE-4176-BBB6-4231BA841E55}"/>
                      </a:ext>
                    </a:extLst>
                  </p:cNvPr>
                  <p:cNvSpPr/>
                  <p:nvPr/>
                </p:nvSpPr>
                <p:spPr>
                  <a:xfrm>
                    <a:off x="7605563" y="1053953"/>
                    <a:ext cx="192802" cy="192802"/>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0" name="Oval 399">
                    <a:extLst>
                      <a:ext uri="{FF2B5EF4-FFF2-40B4-BE49-F238E27FC236}">
                        <a16:creationId xmlns:a16="http://schemas.microsoft.com/office/drawing/2014/main" id="{E77F6F0A-3DF9-4AE1-9650-DD61DACBCE40}"/>
                      </a:ext>
                    </a:extLst>
                  </p:cNvPr>
                  <p:cNvSpPr/>
                  <p:nvPr/>
                </p:nvSpPr>
                <p:spPr>
                  <a:xfrm>
                    <a:off x="7772741" y="993022"/>
                    <a:ext cx="203273" cy="20512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1" name="Oval 400">
                    <a:extLst>
                      <a:ext uri="{FF2B5EF4-FFF2-40B4-BE49-F238E27FC236}">
                        <a16:creationId xmlns:a16="http://schemas.microsoft.com/office/drawing/2014/main" id="{D93F5159-9047-4081-8E49-C3791051A68A}"/>
                      </a:ext>
                    </a:extLst>
                  </p:cNvPr>
                  <p:cNvSpPr/>
                  <p:nvPr/>
                </p:nvSpPr>
                <p:spPr>
                  <a:xfrm>
                    <a:off x="7783043" y="1115583"/>
                    <a:ext cx="203273" cy="20512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2" name="Oval 401">
                    <a:extLst>
                      <a:ext uri="{FF2B5EF4-FFF2-40B4-BE49-F238E27FC236}">
                        <a16:creationId xmlns:a16="http://schemas.microsoft.com/office/drawing/2014/main" id="{058A3503-3331-4785-83CB-448D895AAF33}"/>
                      </a:ext>
                    </a:extLst>
                  </p:cNvPr>
                  <p:cNvSpPr/>
                  <p:nvPr/>
                </p:nvSpPr>
                <p:spPr>
                  <a:xfrm>
                    <a:off x="7726929" y="997138"/>
                    <a:ext cx="203273" cy="20512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3" name="Oval 402">
                    <a:extLst>
                      <a:ext uri="{FF2B5EF4-FFF2-40B4-BE49-F238E27FC236}">
                        <a16:creationId xmlns:a16="http://schemas.microsoft.com/office/drawing/2014/main" id="{E1C3CC7E-67C2-4E88-B3BC-10633F08AC7B}"/>
                      </a:ext>
                    </a:extLst>
                  </p:cNvPr>
                  <p:cNvSpPr/>
                  <p:nvPr/>
                </p:nvSpPr>
                <p:spPr>
                  <a:xfrm>
                    <a:off x="7623978" y="1218073"/>
                    <a:ext cx="153441" cy="153441"/>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4" name="Oval 403">
                    <a:extLst>
                      <a:ext uri="{FF2B5EF4-FFF2-40B4-BE49-F238E27FC236}">
                        <a16:creationId xmlns:a16="http://schemas.microsoft.com/office/drawing/2014/main" id="{755A73A6-6534-4D3E-9AA2-B61088526E9E}"/>
                      </a:ext>
                    </a:extLst>
                  </p:cNvPr>
                  <p:cNvSpPr/>
                  <p:nvPr/>
                </p:nvSpPr>
                <p:spPr>
                  <a:xfrm>
                    <a:off x="7751489" y="1301896"/>
                    <a:ext cx="138420" cy="138420"/>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5" name="Oval 404">
                    <a:extLst>
                      <a:ext uri="{FF2B5EF4-FFF2-40B4-BE49-F238E27FC236}">
                        <a16:creationId xmlns:a16="http://schemas.microsoft.com/office/drawing/2014/main" id="{770A9784-D082-4304-BC7B-56399D92DC36}"/>
                      </a:ext>
                    </a:extLst>
                  </p:cNvPr>
                  <p:cNvSpPr/>
                  <p:nvPr/>
                </p:nvSpPr>
                <p:spPr>
                  <a:xfrm>
                    <a:off x="7755849" y="1282999"/>
                    <a:ext cx="160274" cy="160274"/>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06" name="Oval 405">
                    <a:extLst>
                      <a:ext uri="{FF2B5EF4-FFF2-40B4-BE49-F238E27FC236}">
                        <a16:creationId xmlns:a16="http://schemas.microsoft.com/office/drawing/2014/main" id="{921B9233-DE9B-4A12-AAE8-63888795B128}"/>
                      </a:ext>
                    </a:extLst>
                  </p:cNvPr>
                  <p:cNvSpPr/>
                  <p:nvPr/>
                </p:nvSpPr>
                <p:spPr>
                  <a:xfrm>
                    <a:off x="7784431" y="1141628"/>
                    <a:ext cx="203273" cy="205128"/>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sp>
              <p:nvSpPr>
                <p:cNvPr id="342" name="Oval 341">
                  <a:extLst>
                    <a:ext uri="{FF2B5EF4-FFF2-40B4-BE49-F238E27FC236}">
                      <a16:creationId xmlns:a16="http://schemas.microsoft.com/office/drawing/2014/main" id="{42EB5A4D-386C-4189-9AD9-E1C98C6E0494}"/>
                    </a:ext>
                  </a:extLst>
                </p:cNvPr>
                <p:cNvSpPr/>
                <p:nvPr/>
              </p:nvSpPr>
              <p:spPr>
                <a:xfrm>
                  <a:off x="6522826" y="1129183"/>
                  <a:ext cx="923532" cy="884801"/>
                </a:xfrm>
                <a:prstGeom prst="ellipse">
                  <a:avLst/>
                </a:prstGeom>
                <a:noFill/>
                <a:ln w="12700">
                  <a:solidFill>
                    <a:srgbClr val="0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43" name="Oval 342">
                  <a:extLst>
                    <a:ext uri="{FF2B5EF4-FFF2-40B4-BE49-F238E27FC236}">
                      <a16:creationId xmlns:a16="http://schemas.microsoft.com/office/drawing/2014/main" id="{6389C17C-FEF7-4721-9F89-2C6D3DC19404}"/>
                    </a:ext>
                  </a:extLst>
                </p:cNvPr>
                <p:cNvSpPr/>
                <p:nvPr/>
              </p:nvSpPr>
              <p:spPr>
                <a:xfrm>
                  <a:off x="6210915" y="4431467"/>
                  <a:ext cx="535574" cy="536784"/>
                </a:xfrm>
                <a:prstGeom prst="ellipse">
                  <a:avLst/>
                </a:prstGeom>
                <a:noFill/>
                <a:ln w="12700">
                  <a:solidFill>
                    <a:srgbClr val="0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44" name="Oval 343">
                  <a:extLst>
                    <a:ext uri="{FF2B5EF4-FFF2-40B4-BE49-F238E27FC236}">
                      <a16:creationId xmlns:a16="http://schemas.microsoft.com/office/drawing/2014/main" id="{160A9C72-06DC-4C93-A395-38B6018A971B}"/>
                    </a:ext>
                  </a:extLst>
                </p:cNvPr>
                <p:cNvSpPr/>
                <p:nvPr/>
              </p:nvSpPr>
              <p:spPr>
                <a:xfrm>
                  <a:off x="7592967" y="982572"/>
                  <a:ext cx="749596" cy="1048977"/>
                </a:xfrm>
                <a:prstGeom prst="ellipse">
                  <a:avLst/>
                </a:prstGeom>
                <a:noFill/>
                <a:ln w="12700">
                  <a:solidFill>
                    <a:srgbClr val="0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45" name="Oval 344">
                  <a:extLst>
                    <a:ext uri="{FF2B5EF4-FFF2-40B4-BE49-F238E27FC236}">
                      <a16:creationId xmlns:a16="http://schemas.microsoft.com/office/drawing/2014/main" id="{40798C4A-F208-4AA3-A8B2-210775649920}"/>
                    </a:ext>
                  </a:extLst>
                </p:cNvPr>
                <p:cNvSpPr/>
                <p:nvPr/>
              </p:nvSpPr>
              <p:spPr>
                <a:xfrm rot="21230442">
                  <a:off x="7027259" y="2097351"/>
                  <a:ext cx="1382711" cy="1644213"/>
                </a:xfrm>
                <a:prstGeom prst="ellipse">
                  <a:avLst/>
                </a:prstGeom>
                <a:noFill/>
                <a:ln w="12700">
                  <a:solidFill>
                    <a:srgbClr val="0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46" name="Oval 345">
                  <a:extLst>
                    <a:ext uri="{FF2B5EF4-FFF2-40B4-BE49-F238E27FC236}">
                      <a16:creationId xmlns:a16="http://schemas.microsoft.com/office/drawing/2014/main" id="{0FEB812C-BFFC-4EE6-B0D4-D4A41151AD14}"/>
                    </a:ext>
                  </a:extLst>
                </p:cNvPr>
                <p:cNvSpPr/>
                <p:nvPr/>
              </p:nvSpPr>
              <p:spPr>
                <a:xfrm>
                  <a:off x="7486962" y="4263689"/>
                  <a:ext cx="1147723" cy="956386"/>
                </a:xfrm>
                <a:prstGeom prst="ellipse">
                  <a:avLst/>
                </a:prstGeom>
                <a:noFill/>
                <a:ln w="12700">
                  <a:solidFill>
                    <a:srgbClr val="003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grpSp>
            <p:nvGrpSpPr>
              <p:cNvPr id="327" name="Group 326">
                <a:extLst>
                  <a:ext uri="{FF2B5EF4-FFF2-40B4-BE49-F238E27FC236}">
                    <a16:creationId xmlns:a16="http://schemas.microsoft.com/office/drawing/2014/main" id="{1A1BAA32-E85C-4873-BFC4-083E62AC2CEA}"/>
                  </a:ext>
                </a:extLst>
              </p:cNvPr>
              <p:cNvGrpSpPr/>
              <p:nvPr/>
            </p:nvGrpSpPr>
            <p:grpSpPr>
              <a:xfrm>
                <a:off x="712527" y="5829363"/>
                <a:ext cx="2522227" cy="445469"/>
                <a:chOff x="-1941362" y="994982"/>
                <a:chExt cx="3474017" cy="613569"/>
              </a:xfrm>
            </p:grpSpPr>
            <p:sp>
              <p:nvSpPr>
                <p:cNvPr id="333" name="TextBox 332">
                  <a:extLst>
                    <a:ext uri="{FF2B5EF4-FFF2-40B4-BE49-F238E27FC236}">
                      <a16:creationId xmlns:a16="http://schemas.microsoft.com/office/drawing/2014/main" id="{E738280D-7BF5-4C91-B624-4A65B3C77249}"/>
                    </a:ext>
                  </a:extLst>
                </p:cNvPr>
                <p:cNvSpPr txBox="1"/>
                <p:nvPr/>
              </p:nvSpPr>
              <p:spPr>
                <a:xfrm>
                  <a:off x="1096870" y="994982"/>
                  <a:ext cx="322798" cy="275548"/>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Arial" panose="020B0604020202020204"/>
                      <a:ea typeface="+mn-ea"/>
                      <a:cs typeface="+mn-cs"/>
                    </a:rPr>
                    <a:t>1</a:t>
                  </a:r>
                </a:p>
              </p:txBody>
            </p:sp>
            <p:sp>
              <p:nvSpPr>
                <p:cNvPr id="334" name="TextBox 333">
                  <a:extLst>
                    <a:ext uri="{FF2B5EF4-FFF2-40B4-BE49-F238E27FC236}">
                      <a16:creationId xmlns:a16="http://schemas.microsoft.com/office/drawing/2014/main" id="{1C870787-B211-4CC5-93B2-58B3CBB9FCC4}"/>
                    </a:ext>
                  </a:extLst>
                </p:cNvPr>
                <p:cNvSpPr txBox="1"/>
                <p:nvPr/>
              </p:nvSpPr>
              <p:spPr>
                <a:xfrm>
                  <a:off x="1068012" y="1135321"/>
                  <a:ext cx="391242" cy="275548"/>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Arial" panose="020B0604020202020204"/>
                      <a:ea typeface="+mn-ea"/>
                      <a:cs typeface="+mn-cs"/>
                    </a:rPr>
                    <a:t>10</a:t>
                  </a:r>
                </a:p>
              </p:txBody>
            </p:sp>
            <p:sp>
              <p:nvSpPr>
                <p:cNvPr id="335" name="TextBox 334">
                  <a:extLst>
                    <a:ext uri="{FF2B5EF4-FFF2-40B4-BE49-F238E27FC236}">
                      <a16:creationId xmlns:a16="http://schemas.microsoft.com/office/drawing/2014/main" id="{E9364279-E720-4E96-8310-E4E8EC7FE967}"/>
                    </a:ext>
                  </a:extLst>
                </p:cNvPr>
                <p:cNvSpPr txBox="1"/>
                <p:nvPr/>
              </p:nvSpPr>
              <p:spPr>
                <a:xfrm>
                  <a:off x="1072967" y="1302974"/>
                  <a:ext cx="459688" cy="275548"/>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Arial" panose="020B0604020202020204"/>
                      <a:ea typeface="+mn-ea"/>
                      <a:cs typeface="+mn-cs"/>
                    </a:rPr>
                    <a:t>100</a:t>
                  </a:r>
                </a:p>
              </p:txBody>
            </p:sp>
            <p:sp>
              <p:nvSpPr>
                <p:cNvPr id="336" name="TextBox 335">
                  <a:extLst>
                    <a:ext uri="{FF2B5EF4-FFF2-40B4-BE49-F238E27FC236}">
                      <a16:creationId xmlns:a16="http://schemas.microsoft.com/office/drawing/2014/main" id="{54E054FA-818C-459B-B2A0-A7BAD5CF33E1}"/>
                    </a:ext>
                  </a:extLst>
                </p:cNvPr>
                <p:cNvSpPr txBox="1"/>
                <p:nvPr/>
              </p:nvSpPr>
              <p:spPr>
                <a:xfrm>
                  <a:off x="-1941362" y="1283910"/>
                  <a:ext cx="2789740" cy="324641"/>
                </a:xfrm>
                <a:prstGeom prst="rect">
                  <a:avLst/>
                </a:prstGeom>
                <a:noFill/>
              </p:spPr>
              <p:txBody>
                <a:bodyPr wrap="square" rtlCol="0">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Average Power Demand (MW)</a:t>
                  </a:r>
                </a:p>
              </p:txBody>
            </p:sp>
            <p:sp>
              <p:nvSpPr>
                <p:cNvPr id="337" name="Oval 336">
                  <a:extLst>
                    <a:ext uri="{FF2B5EF4-FFF2-40B4-BE49-F238E27FC236}">
                      <a16:creationId xmlns:a16="http://schemas.microsoft.com/office/drawing/2014/main" id="{4826A933-9BF5-45F5-99A6-3306FFACEE5A}"/>
                    </a:ext>
                  </a:extLst>
                </p:cNvPr>
                <p:cNvSpPr/>
                <p:nvPr/>
              </p:nvSpPr>
              <p:spPr>
                <a:xfrm>
                  <a:off x="999346" y="1202844"/>
                  <a:ext cx="73623" cy="73623"/>
                </a:xfrm>
                <a:prstGeom prst="ellipse">
                  <a:avLst/>
                </a:prstGeom>
                <a:solidFill>
                  <a:srgbClr val="FFC000">
                    <a:alpha val="5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38" name="Oval 337">
                  <a:extLst>
                    <a:ext uri="{FF2B5EF4-FFF2-40B4-BE49-F238E27FC236}">
                      <a16:creationId xmlns:a16="http://schemas.microsoft.com/office/drawing/2014/main" id="{C0FA496F-79BB-4E4A-B5BA-F329C371134C}"/>
                    </a:ext>
                  </a:extLst>
                </p:cNvPr>
                <p:cNvSpPr/>
                <p:nvPr/>
              </p:nvSpPr>
              <p:spPr>
                <a:xfrm>
                  <a:off x="914409" y="1307420"/>
                  <a:ext cx="238289" cy="238289"/>
                </a:xfrm>
                <a:prstGeom prst="ellipse">
                  <a:avLst/>
                </a:prstGeom>
                <a:solidFill>
                  <a:srgbClr val="FFC000">
                    <a:alpha val="5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339" name="Oval 338">
                  <a:extLst>
                    <a:ext uri="{FF2B5EF4-FFF2-40B4-BE49-F238E27FC236}">
                      <a16:creationId xmlns:a16="http://schemas.microsoft.com/office/drawing/2014/main" id="{DD863A65-0103-43B8-8FE6-E6D0CE50C3A7}"/>
                    </a:ext>
                  </a:extLst>
                </p:cNvPr>
                <p:cNvSpPr/>
                <p:nvPr/>
              </p:nvSpPr>
              <p:spPr>
                <a:xfrm>
                  <a:off x="1017394" y="1115172"/>
                  <a:ext cx="34289" cy="34289"/>
                </a:xfrm>
                <a:prstGeom prst="ellipse">
                  <a:avLst/>
                </a:prstGeom>
                <a:solidFill>
                  <a:srgbClr val="FFC000">
                    <a:alpha val="5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sp>
            <p:nvSpPr>
              <p:cNvPr id="328" name="TextBox 327">
                <a:extLst>
                  <a:ext uri="{FF2B5EF4-FFF2-40B4-BE49-F238E27FC236}">
                    <a16:creationId xmlns:a16="http://schemas.microsoft.com/office/drawing/2014/main" id="{E3B17DFF-66DE-4C54-B6AD-0D3E379EB8BD}"/>
                  </a:ext>
                </a:extLst>
              </p:cNvPr>
              <p:cNvSpPr txBox="1"/>
              <p:nvPr/>
            </p:nvSpPr>
            <p:spPr>
              <a:xfrm>
                <a:off x="1020085" y="5284784"/>
                <a:ext cx="398071" cy="251414"/>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E52"/>
                    </a:solidFill>
                    <a:effectLst/>
                    <a:uLnTx/>
                    <a:uFillTx/>
                    <a:latin typeface="Arial" panose="020B0604020202020204"/>
                    <a:ea typeface="+mn-ea"/>
                    <a:cs typeface="+mn-cs"/>
                  </a:rPr>
                  <a:t>EIS</a:t>
                </a:r>
              </a:p>
            </p:txBody>
          </p:sp>
          <p:sp>
            <p:nvSpPr>
              <p:cNvPr id="329" name="TextBox 328">
                <a:extLst>
                  <a:ext uri="{FF2B5EF4-FFF2-40B4-BE49-F238E27FC236}">
                    <a16:creationId xmlns:a16="http://schemas.microsoft.com/office/drawing/2014/main" id="{3270D1C8-F00D-4DE5-902B-6FFA21652E8A}"/>
                  </a:ext>
                </a:extLst>
              </p:cNvPr>
              <p:cNvSpPr txBox="1"/>
              <p:nvPr/>
            </p:nvSpPr>
            <p:spPr>
              <a:xfrm>
                <a:off x="2650918" y="5257561"/>
                <a:ext cx="456996" cy="251414"/>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E52"/>
                    </a:solidFill>
                    <a:effectLst/>
                    <a:uLnTx/>
                    <a:uFillTx/>
                    <a:latin typeface="Arial" panose="020B0604020202020204"/>
                    <a:ea typeface="+mn-ea"/>
                    <a:cs typeface="+mn-cs"/>
                  </a:rPr>
                  <a:t>SNS</a:t>
                </a:r>
              </a:p>
            </p:txBody>
          </p:sp>
          <p:sp>
            <p:nvSpPr>
              <p:cNvPr id="330" name="TextBox 329">
                <a:extLst>
                  <a:ext uri="{FF2B5EF4-FFF2-40B4-BE49-F238E27FC236}">
                    <a16:creationId xmlns:a16="http://schemas.microsoft.com/office/drawing/2014/main" id="{07E7BF33-017F-4A6D-9E3B-C9FE0979FB32}"/>
                  </a:ext>
                </a:extLst>
              </p:cNvPr>
              <p:cNvSpPr txBox="1"/>
              <p:nvPr/>
            </p:nvSpPr>
            <p:spPr>
              <a:xfrm>
                <a:off x="1833513" y="4514300"/>
                <a:ext cx="465181" cy="251414"/>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E52"/>
                    </a:solidFill>
                    <a:effectLst/>
                    <a:uLnTx/>
                    <a:uFillTx/>
                    <a:latin typeface="Arial" panose="020B0604020202020204"/>
                    <a:ea typeface="+mn-ea"/>
                    <a:cs typeface="+mn-cs"/>
                  </a:rPr>
                  <a:t>CNS</a:t>
                </a:r>
              </a:p>
            </p:txBody>
          </p:sp>
          <p:sp>
            <p:nvSpPr>
              <p:cNvPr id="331" name="TextBox 330">
                <a:extLst>
                  <a:ext uri="{FF2B5EF4-FFF2-40B4-BE49-F238E27FC236}">
                    <a16:creationId xmlns:a16="http://schemas.microsoft.com/office/drawing/2014/main" id="{D5F4E7CC-BB6C-4FDE-B20D-B7A7E6BCAC6F}"/>
                  </a:ext>
                </a:extLst>
              </p:cNvPr>
              <p:cNvSpPr txBox="1"/>
              <p:nvPr/>
            </p:nvSpPr>
            <p:spPr>
              <a:xfrm>
                <a:off x="1117817" y="3676415"/>
                <a:ext cx="471728" cy="251414"/>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003E52"/>
                    </a:solidFill>
                    <a:effectLst/>
                    <a:uLnTx/>
                    <a:uFillTx/>
                    <a:latin typeface="Arial" panose="020B0604020202020204"/>
                    <a:ea typeface="+mn-ea"/>
                    <a:cs typeface="+mn-cs"/>
                  </a:rPr>
                  <a:t>WoS</a:t>
                </a:r>
                <a:endParaRPr kumimoji="0" lang="en-GB" sz="1000" b="0" i="0" u="none" strike="noStrike" kern="1200" cap="none" spc="0" normalizeH="0" baseline="0" noProof="0">
                  <a:ln>
                    <a:noFill/>
                  </a:ln>
                  <a:solidFill>
                    <a:srgbClr val="003E52"/>
                  </a:solidFill>
                  <a:effectLst/>
                  <a:uLnTx/>
                  <a:uFillTx/>
                  <a:latin typeface="Arial" panose="020B0604020202020204"/>
                  <a:ea typeface="+mn-ea"/>
                  <a:cs typeface="+mn-cs"/>
                </a:endParaRPr>
              </a:p>
            </p:txBody>
          </p:sp>
          <p:sp>
            <p:nvSpPr>
              <p:cNvPr id="332" name="TextBox 331">
                <a:extLst>
                  <a:ext uri="{FF2B5EF4-FFF2-40B4-BE49-F238E27FC236}">
                    <a16:creationId xmlns:a16="http://schemas.microsoft.com/office/drawing/2014/main" id="{5975C3F4-FDE5-4FCD-979D-55501AB7A514}"/>
                  </a:ext>
                </a:extLst>
              </p:cNvPr>
              <p:cNvSpPr txBox="1"/>
              <p:nvPr/>
            </p:nvSpPr>
            <p:spPr>
              <a:xfrm>
                <a:off x="2440156" y="3382729"/>
                <a:ext cx="465181" cy="251414"/>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E52"/>
                    </a:solidFill>
                    <a:effectLst/>
                    <a:uLnTx/>
                    <a:uFillTx/>
                    <a:latin typeface="Arial" panose="020B0604020202020204"/>
                    <a:ea typeface="+mn-ea"/>
                    <a:cs typeface="+mn-cs"/>
                  </a:rPr>
                  <a:t>NNS</a:t>
                </a:r>
              </a:p>
            </p:txBody>
          </p:sp>
        </p:grpSp>
      </p:grpSp>
      <p:sp>
        <p:nvSpPr>
          <p:cNvPr id="224" name="TextBox 223">
            <a:extLst>
              <a:ext uri="{FF2B5EF4-FFF2-40B4-BE49-F238E27FC236}">
                <a16:creationId xmlns:a16="http://schemas.microsoft.com/office/drawing/2014/main" id="{BDD85AC3-3E72-4386-A55A-EDD9EFE5EC15}"/>
              </a:ext>
            </a:extLst>
          </p:cNvPr>
          <p:cNvSpPr txBox="1"/>
          <p:nvPr/>
        </p:nvSpPr>
        <p:spPr>
          <a:xfrm>
            <a:off x="-406869" y="772662"/>
            <a:ext cx="3958848" cy="369332"/>
          </a:xfrm>
          <a:prstGeom prst="rect">
            <a:avLst/>
          </a:prstGeom>
          <a:noFill/>
        </p:spPr>
        <p:txBody>
          <a:bodyPr wrap="square" rtlCol="0">
            <a:sp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E52"/>
                </a:solidFill>
                <a:effectLst/>
                <a:uLnTx/>
                <a:uFillTx/>
                <a:latin typeface="Arial" panose="020B0604020202020204"/>
                <a:ea typeface="+mn-ea"/>
                <a:cs typeface="+mn-cs"/>
              </a:rPr>
              <a:t>Expected Timeline</a:t>
            </a:r>
          </a:p>
        </p:txBody>
      </p:sp>
      <p:grpSp>
        <p:nvGrpSpPr>
          <p:cNvPr id="198" name="Group 197">
            <a:extLst>
              <a:ext uri="{FF2B5EF4-FFF2-40B4-BE49-F238E27FC236}">
                <a16:creationId xmlns:a16="http://schemas.microsoft.com/office/drawing/2014/main" id="{8E4E31F6-C3F9-4960-AF0E-BEBD4C5327B4}"/>
              </a:ext>
            </a:extLst>
          </p:cNvPr>
          <p:cNvGrpSpPr/>
          <p:nvPr/>
        </p:nvGrpSpPr>
        <p:grpSpPr>
          <a:xfrm>
            <a:off x="547690" y="1309478"/>
            <a:ext cx="2328084" cy="5256303"/>
            <a:chOff x="547690" y="1309478"/>
            <a:chExt cx="2328084" cy="5256303"/>
          </a:xfrm>
        </p:grpSpPr>
        <p:sp>
          <p:nvSpPr>
            <p:cNvPr id="225" name="Rectangle 224">
              <a:extLst>
                <a:ext uri="{FF2B5EF4-FFF2-40B4-BE49-F238E27FC236}">
                  <a16:creationId xmlns:a16="http://schemas.microsoft.com/office/drawing/2014/main" id="{4DB5B666-04A7-4728-A2CB-D59426B2C04C}"/>
                </a:ext>
              </a:extLst>
            </p:cNvPr>
            <p:cNvSpPr/>
            <p:nvPr/>
          </p:nvSpPr>
          <p:spPr>
            <a:xfrm>
              <a:off x="1542375" y="5980813"/>
              <a:ext cx="1185887" cy="584968"/>
            </a:xfrm>
            <a:prstGeom prst="rect">
              <a:avLst/>
            </a:prstGeom>
          </p:spPr>
          <p:txBody>
            <a:bodyPr wrap="square">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a:ln>
                    <a:noFill/>
                  </a:ln>
                  <a:solidFill>
                    <a:srgbClr val="000000"/>
                  </a:solidFill>
                  <a:effectLst/>
                  <a:uLnTx/>
                  <a:uFillTx/>
                  <a:latin typeface="Arial" panose="020B0604020202020204"/>
                  <a:ea typeface="+mn-ea"/>
                  <a:cs typeface="+mn-cs"/>
                </a:rPr>
                <a:t>O&amp;G / Power engagement </a:t>
              </a:r>
              <a:br>
                <a:rPr kumimoji="0" lang="en-GB" sz="1067"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067" b="0" i="0" u="none" strike="noStrike" kern="1200" cap="none" spc="0" normalizeH="0" baseline="0" noProof="0">
                  <a:ln>
                    <a:noFill/>
                  </a:ln>
                  <a:solidFill>
                    <a:srgbClr val="000000"/>
                  </a:solidFill>
                  <a:effectLst/>
                  <a:uLnTx/>
                  <a:uFillTx/>
                  <a:latin typeface="Arial" panose="020B0604020202020204"/>
                  <a:ea typeface="+mn-ea"/>
                  <a:cs typeface="+mn-cs"/>
                </a:rPr>
                <a:t>&amp; workshops</a:t>
              </a:r>
            </a:p>
          </p:txBody>
        </p:sp>
        <p:sp>
          <p:nvSpPr>
            <p:cNvPr id="227" name="TextBox 226">
              <a:extLst>
                <a:ext uri="{FF2B5EF4-FFF2-40B4-BE49-F238E27FC236}">
                  <a16:creationId xmlns:a16="http://schemas.microsoft.com/office/drawing/2014/main" id="{F2D52903-DC78-45B6-8A71-E610E596B89B}"/>
                </a:ext>
              </a:extLst>
            </p:cNvPr>
            <p:cNvSpPr txBox="1"/>
            <p:nvPr/>
          </p:nvSpPr>
          <p:spPr>
            <a:xfrm>
              <a:off x="1404488" y="5754987"/>
              <a:ext cx="1154900" cy="261610"/>
            </a:xfrm>
            <a:prstGeom prst="rect">
              <a:avLst/>
            </a:prstGeom>
            <a:noFill/>
          </p:spPr>
          <p:txBody>
            <a:bodyPr wrap="squar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Concept select</a:t>
              </a:r>
            </a:p>
          </p:txBody>
        </p:sp>
        <p:cxnSp>
          <p:nvCxnSpPr>
            <p:cNvPr id="228" name="Straight Arrow Connector 227">
              <a:extLst>
                <a:ext uri="{FF2B5EF4-FFF2-40B4-BE49-F238E27FC236}">
                  <a16:creationId xmlns:a16="http://schemas.microsoft.com/office/drawing/2014/main" id="{87FDACA4-59F2-4F7A-A635-DD7ED789462D}"/>
                </a:ext>
              </a:extLst>
            </p:cNvPr>
            <p:cNvCxnSpPr>
              <a:cxnSpLocks/>
              <a:stCxn id="213" idx="0"/>
            </p:cNvCxnSpPr>
            <p:nvPr/>
          </p:nvCxnSpPr>
          <p:spPr>
            <a:xfrm flipH="1" flipV="1">
              <a:off x="831429" y="1309478"/>
              <a:ext cx="2560" cy="5037036"/>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29" name="Group 228">
              <a:extLst>
                <a:ext uri="{FF2B5EF4-FFF2-40B4-BE49-F238E27FC236}">
                  <a16:creationId xmlns:a16="http://schemas.microsoft.com/office/drawing/2014/main" id="{BB03E3D0-4CC0-4F9D-BB5F-549E972B8E5E}"/>
                </a:ext>
              </a:extLst>
            </p:cNvPr>
            <p:cNvGrpSpPr/>
            <p:nvPr/>
          </p:nvGrpSpPr>
          <p:grpSpPr>
            <a:xfrm>
              <a:off x="547690" y="1546576"/>
              <a:ext cx="1401066" cy="558084"/>
              <a:chOff x="717954" y="2079727"/>
              <a:chExt cx="1401066" cy="558084"/>
            </a:xfrm>
          </p:grpSpPr>
          <p:sp>
            <p:nvSpPr>
              <p:cNvPr id="321" name="TextBox 320">
                <a:extLst>
                  <a:ext uri="{FF2B5EF4-FFF2-40B4-BE49-F238E27FC236}">
                    <a16:creationId xmlns:a16="http://schemas.microsoft.com/office/drawing/2014/main" id="{324C0A2C-6171-4EC7-B6AA-A050219F1F6F}"/>
                  </a:ext>
                </a:extLst>
              </p:cNvPr>
              <p:cNvSpPr txBox="1"/>
              <p:nvPr/>
            </p:nvSpPr>
            <p:spPr>
              <a:xfrm>
                <a:off x="1310785" y="2093554"/>
                <a:ext cx="808235" cy="512961"/>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85454"/>
                    </a:solidFill>
                    <a:effectLst/>
                    <a:uLnTx/>
                    <a:uFillTx/>
                    <a:latin typeface="Arial Black" panose="020B0A04020102020204" pitchFamily="34" charset="0"/>
                    <a:ea typeface="+mn-ea"/>
                    <a:cs typeface="+mn-cs"/>
                  </a:rPr>
                  <a:t>2050</a:t>
                </a:r>
              </a:p>
              <a:p>
                <a:pPr marL="0" marR="0" lvl="0" indent="0" algn="l" defTabSz="609555"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a:ln>
                      <a:noFill/>
                    </a:ln>
                    <a:solidFill>
                      <a:srgbClr val="008624"/>
                    </a:solidFill>
                    <a:effectLst/>
                    <a:uLnTx/>
                    <a:uFillTx/>
                    <a:latin typeface="Arial" panose="020B0604020202020204"/>
                    <a:ea typeface="+mn-ea"/>
                    <a:cs typeface="+mn-cs"/>
                  </a:rPr>
                  <a:t>Net Zero</a:t>
                </a:r>
              </a:p>
            </p:txBody>
          </p:sp>
          <p:sp>
            <p:nvSpPr>
              <p:cNvPr id="322" name="Oval 321">
                <a:extLst>
                  <a:ext uri="{FF2B5EF4-FFF2-40B4-BE49-F238E27FC236}">
                    <a16:creationId xmlns:a16="http://schemas.microsoft.com/office/drawing/2014/main" id="{E84DB935-41A8-47C1-9F80-4E9E2838F80F}"/>
                  </a:ext>
                </a:extLst>
              </p:cNvPr>
              <p:cNvSpPr/>
              <p:nvPr/>
            </p:nvSpPr>
            <p:spPr>
              <a:xfrm>
                <a:off x="717954" y="2079727"/>
                <a:ext cx="558084" cy="558084"/>
              </a:xfrm>
              <a:prstGeom prst="ellipse">
                <a:avLst/>
              </a:prstGeom>
              <a:solidFill>
                <a:srgbClr val="00862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pic>
            <p:nvPicPr>
              <p:cNvPr id="323" name="Graphic 322">
                <a:extLst>
                  <a:ext uri="{FF2B5EF4-FFF2-40B4-BE49-F238E27FC236}">
                    <a16:creationId xmlns:a16="http://schemas.microsoft.com/office/drawing/2014/main" id="{D5293070-5D92-400C-A19A-0D41C1A95E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247" y="2169623"/>
                <a:ext cx="405498" cy="395525"/>
              </a:xfrm>
              <a:prstGeom prst="rect">
                <a:avLst/>
              </a:prstGeom>
            </p:spPr>
          </p:pic>
        </p:grpSp>
        <p:grpSp>
          <p:nvGrpSpPr>
            <p:cNvPr id="230" name="Group 229">
              <a:extLst>
                <a:ext uri="{FF2B5EF4-FFF2-40B4-BE49-F238E27FC236}">
                  <a16:creationId xmlns:a16="http://schemas.microsoft.com/office/drawing/2014/main" id="{0A36629A-9035-48F8-B065-01B857F9BF59}"/>
                </a:ext>
              </a:extLst>
            </p:cNvPr>
            <p:cNvGrpSpPr/>
            <p:nvPr/>
          </p:nvGrpSpPr>
          <p:grpSpPr>
            <a:xfrm>
              <a:off x="547690" y="2400990"/>
              <a:ext cx="2275824" cy="959237"/>
              <a:chOff x="717954" y="2865629"/>
              <a:chExt cx="2275824" cy="959237"/>
            </a:xfrm>
          </p:grpSpPr>
          <p:sp>
            <p:nvSpPr>
              <p:cNvPr id="315" name="Oval 314">
                <a:extLst>
                  <a:ext uri="{FF2B5EF4-FFF2-40B4-BE49-F238E27FC236}">
                    <a16:creationId xmlns:a16="http://schemas.microsoft.com/office/drawing/2014/main" id="{0E37D142-1219-4CFC-B2A8-825F99BB0142}"/>
                  </a:ext>
                </a:extLst>
              </p:cNvPr>
              <p:cNvSpPr/>
              <p:nvPr/>
            </p:nvSpPr>
            <p:spPr>
              <a:xfrm>
                <a:off x="717954" y="3146125"/>
                <a:ext cx="558084" cy="558084"/>
              </a:xfrm>
              <a:prstGeom prst="ellipse">
                <a:avLst/>
              </a:prstGeom>
              <a:solidFill>
                <a:srgbClr val="FFFFF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nvGrpSpPr>
              <p:cNvPr id="316" name="Group 315">
                <a:extLst>
                  <a:ext uri="{FF2B5EF4-FFF2-40B4-BE49-F238E27FC236}">
                    <a16:creationId xmlns:a16="http://schemas.microsoft.com/office/drawing/2014/main" id="{DBB8C04B-B6D4-4D87-927E-36B8F14C3512}"/>
                  </a:ext>
                </a:extLst>
              </p:cNvPr>
              <p:cNvGrpSpPr/>
              <p:nvPr/>
            </p:nvGrpSpPr>
            <p:grpSpPr>
              <a:xfrm>
                <a:off x="804859" y="3218813"/>
                <a:ext cx="384275" cy="403822"/>
                <a:chOff x="4859957" y="1256783"/>
                <a:chExt cx="996013" cy="933902"/>
              </a:xfrm>
              <a:solidFill>
                <a:srgbClr val="63666A"/>
              </a:solidFill>
            </p:grpSpPr>
            <p:pic>
              <p:nvPicPr>
                <p:cNvPr id="319" name="Graphic 318">
                  <a:extLst>
                    <a:ext uri="{FF2B5EF4-FFF2-40B4-BE49-F238E27FC236}">
                      <a16:creationId xmlns:a16="http://schemas.microsoft.com/office/drawing/2014/main" id="{94372796-A4D2-4462-AD56-B3912584388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859957" y="1498083"/>
                  <a:ext cx="869020" cy="692602"/>
                </a:xfrm>
                <a:prstGeom prst="rect">
                  <a:avLst/>
                </a:prstGeom>
              </p:spPr>
            </p:pic>
            <p:pic>
              <p:nvPicPr>
                <p:cNvPr id="320" name="Graphic 319" descr="Fire">
                  <a:extLst>
                    <a:ext uri="{FF2B5EF4-FFF2-40B4-BE49-F238E27FC236}">
                      <a16:creationId xmlns:a16="http://schemas.microsoft.com/office/drawing/2014/main" id="{81A4F353-D003-42E7-BB59-3A3953AA27A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590032" y="1256783"/>
                  <a:ext cx="265938" cy="265938"/>
                </a:xfrm>
                <a:prstGeom prst="rect">
                  <a:avLst/>
                </a:prstGeom>
              </p:spPr>
            </p:pic>
          </p:grpSp>
          <p:cxnSp>
            <p:nvCxnSpPr>
              <p:cNvPr id="317" name="Straight Connector 316">
                <a:extLst>
                  <a:ext uri="{FF2B5EF4-FFF2-40B4-BE49-F238E27FC236}">
                    <a16:creationId xmlns:a16="http://schemas.microsoft.com/office/drawing/2014/main" id="{BC473C23-4D70-40BA-88E2-E88BC05164A2}"/>
                  </a:ext>
                </a:extLst>
              </p:cNvPr>
              <p:cNvCxnSpPr>
                <a:cxnSpLocks/>
              </p:cNvCxnSpPr>
              <p:nvPr/>
            </p:nvCxnSpPr>
            <p:spPr>
              <a:xfrm flipV="1">
                <a:off x="799684" y="3227855"/>
                <a:ext cx="394624" cy="394624"/>
              </a:xfrm>
              <a:prstGeom prst="line">
                <a:avLst/>
              </a:prstGeom>
              <a:ln w="19050">
                <a:solidFill>
                  <a:srgbClr val="C00000"/>
                </a:solidFill>
              </a:ln>
            </p:spPr>
            <p:style>
              <a:lnRef idx="2">
                <a:schemeClr val="accent5"/>
              </a:lnRef>
              <a:fillRef idx="0">
                <a:schemeClr val="accent5"/>
              </a:fillRef>
              <a:effectRef idx="1">
                <a:schemeClr val="accent5"/>
              </a:effectRef>
              <a:fontRef idx="minor">
                <a:schemeClr val="tx1"/>
              </a:fontRef>
            </p:style>
          </p:cxnSp>
          <p:sp>
            <p:nvSpPr>
              <p:cNvPr id="318" name="TextBox 317">
                <a:extLst>
                  <a:ext uri="{FF2B5EF4-FFF2-40B4-BE49-F238E27FC236}">
                    <a16:creationId xmlns:a16="http://schemas.microsoft.com/office/drawing/2014/main" id="{9A3DBB27-67F0-4240-B21D-377885A7D80A}"/>
                  </a:ext>
                </a:extLst>
              </p:cNvPr>
              <p:cNvSpPr txBox="1"/>
              <p:nvPr/>
            </p:nvSpPr>
            <p:spPr>
              <a:xfrm>
                <a:off x="1300686" y="2865629"/>
                <a:ext cx="1693092" cy="959237"/>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85454"/>
                    </a:solidFill>
                    <a:effectLst/>
                    <a:uLnTx/>
                    <a:uFillTx/>
                    <a:latin typeface="Arial Black" panose="020B0A04020102020204" pitchFamily="34" charset="0"/>
                    <a:ea typeface="+mn-ea"/>
                    <a:cs typeface="+mn-cs"/>
                  </a:rPr>
                  <a:t>2030</a:t>
                </a:r>
              </a:p>
              <a:p>
                <a:pPr marL="0" marR="0" lvl="0" indent="0" algn="l" defTabSz="609555"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a:ln>
                      <a:noFill/>
                    </a:ln>
                    <a:solidFill>
                      <a:srgbClr val="00AEEF">
                        <a:lumMod val="50000"/>
                      </a:srgbClr>
                    </a:solidFill>
                    <a:effectLst/>
                    <a:uLnTx/>
                    <a:uFillTx/>
                    <a:latin typeface="Arial Black" panose="020B0A04020102020204" pitchFamily="34" charset="0"/>
                    <a:ea typeface="+mn-ea"/>
                    <a:cs typeface="+mn-cs"/>
                  </a:rPr>
                  <a:t>-50% </a:t>
                </a:r>
                <a:r>
                  <a:rPr kumimoji="0" lang="en-GB" sz="1200" b="1" i="0" u="none" strike="noStrike" kern="1200" cap="none" spc="0" normalizeH="0" baseline="0" noProof="0">
                    <a:ln>
                      <a:noFill/>
                    </a:ln>
                    <a:solidFill>
                      <a:srgbClr val="00AEEF">
                        <a:lumMod val="50000"/>
                      </a:srgbClr>
                    </a:solidFill>
                    <a:effectLst/>
                    <a:uLnTx/>
                    <a:uFillTx/>
                    <a:latin typeface="Arial" panose="020B0604020202020204"/>
                    <a:ea typeface="+mn-ea"/>
                    <a:cs typeface="+mn-cs"/>
                  </a:rPr>
                  <a:t>Emissions </a:t>
                </a:r>
                <a:br>
                  <a:rPr kumimoji="0" lang="en-GB" sz="1200" b="1" i="0" u="none" strike="noStrike" kern="1200" cap="none" spc="0" normalizeH="0" baseline="0" noProof="0">
                    <a:ln>
                      <a:noFill/>
                    </a:ln>
                    <a:solidFill>
                      <a:srgbClr val="00AEEF">
                        <a:lumMod val="50000"/>
                      </a:srgbClr>
                    </a:solidFill>
                    <a:effectLst/>
                    <a:uLnTx/>
                    <a:uFillTx/>
                    <a:latin typeface="Arial" panose="020B0604020202020204"/>
                    <a:ea typeface="+mn-ea"/>
                    <a:cs typeface="+mn-cs"/>
                  </a:rPr>
                </a:br>
                <a:r>
                  <a:rPr kumimoji="0" lang="en-GB" sz="1200" b="1" i="0" u="none" strike="noStrike" kern="1200" cap="none" spc="0" normalizeH="0" baseline="0" noProof="0">
                    <a:ln>
                      <a:noFill/>
                    </a:ln>
                    <a:solidFill>
                      <a:srgbClr val="00AEEF">
                        <a:lumMod val="50000"/>
                      </a:srgbClr>
                    </a:solidFill>
                    <a:effectLst/>
                    <a:uLnTx/>
                    <a:uFillTx/>
                    <a:latin typeface="Arial" panose="020B0604020202020204"/>
                    <a:ea typeface="+mn-ea"/>
                    <a:cs typeface="+mn-cs"/>
                  </a:rPr>
                  <a:t>Reduction</a:t>
                </a:r>
              </a:p>
              <a:p>
                <a:pPr marL="0" marR="0" lvl="0" indent="0" algn="l" defTabSz="609555"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A6192E"/>
                    </a:solidFill>
                    <a:effectLst/>
                    <a:uLnTx/>
                    <a:uFillTx/>
                    <a:latin typeface="Arial" panose="020B0604020202020204"/>
                    <a:ea typeface="+mn-ea"/>
                    <a:cs typeface="+mn-cs"/>
                  </a:rPr>
                  <a:t>Zero Routine Flaring</a:t>
                </a:r>
              </a:p>
            </p:txBody>
          </p:sp>
        </p:grpSp>
        <p:sp>
          <p:nvSpPr>
            <p:cNvPr id="311" name="Rectangle 310">
              <a:extLst>
                <a:ext uri="{FF2B5EF4-FFF2-40B4-BE49-F238E27FC236}">
                  <a16:creationId xmlns:a16="http://schemas.microsoft.com/office/drawing/2014/main" id="{C29B12B6-0CDE-498B-8391-1D9B2770D484}"/>
                </a:ext>
              </a:extLst>
            </p:cNvPr>
            <p:cNvSpPr/>
            <p:nvPr/>
          </p:nvSpPr>
          <p:spPr>
            <a:xfrm>
              <a:off x="725061" y="2276623"/>
              <a:ext cx="203342" cy="2325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nvGrpSpPr>
            <p:cNvPr id="312" name="Group 311">
              <a:extLst>
                <a:ext uri="{FF2B5EF4-FFF2-40B4-BE49-F238E27FC236}">
                  <a16:creationId xmlns:a16="http://schemas.microsoft.com/office/drawing/2014/main" id="{2F9B0FB1-29BE-4AB1-9D67-71E2D58CF075}"/>
                </a:ext>
              </a:extLst>
            </p:cNvPr>
            <p:cNvGrpSpPr/>
            <p:nvPr/>
          </p:nvGrpSpPr>
          <p:grpSpPr>
            <a:xfrm>
              <a:off x="588807" y="2207195"/>
              <a:ext cx="499153" cy="362950"/>
              <a:chOff x="7267976" y="4061882"/>
              <a:chExt cx="423426" cy="307889"/>
            </a:xfrm>
          </p:grpSpPr>
          <p:sp>
            <p:nvSpPr>
              <p:cNvPr id="313" name="TextBox 312">
                <a:extLst>
                  <a:ext uri="{FF2B5EF4-FFF2-40B4-BE49-F238E27FC236}">
                    <a16:creationId xmlns:a16="http://schemas.microsoft.com/office/drawing/2014/main" id="{D15F3A28-6745-4919-9697-725427641C33}"/>
                  </a:ext>
                </a:extLst>
              </p:cNvPr>
              <p:cNvSpPr txBox="1"/>
              <p:nvPr/>
            </p:nvSpPr>
            <p:spPr>
              <a:xfrm rot="16200000">
                <a:off x="7320585" y="4046151"/>
                <a:ext cx="270144" cy="375362"/>
              </a:xfrm>
              <a:prstGeom prst="rect">
                <a:avLst/>
              </a:prstGeom>
              <a:noFill/>
            </p:spPr>
            <p:txBody>
              <a:bodyPr wrap="squar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a:ln>
                      <a:noFill/>
                    </a:ln>
                    <a:solidFill>
                      <a:srgbClr val="757070"/>
                    </a:solidFill>
                    <a:effectLst/>
                    <a:uLnTx/>
                    <a:uFillTx/>
                    <a:latin typeface="Arial" panose="020B0604020202020204"/>
                    <a:ea typeface="+mn-ea"/>
                    <a:cs typeface="+mn-cs"/>
                  </a:rPr>
                  <a:t>~</a:t>
                </a:r>
              </a:p>
            </p:txBody>
          </p:sp>
          <p:sp>
            <p:nvSpPr>
              <p:cNvPr id="314" name="TextBox 313">
                <a:extLst>
                  <a:ext uri="{FF2B5EF4-FFF2-40B4-BE49-F238E27FC236}">
                    <a16:creationId xmlns:a16="http://schemas.microsoft.com/office/drawing/2014/main" id="{EBCE571A-DD84-43B9-8B16-F81E34FE634F}"/>
                  </a:ext>
                </a:extLst>
              </p:cNvPr>
              <p:cNvSpPr txBox="1"/>
              <p:nvPr/>
            </p:nvSpPr>
            <p:spPr>
              <a:xfrm rot="16200000">
                <a:off x="7349776" y="4028146"/>
                <a:ext cx="307889" cy="375362"/>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a:ln>
                      <a:noFill/>
                    </a:ln>
                    <a:solidFill>
                      <a:srgbClr val="757070"/>
                    </a:solidFill>
                    <a:effectLst/>
                    <a:uLnTx/>
                    <a:uFillTx/>
                    <a:latin typeface="Arial" panose="020B0604020202020204"/>
                    <a:ea typeface="+mn-ea"/>
                    <a:cs typeface="+mn-cs"/>
                  </a:rPr>
                  <a:t>~</a:t>
                </a:r>
              </a:p>
            </p:txBody>
          </p:sp>
        </p:grpSp>
        <p:sp>
          <p:nvSpPr>
            <p:cNvPr id="232" name="Oval 231">
              <a:extLst>
                <a:ext uri="{FF2B5EF4-FFF2-40B4-BE49-F238E27FC236}">
                  <a16:creationId xmlns:a16="http://schemas.microsoft.com/office/drawing/2014/main" id="{92D770FA-BD49-4387-BE79-3BF7BB4F0641}"/>
                </a:ext>
              </a:extLst>
            </p:cNvPr>
            <p:cNvSpPr/>
            <p:nvPr/>
          </p:nvSpPr>
          <p:spPr>
            <a:xfrm>
              <a:off x="767318" y="5827028"/>
              <a:ext cx="118828" cy="118828"/>
            </a:xfrm>
            <a:prstGeom prst="ellipse">
              <a:avLst/>
            </a:prstGeom>
            <a:solidFill>
              <a:srgbClr val="58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
          <p:nvSpPr>
            <p:cNvPr id="233" name="Oval 232">
              <a:extLst>
                <a:ext uri="{FF2B5EF4-FFF2-40B4-BE49-F238E27FC236}">
                  <a16:creationId xmlns:a16="http://schemas.microsoft.com/office/drawing/2014/main" id="{21572B0E-1701-47B4-B4AB-E02FE377C901}"/>
                </a:ext>
              </a:extLst>
            </p:cNvPr>
            <p:cNvSpPr>
              <a:spLocks noChangeAspect="1"/>
            </p:cNvSpPr>
            <p:nvPr/>
          </p:nvSpPr>
          <p:spPr>
            <a:xfrm>
              <a:off x="800608" y="3534920"/>
              <a:ext cx="72000" cy="72000"/>
            </a:xfrm>
            <a:prstGeom prst="ellipse">
              <a:avLst/>
            </a:prstGeom>
            <a:solidFill>
              <a:srgbClr val="5854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234" name="Oval 233">
              <a:extLst>
                <a:ext uri="{FF2B5EF4-FFF2-40B4-BE49-F238E27FC236}">
                  <a16:creationId xmlns:a16="http://schemas.microsoft.com/office/drawing/2014/main" id="{36690BBE-4315-4F6F-92FF-B219CFE60991}"/>
                </a:ext>
              </a:extLst>
            </p:cNvPr>
            <p:cNvSpPr>
              <a:spLocks noChangeAspect="1"/>
            </p:cNvSpPr>
            <p:nvPr/>
          </p:nvSpPr>
          <p:spPr>
            <a:xfrm>
              <a:off x="800608" y="3415400"/>
              <a:ext cx="72000" cy="72000"/>
            </a:xfrm>
            <a:prstGeom prst="ellipse">
              <a:avLst/>
            </a:prstGeom>
            <a:solidFill>
              <a:srgbClr val="5854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235" name="Oval 234">
              <a:extLst>
                <a:ext uri="{FF2B5EF4-FFF2-40B4-BE49-F238E27FC236}">
                  <a16:creationId xmlns:a16="http://schemas.microsoft.com/office/drawing/2014/main" id="{AB0F68DA-7DED-4181-9B2A-FEE5DEB7A0EE}"/>
                </a:ext>
              </a:extLst>
            </p:cNvPr>
            <p:cNvSpPr>
              <a:spLocks noChangeAspect="1"/>
            </p:cNvSpPr>
            <p:nvPr/>
          </p:nvSpPr>
          <p:spPr>
            <a:xfrm>
              <a:off x="798481" y="4507058"/>
              <a:ext cx="72000" cy="72000"/>
            </a:xfrm>
            <a:prstGeom prst="ellipse">
              <a:avLst/>
            </a:prstGeom>
            <a:solidFill>
              <a:srgbClr val="5854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nvGrpSpPr>
            <p:cNvPr id="238" name="Group 237">
              <a:extLst>
                <a:ext uri="{FF2B5EF4-FFF2-40B4-BE49-F238E27FC236}">
                  <a16:creationId xmlns:a16="http://schemas.microsoft.com/office/drawing/2014/main" id="{C7B1B7AE-358F-4F2A-BA5A-DB529E491D80}"/>
                </a:ext>
              </a:extLst>
            </p:cNvPr>
            <p:cNvGrpSpPr/>
            <p:nvPr/>
          </p:nvGrpSpPr>
          <p:grpSpPr>
            <a:xfrm>
              <a:off x="547690" y="3656557"/>
              <a:ext cx="2019307" cy="723275"/>
              <a:chOff x="717954" y="3963827"/>
              <a:chExt cx="2019307" cy="723275"/>
            </a:xfrm>
          </p:grpSpPr>
          <p:sp>
            <p:nvSpPr>
              <p:cNvPr id="308" name="Oval 307">
                <a:extLst>
                  <a:ext uri="{FF2B5EF4-FFF2-40B4-BE49-F238E27FC236}">
                    <a16:creationId xmlns:a16="http://schemas.microsoft.com/office/drawing/2014/main" id="{58EF55D0-C911-4C6B-BD89-C89FB944DFD0}"/>
                  </a:ext>
                </a:extLst>
              </p:cNvPr>
              <p:cNvSpPr/>
              <p:nvPr/>
            </p:nvSpPr>
            <p:spPr>
              <a:xfrm>
                <a:off x="717954" y="4080558"/>
                <a:ext cx="558084" cy="558084"/>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lumMod val="75000"/>
                    </a:srgbClr>
                  </a:solidFill>
                  <a:effectLst/>
                  <a:uLnTx/>
                  <a:uFillTx/>
                  <a:latin typeface="Arial" panose="020B0604020202020204"/>
                  <a:ea typeface="+mn-ea"/>
                  <a:cs typeface="+mn-cs"/>
                </a:endParaRPr>
              </a:p>
            </p:txBody>
          </p:sp>
          <p:pic>
            <p:nvPicPr>
              <p:cNvPr id="309" name="Graphic 308" descr="Bullseye">
                <a:extLst>
                  <a:ext uri="{FF2B5EF4-FFF2-40B4-BE49-F238E27FC236}">
                    <a16:creationId xmlns:a16="http://schemas.microsoft.com/office/drawing/2014/main" id="{50ACF2C5-9824-4511-AD35-64C0DA4E2D63}"/>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68609" y="4137780"/>
                <a:ext cx="443696" cy="443696"/>
              </a:xfrm>
              <a:prstGeom prst="rect">
                <a:avLst/>
              </a:prstGeom>
            </p:spPr>
          </p:pic>
          <p:sp>
            <p:nvSpPr>
              <p:cNvPr id="310" name="TextBox 309">
                <a:extLst>
                  <a:ext uri="{FF2B5EF4-FFF2-40B4-BE49-F238E27FC236}">
                    <a16:creationId xmlns:a16="http://schemas.microsoft.com/office/drawing/2014/main" id="{2D0AAD89-E49F-402F-91F3-9EB23BB70598}"/>
                  </a:ext>
                </a:extLst>
              </p:cNvPr>
              <p:cNvSpPr txBox="1"/>
              <p:nvPr/>
            </p:nvSpPr>
            <p:spPr>
              <a:xfrm>
                <a:off x="1278207" y="3963827"/>
                <a:ext cx="1459054" cy="723275"/>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85454"/>
                    </a:solidFill>
                    <a:effectLst/>
                    <a:uLnTx/>
                    <a:uFillTx/>
                    <a:latin typeface="Arial Black" panose="020B0A04020102020204" pitchFamily="34" charset="0"/>
                    <a:ea typeface="+mn-ea"/>
                    <a:cs typeface="+mn-cs"/>
                  </a:rPr>
                  <a:t>2027</a:t>
                </a:r>
              </a:p>
              <a:p>
                <a:pPr marL="0" marR="0" lvl="0" indent="0" algn="l" defTabSz="609555"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a:ln>
                      <a:noFill/>
                    </a:ln>
                    <a:solidFill>
                      <a:srgbClr val="00AEEF">
                        <a:lumMod val="75000"/>
                      </a:srgbClr>
                    </a:solidFill>
                    <a:effectLst/>
                    <a:uLnTx/>
                    <a:uFillTx/>
                    <a:latin typeface="Arial Black" panose="020B0A04020102020204" pitchFamily="34" charset="0"/>
                    <a:ea typeface="+mn-ea"/>
                    <a:cs typeface="+mn-cs"/>
                  </a:rPr>
                  <a:t>-25% </a:t>
                </a:r>
                <a:r>
                  <a:rPr kumimoji="0" lang="en-GB" sz="1200" b="1" i="0" u="none" strike="noStrike" kern="1200" cap="none" spc="0" normalizeH="0" baseline="0" noProof="0">
                    <a:ln>
                      <a:noFill/>
                    </a:ln>
                    <a:solidFill>
                      <a:srgbClr val="00AEEF">
                        <a:lumMod val="75000"/>
                      </a:srgbClr>
                    </a:solidFill>
                    <a:effectLst/>
                    <a:uLnTx/>
                    <a:uFillTx/>
                    <a:latin typeface="Arial" panose="020B0604020202020204"/>
                    <a:ea typeface="+mn-ea"/>
                    <a:cs typeface="+mn-cs"/>
                  </a:rPr>
                  <a:t>Emissions </a:t>
                </a:r>
                <a:br>
                  <a:rPr kumimoji="0" lang="en-GB" sz="1200" b="1" i="0" u="none" strike="noStrike" kern="1200" cap="none" spc="0" normalizeH="0" baseline="0" noProof="0">
                    <a:ln>
                      <a:noFill/>
                    </a:ln>
                    <a:solidFill>
                      <a:srgbClr val="00AEEF">
                        <a:lumMod val="75000"/>
                      </a:srgbClr>
                    </a:solidFill>
                    <a:effectLst/>
                    <a:uLnTx/>
                    <a:uFillTx/>
                    <a:latin typeface="Arial" panose="020B0604020202020204"/>
                    <a:ea typeface="+mn-ea"/>
                    <a:cs typeface="+mn-cs"/>
                  </a:rPr>
                </a:br>
                <a:r>
                  <a:rPr kumimoji="0" lang="en-GB" sz="1200" b="1" i="0" u="none" strike="noStrike" kern="1200" cap="none" spc="0" normalizeH="0" baseline="0" noProof="0">
                    <a:ln>
                      <a:noFill/>
                    </a:ln>
                    <a:solidFill>
                      <a:srgbClr val="00AEEF">
                        <a:lumMod val="75000"/>
                      </a:srgbClr>
                    </a:solidFill>
                    <a:effectLst/>
                    <a:uLnTx/>
                    <a:uFillTx/>
                    <a:latin typeface="Arial" panose="020B0604020202020204"/>
                    <a:ea typeface="+mn-ea"/>
                    <a:cs typeface="+mn-cs"/>
                  </a:rPr>
                  <a:t>Reduction</a:t>
                </a:r>
              </a:p>
            </p:txBody>
          </p:sp>
        </p:grpSp>
        <p:grpSp>
          <p:nvGrpSpPr>
            <p:cNvPr id="239" name="Group 238">
              <a:extLst>
                <a:ext uri="{FF2B5EF4-FFF2-40B4-BE49-F238E27FC236}">
                  <a16:creationId xmlns:a16="http://schemas.microsoft.com/office/drawing/2014/main" id="{2F6650A6-BBCA-4110-A77E-5FE84CF5AB95}"/>
                </a:ext>
              </a:extLst>
            </p:cNvPr>
            <p:cNvGrpSpPr/>
            <p:nvPr/>
          </p:nvGrpSpPr>
          <p:grpSpPr>
            <a:xfrm>
              <a:off x="547690" y="4676163"/>
              <a:ext cx="2024513" cy="723275"/>
              <a:chOff x="717954" y="4782734"/>
              <a:chExt cx="2024513" cy="723275"/>
            </a:xfrm>
          </p:grpSpPr>
          <p:sp>
            <p:nvSpPr>
              <p:cNvPr id="305" name="Oval 304">
                <a:extLst>
                  <a:ext uri="{FF2B5EF4-FFF2-40B4-BE49-F238E27FC236}">
                    <a16:creationId xmlns:a16="http://schemas.microsoft.com/office/drawing/2014/main" id="{3C7E395B-ACF2-442F-A757-2F0596E3138F}"/>
                  </a:ext>
                </a:extLst>
              </p:cNvPr>
              <p:cNvSpPr/>
              <p:nvPr/>
            </p:nvSpPr>
            <p:spPr>
              <a:xfrm>
                <a:off x="717954" y="4891591"/>
                <a:ext cx="558084" cy="558084"/>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pic>
            <p:nvPicPr>
              <p:cNvPr id="306" name="Graphic 305" descr="Bullseye">
                <a:extLst>
                  <a:ext uri="{FF2B5EF4-FFF2-40B4-BE49-F238E27FC236}">
                    <a16:creationId xmlns:a16="http://schemas.microsoft.com/office/drawing/2014/main" id="{53A3FE63-C684-4814-B82B-43CEF33A6798}"/>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68609" y="4948505"/>
                <a:ext cx="443696" cy="443696"/>
              </a:xfrm>
              <a:prstGeom prst="rect">
                <a:avLst/>
              </a:prstGeom>
            </p:spPr>
          </p:pic>
          <p:sp>
            <p:nvSpPr>
              <p:cNvPr id="307" name="TextBox 306">
                <a:extLst>
                  <a:ext uri="{FF2B5EF4-FFF2-40B4-BE49-F238E27FC236}">
                    <a16:creationId xmlns:a16="http://schemas.microsoft.com/office/drawing/2014/main" id="{A6F6D9D5-35EE-4672-AB81-2DC4D52AEB65}"/>
                  </a:ext>
                </a:extLst>
              </p:cNvPr>
              <p:cNvSpPr txBox="1"/>
              <p:nvPr/>
            </p:nvSpPr>
            <p:spPr>
              <a:xfrm>
                <a:off x="1283413" y="4782734"/>
                <a:ext cx="1459054" cy="723275"/>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85454"/>
                    </a:solidFill>
                    <a:effectLst/>
                    <a:uLnTx/>
                    <a:uFillTx/>
                    <a:latin typeface="Arial Black" panose="020B0A04020102020204" pitchFamily="34" charset="0"/>
                    <a:ea typeface="+mn-ea"/>
                    <a:cs typeface="+mn-cs"/>
                  </a:rPr>
                  <a:t>2025</a:t>
                </a:r>
              </a:p>
              <a:p>
                <a:pPr marL="0" marR="0" lvl="0" indent="0" algn="l" defTabSz="609555"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a:ln>
                      <a:noFill/>
                    </a:ln>
                    <a:solidFill>
                      <a:srgbClr val="00AEEF"/>
                    </a:solidFill>
                    <a:effectLst/>
                    <a:uLnTx/>
                    <a:uFillTx/>
                    <a:latin typeface="Arial Black" panose="020B0A04020102020204" pitchFamily="34" charset="0"/>
                    <a:ea typeface="+mn-ea"/>
                    <a:cs typeface="+mn-cs"/>
                  </a:rPr>
                  <a:t>-10% </a:t>
                </a:r>
                <a:r>
                  <a:rPr kumimoji="0" lang="en-GB" sz="1200" b="1" i="0" u="none" strike="noStrike" kern="1200" cap="none" spc="0" normalizeH="0" baseline="0" noProof="0">
                    <a:ln>
                      <a:noFill/>
                    </a:ln>
                    <a:solidFill>
                      <a:srgbClr val="00AEEF"/>
                    </a:solidFill>
                    <a:effectLst/>
                    <a:uLnTx/>
                    <a:uFillTx/>
                    <a:latin typeface="Arial" panose="020B0604020202020204"/>
                    <a:ea typeface="+mn-ea"/>
                    <a:cs typeface="+mn-cs"/>
                  </a:rPr>
                  <a:t>Emissions </a:t>
                </a:r>
                <a:br>
                  <a:rPr kumimoji="0" lang="en-GB" sz="1200" b="1" i="0" u="none" strike="noStrike" kern="1200" cap="none" spc="0" normalizeH="0" baseline="0" noProof="0">
                    <a:ln>
                      <a:noFill/>
                    </a:ln>
                    <a:solidFill>
                      <a:srgbClr val="00AEEF"/>
                    </a:solidFill>
                    <a:effectLst/>
                    <a:uLnTx/>
                    <a:uFillTx/>
                    <a:latin typeface="Arial" panose="020B0604020202020204"/>
                    <a:ea typeface="+mn-ea"/>
                    <a:cs typeface="+mn-cs"/>
                  </a:rPr>
                </a:br>
                <a:r>
                  <a:rPr kumimoji="0" lang="en-GB" sz="1200" b="1" i="0" u="none" strike="noStrike" kern="1200" cap="none" spc="0" normalizeH="0" baseline="0" noProof="0">
                    <a:ln>
                      <a:noFill/>
                    </a:ln>
                    <a:solidFill>
                      <a:srgbClr val="00AEEF"/>
                    </a:solidFill>
                    <a:effectLst/>
                    <a:uLnTx/>
                    <a:uFillTx/>
                    <a:latin typeface="Arial" panose="020B0604020202020204"/>
                    <a:ea typeface="+mn-ea"/>
                    <a:cs typeface="+mn-cs"/>
                  </a:rPr>
                  <a:t>Reduction</a:t>
                </a:r>
              </a:p>
            </p:txBody>
          </p:sp>
        </p:grpSp>
        <p:sp>
          <p:nvSpPr>
            <p:cNvPr id="240" name="Oval 239">
              <a:extLst>
                <a:ext uri="{FF2B5EF4-FFF2-40B4-BE49-F238E27FC236}">
                  <a16:creationId xmlns:a16="http://schemas.microsoft.com/office/drawing/2014/main" id="{3A05F20A-4EFB-4039-A2C7-8A9BFB6D4FD0}"/>
                </a:ext>
              </a:extLst>
            </p:cNvPr>
            <p:cNvSpPr>
              <a:spLocks noChangeAspect="1"/>
            </p:cNvSpPr>
            <p:nvPr/>
          </p:nvSpPr>
          <p:spPr>
            <a:xfrm>
              <a:off x="799784" y="555313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267" name="Oval 266">
              <a:extLst>
                <a:ext uri="{FF2B5EF4-FFF2-40B4-BE49-F238E27FC236}">
                  <a16:creationId xmlns:a16="http://schemas.microsoft.com/office/drawing/2014/main" id="{FC2CDD26-8738-4D94-A3AD-282263A30ABA}"/>
                </a:ext>
              </a:extLst>
            </p:cNvPr>
            <p:cNvSpPr>
              <a:spLocks noChangeAspect="1"/>
            </p:cNvSpPr>
            <p:nvPr/>
          </p:nvSpPr>
          <p:spPr>
            <a:xfrm>
              <a:off x="799784" y="543361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282" name="Oval 281">
              <a:extLst>
                <a:ext uri="{FF2B5EF4-FFF2-40B4-BE49-F238E27FC236}">
                  <a16:creationId xmlns:a16="http://schemas.microsoft.com/office/drawing/2014/main" id="{94A71856-CACF-4629-BC6B-E12860877675}"/>
                </a:ext>
              </a:extLst>
            </p:cNvPr>
            <p:cNvSpPr>
              <a:spLocks noChangeAspect="1"/>
            </p:cNvSpPr>
            <p:nvPr/>
          </p:nvSpPr>
          <p:spPr>
            <a:xfrm>
              <a:off x="799784" y="56680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284" name="Oval 283">
              <a:extLst>
                <a:ext uri="{FF2B5EF4-FFF2-40B4-BE49-F238E27FC236}">
                  <a16:creationId xmlns:a16="http://schemas.microsoft.com/office/drawing/2014/main" id="{14D1DBAD-3ED9-44BE-82E9-73E85D73038F}"/>
                </a:ext>
              </a:extLst>
            </p:cNvPr>
            <p:cNvSpPr/>
            <p:nvPr/>
          </p:nvSpPr>
          <p:spPr>
            <a:xfrm>
              <a:off x="771763" y="6083777"/>
              <a:ext cx="118828" cy="118828"/>
            </a:xfrm>
            <a:prstGeom prst="ellipse">
              <a:avLst/>
            </a:prstGeom>
            <a:solidFill>
              <a:srgbClr val="58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
          <p:nvSpPr>
            <p:cNvPr id="285" name="TextBox 284">
              <a:extLst>
                <a:ext uri="{FF2B5EF4-FFF2-40B4-BE49-F238E27FC236}">
                  <a16:creationId xmlns:a16="http://schemas.microsoft.com/office/drawing/2014/main" id="{326579BA-058C-4AD8-8CCB-F701DCB01243}"/>
                </a:ext>
              </a:extLst>
            </p:cNvPr>
            <p:cNvSpPr txBox="1"/>
            <p:nvPr/>
          </p:nvSpPr>
          <p:spPr>
            <a:xfrm>
              <a:off x="893503" y="5752770"/>
              <a:ext cx="595035" cy="276999"/>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85454"/>
                  </a:solidFill>
                  <a:effectLst/>
                  <a:uLnTx/>
                  <a:uFillTx/>
                  <a:latin typeface="Arial Black" panose="020B0A04020102020204" pitchFamily="34" charset="0"/>
                  <a:ea typeface="+mn-ea"/>
                  <a:cs typeface="+mn-cs"/>
                </a:rPr>
                <a:t>2022</a:t>
              </a:r>
            </a:p>
          </p:txBody>
        </p:sp>
        <p:sp>
          <p:nvSpPr>
            <p:cNvPr id="286" name="TextBox 285">
              <a:extLst>
                <a:ext uri="{FF2B5EF4-FFF2-40B4-BE49-F238E27FC236}">
                  <a16:creationId xmlns:a16="http://schemas.microsoft.com/office/drawing/2014/main" id="{66FFE812-E131-455F-8F50-57CF06FC11C4}"/>
                </a:ext>
              </a:extLst>
            </p:cNvPr>
            <p:cNvSpPr txBox="1"/>
            <p:nvPr/>
          </p:nvSpPr>
          <p:spPr>
            <a:xfrm>
              <a:off x="890591" y="6011366"/>
              <a:ext cx="595035" cy="276999"/>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85454"/>
                  </a:solidFill>
                  <a:effectLst/>
                  <a:uLnTx/>
                  <a:uFillTx/>
                  <a:latin typeface="Arial Black" panose="020B0A04020102020204" pitchFamily="34" charset="0"/>
                  <a:ea typeface="+mn-ea"/>
                  <a:cs typeface="+mn-cs"/>
                </a:rPr>
                <a:t>2021</a:t>
              </a:r>
            </a:p>
          </p:txBody>
        </p:sp>
        <p:sp>
          <p:nvSpPr>
            <p:cNvPr id="298" name="Left Brace 297">
              <a:extLst>
                <a:ext uri="{FF2B5EF4-FFF2-40B4-BE49-F238E27FC236}">
                  <a16:creationId xmlns:a16="http://schemas.microsoft.com/office/drawing/2014/main" id="{744B99E0-B469-483D-9AE3-3582A292CEB8}"/>
                </a:ext>
              </a:extLst>
            </p:cNvPr>
            <p:cNvSpPr/>
            <p:nvPr/>
          </p:nvSpPr>
          <p:spPr>
            <a:xfrm>
              <a:off x="1438945" y="6089032"/>
              <a:ext cx="117792" cy="350403"/>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9" name="Rectangle 298">
              <a:extLst>
                <a:ext uri="{FF2B5EF4-FFF2-40B4-BE49-F238E27FC236}">
                  <a16:creationId xmlns:a16="http://schemas.microsoft.com/office/drawing/2014/main" id="{1002DD48-A41F-4055-B880-367620CD42CA}"/>
                </a:ext>
              </a:extLst>
            </p:cNvPr>
            <p:cNvSpPr/>
            <p:nvPr/>
          </p:nvSpPr>
          <p:spPr>
            <a:xfrm>
              <a:off x="2821774" y="4841934"/>
              <a:ext cx="54000" cy="3327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cxnSp>
        <p:nvCxnSpPr>
          <p:cNvPr id="416" name="Straight Connector 415">
            <a:extLst>
              <a:ext uri="{FF2B5EF4-FFF2-40B4-BE49-F238E27FC236}">
                <a16:creationId xmlns:a16="http://schemas.microsoft.com/office/drawing/2014/main" id="{6668345F-8DDA-45F4-8B4A-44FB8858A78B}"/>
              </a:ext>
            </a:extLst>
          </p:cNvPr>
          <p:cNvCxnSpPr>
            <a:cxnSpLocks/>
          </p:cNvCxnSpPr>
          <p:nvPr/>
        </p:nvCxnSpPr>
        <p:spPr>
          <a:xfrm flipH="1">
            <a:off x="3173103" y="4558667"/>
            <a:ext cx="5512635"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02F42F-26BA-488A-AEED-EACFD74709E9}"/>
              </a:ext>
            </a:extLst>
          </p:cNvPr>
          <p:cNvCxnSpPr>
            <a:cxnSpLocks/>
          </p:cNvCxnSpPr>
          <p:nvPr/>
        </p:nvCxnSpPr>
        <p:spPr>
          <a:xfrm flipH="1">
            <a:off x="2955286" y="1679878"/>
            <a:ext cx="589462" cy="0"/>
          </a:xfrm>
          <a:prstGeom prst="line">
            <a:avLst/>
          </a:prstGeom>
          <a:ln w="28575">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439D06D1-3587-4400-BB0D-65D080F84366}"/>
              </a:ext>
            </a:extLst>
          </p:cNvPr>
          <p:cNvCxnSpPr>
            <a:cxnSpLocks/>
          </p:cNvCxnSpPr>
          <p:nvPr/>
        </p:nvCxnSpPr>
        <p:spPr>
          <a:xfrm>
            <a:off x="2955286" y="1729164"/>
            <a:ext cx="0" cy="237756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8EC5EA65-9E5C-47A1-8EB5-AF6CCEB4277A}"/>
              </a:ext>
            </a:extLst>
          </p:cNvPr>
          <p:cNvSpPr/>
          <p:nvPr/>
        </p:nvSpPr>
        <p:spPr>
          <a:xfrm>
            <a:off x="774575" y="6346514"/>
            <a:ext cx="118828" cy="118828"/>
          </a:xfrm>
          <a:prstGeom prst="ellipse">
            <a:avLst/>
          </a:prstGeom>
          <a:solidFill>
            <a:srgbClr val="58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
        <p:nvSpPr>
          <p:cNvPr id="214" name="TextBox 213">
            <a:extLst>
              <a:ext uri="{FF2B5EF4-FFF2-40B4-BE49-F238E27FC236}">
                <a16:creationId xmlns:a16="http://schemas.microsoft.com/office/drawing/2014/main" id="{34C4582C-F153-4940-8717-1C83A2398961}"/>
              </a:ext>
            </a:extLst>
          </p:cNvPr>
          <p:cNvSpPr txBox="1"/>
          <p:nvPr/>
        </p:nvSpPr>
        <p:spPr>
          <a:xfrm>
            <a:off x="893503" y="6263796"/>
            <a:ext cx="595035" cy="276999"/>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85454"/>
                </a:solidFill>
                <a:effectLst/>
                <a:uLnTx/>
                <a:uFillTx/>
                <a:latin typeface="Arial Black" panose="020B0A04020102020204" pitchFamily="34" charset="0"/>
                <a:ea typeface="+mn-ea"/>
                <a:cs typeface="+mn-cs"/>
              </a:rPr>
              <a:t>2020</a:t>
            </a:r>
          </a:p>
        </p:txBody>
      </p:sp>
      <p:cxnSp>
        <p:nvCxnSpPr>
          <p:cNvPr id="220" name="Straight Connector 219">
            <a:extLst>
              <a:ext uri="{FF2B5EF4-FFF2-40B4-BE49-F238E27FC236}">
                <a16:creationId xmlns:a16="http://schemas.microsoft.com/office/drawing/2014/main" id="{2AB5FFD3-231F-40F1-A582-5C403352E5F2}"/>
              </a:ext>
            </a:extLst>
          </p:cNvPr>
          <p:cNvCxnSpPr>
            <a:cxnSpLocks/>
          </p:cNvCxnSpPr>
          <p:nvPr/>
        </p:nvCxnSpPr>
        <p:spPr>
          <a:xfrm flipH="1">
            <a:off x="2559388" y="4152744"/>
            <a:ext cx="410528" cy="0"/>
          </a:xfrm>
          <a:prstGeom prst="line">
            <a:avLst/>
          </a:prstGeom>
          <a:ln w="285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4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4DF322A-2D68-4BE4-8B3E-F1BFD1DAC4FE}"/>
              </a:ext>
            </a:extLst>
          </p:cNvPr>
          <p:cNvSpPr/>
          <p:nvPr/>
        </p:nvSpPr>
        <p:spPr>
          <a:xfrm>
            <a:off x="8003513" y="773354"/>
            <a:ext cx="3862170" cy="4067987"/>
          </a:xfrm>
          <a:prstGeom prst="rect">
            <a:avLst/>
          </a:prstGeom>
          <a:solidFill>
            <a:srgbClr val="E5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CED83CA1-C78C-44A2-AF31-A4AC6B51E05B}"/>
              </a:ext>
            </a:extLst>
          </p:cNvPr>
          <p:cNvSpPr/>
          <p:nvPr/>
        </p:nvSpPr>
        <p:spPr>
          <a:xfrm>
            <a:off x="17087" y="5002135"/>
            <a:ext cx="12174913" cy="1855865"/>
          </a:xfrm>
          <a:prstGeom prst="rect">
            <a:avLst/>
          </a:prstGeom>
          <a:solidFill>
            <a:srgbClr val="E5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D31D9F9B-5920-4107-A1FB-0CE805AB3CCD}"/>
              </a:ext>
            </a:extLst>
          </p:cNvPr>
          <p:cNvSpPr/>
          <p:nvPr/>
        </p:nvSpPr>
        <p:spPr>
          <a:xfrm>
            <a:off x="9960915" y="5105148"/>
            <a:ext cx="2187864" cy="830997"/>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carbon storage licences being stewarded towards storage permit application and first CO</a:t>
            </a:r>
            <a:r>
              <a:rPr kumimoji="0" lang="en-GB" sz="1200" b="0" i="0" u="none" strike="noStrike" kern="1200" cap="none" spc="0" normalizeH="0" baseline="-25000" noProof="0">
                <a:ln>
                  <a:noFill/>
                </a:ln>
                <a:solidFill>
                  <a:srgbClr val="0065A2"/>
                </a:solidFill>
                <a:effectLst/>
                <a:uLnTx/>
                <a:uFillTx/>
                <a:latin typeface="Arial" panose="020B0604020202020204" pitchFamily="34" charset="0"/>
                <a:ea typeface="+mn-ea"/>
                <a:cs typeface="Arial" panose="020B0604020202020204" pitchFamily="34" charset="0"/>
              </a:rPr>
              <a:t>2</a:t>
            </a:r>
            <a:r>
              <a:rPr kumimoji="0" lang="en-GB" sz="12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 injection</a:t>
            </a:r>
          </a:p>
        </p:txBody>
      </p:sp>
      <p:sp>
        <p:nvSpPr>
          <p:cNvPr id="39" name="Rectangle 38">
            <a:extLst>
              <a:ext uri="{FF2B5EF4-FFF2-40B4-BE49-F238E27FC236}">
                <a16:creationId xmlns:a16="http://schemas.microsoft.com/office/drawing/2014/main" id="{377034A5-1EB9-4BAF-BB01-7A31853E9037}"/>
              </a:ext>
            </a:extLst>
          </p:cNvPr>
          <p:cNvSpPr/>
          <p:nvPr/>
        </p:nvSpPr>
        <p:spPr>
          <a:xfrm>
            <a:off x="-1" y="5002135"/>
            <a:ext cx="12192001" cy="1855865"/>
          </a:xfrm>
          <a:prstGeom prst="rect">
            <a:avLst/>
          </a:prstGeom>
          <a:solidFill>
            <a:srgbClr val="E5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nvGrpSpPr>
          <p:cNvPr id="41" name="Group 40">
            <a:extLst>
              <a:ext uri="{FF2B5EF4-FFF2-40B4-BE49-F238E27FC236}">
                <a16:creationId xmlns:a16="http://schemas.microsoft.com/office/drawing/2014/main" id="{93457514-7629-493E-9489-C077629D7F9D}"/>
              </a:ext>
            </a:extLst>
          </p:cNvPr>
          <p:cNvGrpSpPr/>
          <p:nvPr/>
        </p:nvGrpSpPr>
        <p:grpSpPr>
          <a:xfrm>
            <a:off x="6616488" y="1241727"/>
            <a:ext cx="767086" cy="767087"/>
            <a:chOff x="230301" y="3551034"/>
            <a:chExt cx="644358" cy="644358"/>
          </a:xfrm>
        </p:grpSpPr>
        <p:sp>
          <p:nvSpPr>
            <p:cNvPr id="42" name="Oval 41">
              <a:extLst>
                <a:ext uri="{FF2B5EF4-FFF2-40B4-BE49-F238E27FC236}">
                  <a16:creationId xmlns:a16="http://schemas.microsoft.com/office/drawing/2014/main" id="{EBC07194-7D96-4964-B05B-55EB7591E377}"/>
                </a:ext>
              </a:extLst>
            </p:cNvPr>
            <p:cNvSpPr/>
            <p:nvPr/>
          </p:nvSpPr>
          <p:spPr>
            <a:xfrm>
              <a:off x="230301" y="3551034"/>
              <a:ext cx="644358" cy="644358"/>
            </a:xfrm>
            <a:prstGeom prst="ellipse">
              <a:avLst/>
            </a:prstGeom>
            <a:solidFill>
              <a:srgbClr val="8B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D6F45B00-AB4A-43F0-B782-1BBB0115A6AA}"/>
                </a:ext>
              </a:extLst>
            </p:cNvPr>
            <p:cNvSpPr/>
            <p:nvPr/>
          </p:nvSpPr>
          <p:spPr>
            <a:xfrm>
              <a:off x="260839" y="3579946"/>
              <a:ext cx="498756" cy="422327"/>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8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78</a:t>
              </a:r>
              <a:r>
                <a:rPr kumimoji="0" lang="en-GB" sz="1351"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 </a:t>
              </a:r>
              <a:endParaRPr kumimoji="0" lang="en-GB"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 name="Rectangle 61">
            <a:extLst>
              <a:ext uri="{FF2B5EF4-FFF2-40B4-BE49-F238E27FC236}">
                <a16:creationId xmlns:a16="http://schemas.microsoft.com/office/drawing/2014/main" id="{BC9C9F41-3BD7-4DAA-9F8E-FAB1BE7108F6}"/>
              </a:ext>
            </a:extLst>
          </p:cNvPr>
          <p:cNvSpPr/>
          <p:nvPr/>
        </p:nvSpPr>
        <p:spPr>
          <a:xfrm>
            <a:off x="6677667" y="1635926"/>
            <a:ext cx="644728" cy="276999"/>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GtCO</a:t>
            </a:r>
            <a:r>
              <a:rPr kumimoji="0" lang="en-GB" sz="1200" b="1" i="0" u="none" strike="noStrike" kern="1200" cap="none" spc="0" normalizeH="0" baseline="-25000" noProof="0">
                <a:ln>
                  <a:noFill/>
                </a:ln>
                <a:solidFill>
                  <a:srgbClr val="0065A2"/>
                </a:solidFill>
                <a:effectLst/>
                <a:uLnTx/>
                <a:uFillTx/>
                <a:latin typeface="Arial" panose="020B0604020202020204" pitchFamily="34" charset="0"/>
                <a:ea typeface="+mn-ea"/>
                <a:cs typeface="Arial" panose="020B0604020202020204" pitchFamily="34" charset="0"/>
              </a:rPr>
              <a:t>2</a:t>
            </a: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065AD800-310E-4AB4-BFA5-E487EC1863A5}"/>
              </a:ext>
            </a:extLst>
          </p:cNvPr>
          <p:cNvSpPr/>
          <p:nvPr/>
        </p:nvSpPr>
        <p:spPr>
          <a:xfrm>
            <a:off x="6049839" y="2088843"/>
            <a:ext cx="1862890" cy="830997"/>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600">
                <a:solidFill>
                  <a:srgbClr val="0065A2"/>
                </a:solidFill>
                <a:latin typeface="Arial" panose="020B0604020202020204" pitchFamily="34" charset="0"/>
                <a:cs typeface="Arial" panose="020B0604020202020204" pitchFamily="34" charset="0"/>
              </a:rPr>
              <a:t>T</a:t>
            </a:r>
            <a:r>
              <a:rPr kumimoji="0" lang="en-GB" sz="1600" b="0" i="0" u="none" strike="noStrike" kern="1200" cap="none" spc="0" normalizeH="0" baseline="0" noProof="0" err="1">
                <a:ln>
                  <a:noFill/>
                </a:ln>
                <a:solidFill>
                  <a:srgbClr val="0065A2"/>
                </a:solidFill>
                <a:effectLst/>
                <a:uLnTx/>
                <a:uFillTx/>
                <a:latin typeface="Arial" panose="020B0604020202020204" pitchFamily="34" charset="0"/>
                <a:ea typeface="+mn-ea"/>
                <a:cs typeface="Arial" panose="020B0604020202020204" pitchFamily="34" charset="0"/>
              </a:rPr>
              <a:t>otal</a:t>
            </a:r>
            <a:r>
              <a:rPr kumimoji="0" lang="en-GB" sz="16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 UKCS CO</a:t>
            </a:r>
            <a:r>
              <a:rPr kumimoji="0" lang="en-GB" sz="1600" b="0" i="0" u="none" strike="noStrike" kern="1200" cap="none" spc="0" normalizeH="0" baseline="-25000" noProof="0">
                <a:ln>
                  <a:noFill/>
                </a:ln>
                <a:solidFill>
                  <a:srgbClr val="0065A2"/>
                </a:solidFill>
                <a:effectLst/>
                <a:uLnTx/>
                <a:uFillTx/>
                <a:latin typeface="Arial" panose="020B0604020202020204" pitchFamily="34" charset="0"/>
                <a:ea typeface="+mn-ea"/>
                <a:cs typeface="Arial" panose="020B0604020202020204" pitchFamily="34" charset="0"/>
              </a:rPr>
              <a:t>2</a:t>
            </a:r>
            <a:r>
              <a:rPr kumimoji="0" lang="en-GB" sz="16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 storage resource estimate </a:t>
            </a:r>
          </a:p>
        </p:txBody>
      </p:sp>
      <p:sp>
        <p:nvSpPr>
          <p:cNvPr id="69" name="Oval 68">
            <a:extLst>
              <a:ext uri="{FF2B5EF4-FFF2-40B4-BE49-F238E27FC236}">
                <a16:creationId xmlns:a16="http://schemas.microsoft.com/office/drawing/2014/main" id="{132019EE-3657-4A32-9AB2-5CF5E1BBE806}"/>
              </a:ext>
            </a:extLst>
          </p:cNvPr>
          <p:cNvSpPr/>
          <p:nvPr/>
        </p:nvSpPr>
        <p:spPr>
          <a:xfrm>
            <a:off x="9123070" y="5116555"/>
            <a:ext cx="720000" cy="720000"/>
          </a:xfrm>
          <a:prstGeom prst="ellipse">
            <a:avLst/>
          </a:prstGeom>
          <a:solidFill>
            <a:srgbClr val="8B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D3A68DD6-4EF7-463B-96F6-E70114BE0100}"/>
              </a:ext>
            </a:extLst>
          </p:cNvPr>
          <p:cNvSpPr/>
          <p:nvPr/>
        </p:nvSpPr>
        <p:spPr>
          <a:xfrm>
            <a:off x="9123070" y="5886722"/>
            <a:ext cx="720000" cy="720000"/>
          </a:xfrm>
          <a:prstGeom prst="ellipse">
            <a:avLst/>
          </a:prstGeom>
          <a:solidFill>
            <a:srgbClr val="8B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C52FD14A-B393-4042-8156-99252BCCBC99}"/>
              </a:ext>
            </a:extLst>
          </p:cNvPr>
          <p:cNvSpPr/>
          <p:nvPr/>
        </p:nvSpPr>
        <p:spPr>
          <a:xfrm>
            <a:off x="9300488" y="5225172"/>
            <a:ext cx="365164" cy="502766"/>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8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3</a:t>
            </a:r>
            <a:endParaRPr kumimoji="0" lang="en-GB"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27FBACF2-4368-4ED0-A81E-EED442541FD2}"/>
              </a:ext>
            </a:extLst>
          </p:cNvPr>
          <p:cNvSpPr/>
          <p:nvPr/>
        </p:nvSpPr>
        <p:spPr>
          <a:xfrm>
            <a:off x="9300488" y="5995339"/>
            <a:ext cx="365164" cy="502766"/>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8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3</a:t>
            </a:r>
            <a:endParaRPr kumimoji="0" lang="en-GB"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34BBFFEC-88BA-49E1-98A4-2F196891D35B}"/>
              </a:ext>
            </a:extLst>
          </p:cNvPr>
          <p:cNvSpPr/>
          <p:nvPr/>
        </p:nvSpPr>
        <p:spPr>
          <a:xfrm>
            <a:off x="9960915" y="5084600"/>
            <a:ext cx="2187864" cy="830997"/>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carbon storage licences being stewarded towards permit application and first CO</a:t>
            </a:r>
            <a:r>
              <a:rPr kumimoji="0" lang="en-GB" sz="1200" b="0" i="0" u="none" strike="noStrike" kern="1200" cap="none" spc="0" normalizeH="0" baseline="-25000" noProof="0">
                <a:ln>
                  <a:noFill/>
                </a:ln>
                <a:solidFill>
                  <a:srgbClr val="0065A2"/>
                </a:solidFill>
                <a:effectLst/>
                <a:uLnTx/>
                <a:uFillTx/>
                <a:latin typeface="Arial" panose="020B0604020202020204" pitchFamily="34" charset="0"/>
                <a:ea typeface="+mn-ea"/>
                <a:cs typeface="Arial" panose="020B0604020202020204" pitchFamily="34" charset="0"/>
              </a:rPr>
              <a:t>2</a:t>
            </a:r>
            <a:r>
              <a:rPr kumimoji="0" lang="en-GB" sz="12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 injection</a:t>
            </a:r>
          </a:p>
        </p:txBody>
      </p:sp>
      <p:sp>
        <p:nvSpPr>
          <p:cNvPr id="78" name="Rectangle 77">
            <a:extLst>
              <a:ext uri="{FF2B5EF4-FFF2-40B4-BE49-F238E27FC236}">
                <a16:creationId xmlns:a16="http://schemas.microsoft.com/office/drawing/2014/main" id="{34C4B60D-220B-48DB-BA1D-C5C67D40BFC1}"/>
              </a:ext>
            </a:extLst>
          </p:cNvPr>
          <p:cNvSpPr/>
          <p:nvPr/>
        </p:nvSpPr>
        <p:spPr>
          <a:xfrm>
            <a:off x="9960915" y="5904750"/>
            <a:ext cx="1993697" cy="646331"/>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carbon storage licences applications being assessed</a:t>
            </a:r>
          </a:p>
        </p:txBody>
      </p:sp>
      <p:grpSp>
        <p:nvGrpSpPr>
          <p:cNvPr id="81" name="Group 80">
            <a:extLst>
              <a:ext uri="{FF2B5EF4-FFF2-40B4-BE49-F238E27FC236}">
                <a16:creationId xmlns:a16="http://schemas.microsoft.com/office/drawing/2014/main" id="{6F8D2E0D-A61D-483C-A9C7-3F095CBFE9DD}"/>
              </a:ext>
            </a:extLst>
          </p:cNvPr>
          <p:cNvGrpSpPr/>
          <p:nvPr/>
        </p:nvGrpSpPr>
        <p:grpSpPr>
          <a:xfrm>
            <a:off x="6243391" y="5114715"/>
            <a:ext cx="2709087" cy="1469426"/>
            <a:chOff x="6243391" y="5114715"/>
            <a:chExt cx="2709087" cy="1469426"/>
          </a:xfrm>
        </p:grpSpPr>
        <p:pic>
          <p:nvPicPr>
            <p:cNvPr id="82" name="Picture 4">
              <a:extLst>
                <a:ext uri="{FF2B5EF4-FFF2-40B4-BE49-F238E27FC236}">
                  <a16:creationId xmlns:a16="http://schemas.microsoft.com/office/drawing/2014/main" id="{55EE1349-383C-468B-A612-215D269AC4B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332" r="6216" b="11745"/>
            <a:stretch/>
          </p:blipFill>
          <p:spPr bwMode="auto">
            <a:xfrm>
              <a:off x="6243391" y="5115201"/>
              <a:ext cx="2709087" cy="1468940"/>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CF303FE5-7EBA-4D21-91D3-54D593346886}"/>
                </a:ext>
              </a:extLst>
            </p:cNvPr>
            <p:cNvSpPr txBox="1"/>
            <p:nvPr/>
          </p:nvSpPr>
          <p:spPr>
            <a:xfrm>
              <a:off x="6248261" y="5114715"/>
              <a:ext cx="1457821" cy="276999"/>
            </a:xfrm>
            <a:prstGeom prst="rect">
              <a:avLst/>
            </a:prstGeom>
            <a:solidFill>
              <a:schemeClr val="bg1">
                <a:alpha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Arial" panose="020B0604020202020204"/>
                  <a:ea typeface="+mn-ea"/>
                  <a:cs typeface="+mn-cs"/>
                </a:rPr>
                <a:t>Acorn, St Fergus</a:t>
              </a:r>
            </a:p>
          </p:txBody>
        </p:sp>
      </p:grpSp>
      <p:pic>
        <p:nvPicPr>
          <p:cNvPr id="85" name="Picture 4" descr="HyNet hydrogen project gets £13m funding boost | The Engineer The Engineer">
            <a:extLst>
              <a:ext uri="{FF2B5EF4-FFF2-40B4-BE49-F238E27FC236}">
                <a16:creationId xmlns:a16="http://schemas.microsoft.com/office/drawing/2014/main" id="{07E855F3-3A93-4369-8FB3-6E27D09DD62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1773"/>
          <a:stretch/>
        </p:blipFill>
        <p:spPr bwMode="auto">
          <a:xfrm>
            <a:off x="3334465" y="5119390"/>
            <a:ext cx="2709087" cy="146475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07E6D896-FCFA-4FB2-970F-6139881D9474}"/>
              </a:ext>
            </a:extLst>
          </p:cNvPr>
          <p:cNvSpPr txBox="1"/>
          <p:nvPr/>
        </p:nvSpPr>
        <p:spPr>
          <a:xfrm>
            <a:off x="3341605" y="5118741"/>
            <a:ext cx="2320416" cy="276999"/>
          </a:xfrm>
          <a:prstGeom prst="rect">
            <a:avLst/>
          </a:prstGeom>
          <a:solidFill>
            <a:schemeClr val="bg1">
              <a:alpha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err="1">
                <a:ln>
                  <a:noFill/>
                </a:ln>
                <a:solidFill>
                  <a:srgbClr val="FFFFFF"/>
                </a:solidFill>
                <a:effectLst/>
                <a:uLnTx/>
                <a:uFillTx/>
                <a:latin typeface="Arial" panose="020B0604020202020204"/>
                <a:ea typeface="+mn-ea"/>
                <a:cs typeface="+mn-cs"/>
              </a:rPr>
              <a:t>HyNet</a:t>
            </a:r>
            <a:r>
              <a:rPr kumimoji="0" lang="en-GB" sz="1200" b="1" i="1" u="none" strike="noStrike" kern="1200" cap="none" spc="0" normalizeH="0" baseline="0" noProof="0">
                <a:ln>
                  <a:noFill/>
                </a:ln>
                <a:solidFill>
                  <a:srgbClr val="FFFFFF"/>
                </a:solidFill>
                <a:effectLst/>
                <a:uLnTx/>
                <a:uFillTx/>
                <a:latin typeface="Arial" panose="020B0604020202020204"/>
                <a:ea typeface="+mn-ea"/>
                <a:cs typeface="+mn-cs"/>
              </a:rPr>
              <a:t>, North West England</a:t>
            </a:r>
          </a:p>
        </p:txBody>
      </p:sp>
      <p:pic>
        <p:nvPicPr>
          <p:cNvPr id="88" name="Picture 8" descr="blue hydrogen">
            <a:extLst>
              <a:ext uri="{FF2B5EF4-FFF2-40B4-BE49-F238E27FC236}">
                <a16:creationId xmlns:a16="http://schemas.microsoft.com/office/drawing/2014/main" id="{DF666239-80F6-46F8-B14A-B221B7A1289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887" r="8098" b="11774"/>
          <a:stretch/>
        </p:blipFill>
        <p:spPr bwMode="auto">
          <a:xfrm>
            <a:off x="561012" y="5118742"/>
            <a:ext cx="2573614" cy="1464750"/>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866EFBC5-68AE-40E7-8DE2-78BBBD7C7DDC}"/>
              </a:ext>
            </a:extLst>
          </p:cNvPr>
          <p:cNvSpPr txBox="1"/>
          <p:nvPr/>
        </p:nvSpPr>
        <p:spPr>
          <a:xfrm>
            <a:off x="565238" y="5118092"/>
            <a:ext cx="1783691" cy="461665"/>
          </a:xfrm>
          <a:prstGeom prst="rect">
            <a:avLst/>
          </a:prstGeom>
          <a:solidFill>
            <a:schemeClr val="bg1">
              <a:alpha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FFFFFF"/>
                </a:solidFill>
                <a:effectLst/>
                <a:uLnTx/>
                <a:uFillTx/>
                <a:latin typeface="Arial" panose="020B0604020202020204"/>
                <a:ea typeface="+mn-ea"/>
                <a:cs typeface="+mn-cs"/>
              </a:rPr>
              <a:t>Northern Endurance Partnership, Teesside</a:t>
            </a:r>
          </a:p>
        </p:txBody>
      </p:sp>
      <p:pic>
        <p:nvPicPr>
          <p:cNvPr id="92" name="Graphic 91">
            <a:extLst>
              <a:ext uri="{FF2B5EF4-FFF2-40B4-BE49-F238E27FC236}">
                <a16:creationId xmlns:a16="http://schemas.microsoft.com/office/drawing/2014/main" id="{ED839485-C657-48DE-A4A8-37E3E89376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55751" y="3177151"/>
            <a:ext cx="728161" cy="728161"/>
          </a:xfrm>
          <a:prstGeom prst="rect">
            <a:avLst/>
          </a:prstGeom>
        </p:spPr>
      </p:pic>
      <p:sp>
        <p:nvSpPr>
          <p:cNvPr id="93" name="Rectangle 92">
            <a:extLst>
              <a:ext uri="{FF2B5EF4-FFF2-40B4-BE49-F238E27FC236}">
                <a16:creationId xmlns:a16="http://schemas.microsoft.com/office/drawing/2014/main" id="{7C7D5B77-4887-42CE-B7E8-62256BCE99CE}"/>
              </a:ext>
            </a:extLst>
          </p:cNvPr>
          <p:cNvSpPr/>
          <p:nvPr/>
        </p:nvSpPr>
        <p:spPr>
          <a:xfrm>
            <a:off x="6127633" y="3952897"/>
            <a:ext cx="1785096" cy="830997"/>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Spatial planning to high-grade future sites </a:t>
            </a:r>
          </a:p>
        </p:txBody>
      </p:sp>
      <p:sp>
        <p:nvSpPr>
          <p:cNvPr id="95" name="Title 64">
            <a:extLst>
              <a:ext uri="{FF2B5EF4-FFF2-40B4-BE49-F238E27FC236}">
                <a16:creationId xmlns:a16="http://schemas.microsoft.com/office/drawing/2014/main" id="{EF68857F-F4C0-420C-9072-6662C4C54357}"/>
              </a:ext>
            </a:extLst>
          </p:cNvPr>
          <p:cNvSpPr txBox="1">
            <a:spLocks/>
          </p:cNvSpPr>
          <p:nvPr/>
        </p:nvSpPr>
        <p:spPr>
          <a:xfrm>
            <a:off x="599833" y="242087"/>
            <a:ext cx="8961815" cy="501649"/>
          </a:xfrm>
          <a:prstGeom prst="rect">
            <a:avLst/>
          </a:prstGeom>
        </p:spPr>
        <p:txBody>
          <a:bodyPr lIns="0" tIns="0" anchor="ctr"/>
          <a:lstStyle>
            <a:lvl1pPr algn="l" defTabSz="121914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GB"/>
              <a:t>CCS – the time is now</a:t>
            </a:r>
          </a:p>
        </p:txBody>
      </p:sp>
      <p:grpSp>
        <p:nvGrpSpPr>
          <p:cNvPr id="4" name="Group 3">
            <a:extLst>
              <a:ext uri="{FF2B5EF4-FFF2-40B4-BE49-F238E27FC236}">
                <a16:creationId xmlns:a16="http://schemas.microsoft.com/office/drawing/2014/main" id="{A236C2C9-EF9D-4512-A1F5-0B7163022CF9}"/>
              </a:ext>
            </a:extLst>
          </p:cNvPr>
          <p:cNvGrpSpPr/>
          <p:nvPr/>
        </p:nvGrpSpPr>
        <p:grpSpPr>
          <a:xfrm>
            <a:off x="267211" y="1058519"/>
            <a:ext cx="5933689" cy="3774602"/>
            <a:chOff x="617131" y="953025"/>
            <a:chExt cx="5933689" cy="3774602"/>
          </a:xfrm>
        </p:grpSpPr>
        <p:graphicFrame>
          <p:nvGraphicFramePr>
            <p:cNvPr id="46" name="Chart 45">
              <a:extLst>
                <a:ext uri="{FF2B5EF4-FFF2-40B4-BE49-F238E27FC236}">
                  <a16:creationId xmlns:a16="http://schemas.microsoft.com/office/drawing/2014/main" id="{38FF6837-6A78-46A6-A03E-69148E5FCC55}"/>
                </a:ext>
              </a:extLst>
            </p:cNvPr>
            <p:cNvGraphicFramePr/>
            <p:nvPr/>
          </p:nvGraphicFramePr>
          <p:xfrm>
            <a:off x="617131" y="964587"/>
            <a:ext cx="5933689" cy="3763040"/>
          </p:xfrm>
          <a:graphic>
            <a:graphicData uri="http://schemas.openxmlformats.org/drawingml/2006/chart">
              <c:chart xmlns:c="http://schemas.openxmlformats.org/drawingml/2006/chart" xmlns:r="http://schemas.openxmlformats.org/officeDocument/2006/relationships" r:id="rId8"/>
            </a:graphicData>
          </a:graphic>
        </p:graphicFrame>
        <p:sp>
          <p:nvSpPr>
            <p:cNvPr id="2" name="Rectangle 1">
              <a:extLst>
                <a:ext uri="{FF2B5EF4-FFF2-40B4-BE49-F238E27FC236}">
                  <a16:creationId xmlns:a16="http://schemas.microsoft.com/office/drawing/2014/main" id="{B7B4CFCD-AE8A-43E5-A84F-6157338B9FAF}"/>
                </a:ext>
              </a:extLst>
            </p:cNvPr>
            <p:cNvSpPr/>
            <p:nvPr/>
          </p:nvSpPr>
          <p:spPr>
            <a:xfrm>
              <a:off x="3949698" y="1014860"/>
              <a:ext cx="2493359" cy="315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75000"/>
                    </a:schemeClr>
                  </a:solidFill>
                </a:rPr>
                <a:t>Balanced Net Zero Pathway</a:t>
              </a:r>
            </a:p>
          </p:txBody>
        </p:sp>
        <p:sp>
          <p:nvSpPr>
            <p:cNvPr id="47" name="Rectangle 46">
              <a:extLst>
                <a:ext uri="{FF2B5EF4-FFF2-40B4-BE49-F238E27FC236}">
                  <a16:creationId xmlns:a16="http://schemas.microsoft.com/office/drawing/2014/main" id="{ED9B293C-F6C4-4FD6-A1FD-FB9FB3A9AEFB}"/>
                </a:ext>
              </a:extLst>
            </p:cNvPr>
            <p:cNvSpPr/>
            <p:nvPr/>
          </p:nvSpPr>
          <p:spPr>
            <a:xfrm>
              <a:off x="1848360" y="953025"/>
              <a:ext cx="1286807" cy="438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bg2">
                      <a:lumMod val="75000"/>
                    </a:schemeClr>
                  </a:solidFill>
                </a:rPr>
                <a:t>CCS Projects</a:t>
              </a:r>
            </a:p>
          </p:txBody>
        </p:sp>
      </p:grpSp>
      <p:sp>
        <p:nvSpPr>
          <p:cNvPr id="38" name="Rectangle 37">
            <a:extLst>
              <a:ext uri="{FF2B5EF4-FFF2-40B4-BE49-F238E27FC236}">
                <a16:creationId xmlns:a16="http://schemas.microsoft.com/office/drawing/2014/main" id="{B5747202-278B-4AF8-B611-6F59897B6714}"/>
              </a:ext>
            </a:extLst>
          </p:cNvPr>
          <p:cNvSpPr/>
          <p:nvPr/>
        </p:nvSpPr>
        <p:spPr>
          <a:xfrm>
            <a:off x="7855800" y="858515"/>
            <a:ext cx="4157595" cy="338554"/>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1A75AB"/>
                </a:solidFill>
                <a:effectLst/>
                <a:uLnTx/>
                <a:uFillTx/>
                <a:latin typeface="Arial" panose="020B0604020202020204"/>
                <a:ea typeface="+mn-ea"/>
                <a:cs typeface="+mn-cs"/>
              </a:rPr>
              <a:t>Unlocking value through data &amp; digital</a:t>
            </a:r>
            <a:endParaRPr kumimoji="0" lang="en-US" sz="1200" b="0" i="0" u="none" strike="noStrike" kern="1200" cap="none" spc="0" normalizeH="0" baseline="0" noProof="0">
              <a:ln>
                <a:noFill/>
              </a:ln>
              <a:solidFill>
                <a:srgbClr val="1A75AB"/>
              </a:solidFill>
              <a:effectLst/>
              <a:uLnTx/>
              <a:uFillTx/>
              <a:latin typeface="Arial" panose="020B0604020202020204"/>
              <a:ea typeface="+mn-ea"/>
              <a:cs typeface="+mn-cs"/>
            </a:endParaRPr>
          </a:p>
        </p:txBody>
      </p:sp>
      <p:grpSp>
        <p:nvGrpSpPr>
          <p:cNvPr id="40" name="Group 39">
            <a:extLst>
              <a:ext uri="{FF2B5EF4-FFF2-40B4-BE49-F238E27FC236}">
                <a16:creationId xmlns:a16="http://schemas.microsoft.com/office/drawing/2014/main" id="{0A714610-DFF6-4065-A5A3-25D7E89B0AE1}"/>
              </a:ext>
            </a:extLst>
          </p:cNvPr>
          <p:cNvGrpSpPr/>
          <p:nvPr/>
        </p:nvGrpSpPr>
        <p:grpSpPr>
          <a:xfrm>
            <a:off x="8206354" y="3099314"/>
            <a:ext cx="1620401" cy="1071525"/>
            <a:chOff x="8613006" y="1675876"/>
            <a:chExt cx="2584734" cy="1709981"/>
          </a:xfrm>
        </p:grpSpPr>
        <p:pic>
          <p:nvPicPr>
            <p:cNvPr id="45" name="Picture 44" descr="Shape, rectangle&#10;&#10;Description automatically generated">
              <a:extLst>
                <a:ext uri="{FF2B5EF4-FFF2-40B4-BE49-F238E27FC236}">
                  <a16:creationId xmlns:a16="http://schemas.microsoft.com/office/drawing/2014/main" id="{0612B430-AA5D-4E10-B823-8C9183A1DBC9}"/>
                </a:ext>
              </a:extLst>
            </p:cNvPr>
            <p:cNvPicPr>
              <a:picLocks noChangeAspect="1"/>
            </p:cNvPicPr>
            <p:nvPr/>
          </p:nvPicPr>
          <p:blipFill rotWithShape="1">
            <a:blip r:embed="rId9">
              <a:extLst>
                <a:ext uri="{28A0092B-C50C-407E-A947-70E740481C1C}">
                  <a14:useLocalDpi xmlns:a14="http://schemas.microsoft.com/office/drawing/2010/main" val="0"/>
                </a:ext>
              </a:extLst>
            </a:blip>
            <a:srcRect l="6380" t="6714" r="6380" b="6714"/>
            <a:stretch/>
          </p:blipFill>
          <p:spPr>
            <a:xfrm>
              <a:off x="8613006" y="1675876"/>
              <a:ext cx="2584734" cy="1709981"/>
            </a:xfrm>
            <a:prstGeom prst="rect">
              <a:avLst/>
            </a:prstGeom>
          </p:spPr>
        </p:pic>
        <p:pic>
          <p:nvPicPr>
            <p:cNvPr id="48" name="Picture 47">
              <a:extLst>
                <a:ext uri="{FF2B5EF4-FFF2-40B4-BE49-F238E27FC236}">
                  <a16:creationId xmlns:a16="http://schemas.microsoft.com/office/drawing/2014/main" id="{25A97FEA-8054-42D1-9EC1-209CAF942AF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03" t="3920" r="1" b="14850"/>
            <a:stretch/>
          </p:blipFill>
          <p:spPr>
            <a:xfrm>
              <a:off x="8741569" y="1797844"/>
              <a:ext cx="2345530" cy="1510573"/>
            </a:xfrm>
            <a:prstGeom prst="rect">
              <a:avLst/>
            </a:prstGeom>
          </p:spPr>
        </p:pic>
      </p:grpSp>
      <p:pic>
        <p:nvPicPr>
          <p:cNvPr id="55" name="Picture 54">
            <a:extLst>
              <a:ext uri="{FF2B5EF4-FFF2-40B4-BE49-F238E27FC236}">
                <a16:creationId xmlns:a16="http://schemas.microsoft.com/office/drawing/2014/main" id="{D10AC3AD-8455-4E7D-BE59-A894175D09B0}"/>
              </a:ext>
            </a:extLst>
          </p:cNvPr>
          <p:cNvPicPr>
            <a:picLocks noChangeAspect="1"/>
          </p:cNvPicPr>
          <p:nvPr/>
        </p:nvPicPr>
        <p:blipFill rotWithShape="1">
          <a:blip r:embed="rId11"/>
          <a:srcRect l="5965" r="2244"/>
          <a:stretch/>
        </p:blipFill>
        <p:spPr>
          <a:xfrm>
            <a:off x="8691542" y="1280931"/>
            <a:ext cx="2538746" cy="1413073"/>
          </a:xfrm>
          <a:prstGeom prst="rect">
            <a:avLst/>
          </a:prstGeom>
        </p:spPr>
      </p:pic>
      <p:pic>
        <p:nvPicPr>
          <p:cNvPr id="56" name="Picture Placeholder 8">
            <a:extLst>
              <a:ext uri="{FF2B5EF4-FFF2-40B4-BE49-F238E27FC236}">
                <a16:creationId xmlns:a16="http://schemas.microsoft.com/office/drawing/2014/main" id="{1364998C-8BD5-49ED-867F-B4A3FAA0CFC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818" r="27295"/>
          <a:stretch/>
        </p:blipFill>
        <p:spPr>
          <a:xfrm>
            <a:off x="10039346" y="3064196"/>
            <a:ext cx="1648919" cy="1245319"/>
          </a:xfrm>
          <a:prstGeom prst="rect">
            <a:avLst/>
          </a:prstGeom>
        </p:spPr>
      </p:pic>
      <p:sp>
        <p:nvSpPr>
          <p:cNvPr id="6" name="TextBox 5">
            <a:extLst>
              <a:ext uri="{FF2B5EF4-FFF2-40B4-BE49-F238E27FC236}">
                <a16:creationId xmlns:a16="http://schemas.microsoft.com/office/drawing/2014/main" id="{E2D5B21F-E169-48F2-A2CA-83EE502869CD}"/>
              </a:ext>
            </a:extLst>
          </p:cNvPr>
          <p:cNvSpPr txBox="1"/>
          <p:nvPr/>
        </p:nvSpPr>
        <p:spPr>
          <a:xfrm>
            <a:off x="8007463" y="4340243"/>
            <a:ext cx="2037828" cy="461665"/>
          </a:xfrm>
          <a:prstGeom prst="rect">
            <a:avLst/>
          </a:prstGeom>
          <a:noFill/>
        </p:spPr>
        <p:txBody>
          <a:bodyPr wrap="square" rtlCol="0">
            <a:spAutoFit/>
          </a:bodyPr>
          <a:lstStyle/>
          <a:p>
            <a:pPr algn="ctr"/>
            <a:r>
              <a:rPr lang="en-GB" sz="1200" b="1">
                <a:solidFill>
                  <a:srgbClr val="1A75AB"/>
                </a:solidFill>
              </a:rPr>
              <a:t>Geographic Information </a:t>
            </a:r>
          </a:p>
          <a:p>
            <a:pPr algn="ctr"/>
            <a:r>
              <a:rPr lang="en-GB" sz="1200" b="1">
                <a:solidFill>
                  <a:srgbClr val="1A75AB"/>
                </a:solidFill>
              </a:rPr>
              <a:t>Systems (GIS)</a:t>
            </a:r>
          </a:p>
        </p:txBody>
      </p:sp>
      <p:sp>
        <p:nvSpPr>
          <p:cNvPr id="57" name="TextBox 56">
            <a:extLst>
              <a:ext uri="{FF2B5EF4-FFF2-40B4-BE49-F238E27FC236}">
                <a16:creationId xmlns:a16="http://schemas.microsoft.com/office/drawing/2014/main" id="{D75409E7-F6BA-48E6-9BC6-D4E73C7AC23D}"/>
              </a:ext>
            </a:extLst>
          </p:cNvPr>
          <p:cNvSpPr txBox="1"/>
          <p:nvPr/>
        </p:nvSpPr>
        <p:spPr>
          <a:xfrm>
            <a:off x="8964233" y="2748727"/>
            <a:ext cx="2157111" cy="276999"/>
          </a:xfrm>
          <a:prstGeom prst="rect">
            <a:avLst/>
          </a:prstGeom>
          <a:noFill/>
        </p:spPr>
        <p:txBody>
          <a:bodyPr wrap="square" rtlCol="0">
            <a:spAutoFit/>
          </a:bodyPr>
          <a:lstStyle/>
          <a:p>
            <a:pPr algn="ctr"/>
            <a:r>
              <a:rPr lang="en-GB" sz="1200" b="1">
                <a:solidFill>
                  <a:srgbClr val="1A75AB"/>
                </a:solidFill>
              </a:rPr>
              <a:t>National Data Repository</a:t>
            </a:r>
          </a:p>
        </p:txBody>
      </p:sp>
      <p:sp>
        <p:nvSpPr>
          <p:cNvPr id="58" name="TextBox 57">
            <a:extLst>
              <a:ext uri="{FF2B5EF4-FFF2-40B4-BE49-F238E27FC236}">
                <a16:creationId xmlns:a16="http://schemas.microsoft.com/office/drawing/2014/main" id="{3C3F98FE-54DA-4B43-8116-A7F6B477A207}"/>
              </a:ext>
            </a:extLst>
          </p:cNvPr>
          <p:cNvSpPr txBox="1"/>
          <p:nvPr/>
        </p:nvSpPr>
        <p:spPr>
          <a:xfrm>
            <a:off x="10076208" y="4354944"/>
            <a:ext cx="2022613" cy="276999"/>
          </a:xfrm>
          <a:prstGeom prst="rect">
            <a:avLst/>
          </a:prstGeom>
          <a:noFill/>
        </p:spPr>
        <p:txBody>
          <a:bodyPr wrap="square" rtlCol="0">
            <a:spAutoFit/>
          </a:bodyPr>
          <a:lstStyle/>
          <a:p>
            <a:r>
              <a:rPr lang="en-GB" sz="1200" b="1">
                <a:solidFill>
                  <a:srgbClr val="1A75AB"/>
                </a:solidFill>
              </a:rPr>
              <a:t>Insights &amp; analysis</a:t>
            </a:r>
          </a:p>
        </p:txBody>
      </p:sp>
    </p:spTree>
    <p:extLst>
      <p:ext uri="{BB962C8B-B14F-4D97-AF65-F5344CB8AC3E}">
        <p14:creationId xmlns:p14="http://schemas.microsoft.com/office/powerpoint/2010/main" val="87178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3E97DD2-3B46-4A6F-9021-033500258554}"/>
              </a:ext>
            </a:extLst>
          </p:cNvPr>
          <p:cNvPicPr>
            <a:picLocks noChangeAspect="1"/>
          </p:cNvPicPr>
          <p:nvPr/>
        </p:nvPicPr>
        <p:blipFill>
          <a:blip r:embed="rId3"/>
          <a:srcRect/>
          <a:stretch/>
        </p:blipFill>
        <p:spPr>
          <a:xfrm>
            <a:off x="2590969" y="1276430"/>
            <a:ext cx="9069237" cy="4814182"/>
          </a:xfrm>
          <a:prstGeom prst="rect">
            <a:avLst/>
          </a:prstGeom>
        </p:spPr>
      </p:pic>
      <p:sp>
        <p:nvSpPr>
          <p:cNvPr id="3" name="TextBox 1">
            <a:extLst>
              <a:ext uri="{FF2B5EF4-FFF2-40B4-BE49-F238E27FC236}">
                <a16:creationId xmlns:a16="http://schemas.microsoft.com/office/drawing/2014/main" id="{BA57B8B5-F6D0-4D7C-BAC5-1F7AE3D529EF}"/>
              </a:ext>
            </a:extLst>
          </p:cNvPr>
          <p:cNvSpPr txBox="1"/>
          <p:nvPr/>
        </p:nvSpPr>
        <p:spPr>
          <a:xfrm>
            <a:off x="413824" y="5673623"/>
            <a:ext cx="187162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en-GB" sz="1200" b="1" dirty="0">
                <a:solidFill>
                  <a:schemeClr val="tx2"/>
                </a:solidFill>
                <a:cs typeface="Arial"/>
              </a:rPr>
              <a:t>Close interactions across regulators</a:t>
            </a:r>
          </a:p>
        </p:txBody>
      </p:sp>
      <p:sp>
        <p:nvSpPr>
          <p:cNvPr id="4" name="TextBox 3">
            <a:extLst>
              <a:ext uri="{FF2B5EF4-FFF2-40B4-BE49-F238E27FC236}">
                <a16:creationId xmlns:a16="http://schemas.microsoft.com/office/drawing/2014/main" id="{0E58186C-F968-4B96-B210-D6E5CF223009}"/>
              </a:ext>
            </a:extLst>
          </p:cNvPr>
          <p:cNvSpPr txBox="1"/>
          <p:nvPr/>
        </p:nvSpPr>
        <p:spPr>
          <a:xfrm>
            <a:off x="264229" y="347305"/>
            <a:ext cx="7559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rgbClr val="00B0F0"/>
                </a:solidFill>
              </a:rPr>
              <a:t>UKCS is "prime real estate"</a:t>
            </a:r>
            <a:r>
              <a:rPr lang="en-GB" sz="2800" dirty="0">
                <a:cs typeface="Arial"/>
              </a:rPr>
              <a:t>​</a:t>
            </a:r>
            <a:endParaRPr lang="en-GB" sz="2800" dirty="0"/>
          </a:p>
        </p:txBody>
      </p:sp>
      <p:pic>
        <p:nvPicPr>
          <p:cNvPr id="6" name="Graphic 5">
            <a:extLst>
              <a:ext uri="{FF2B5EF4-FFF2-40B4-BE49-F238E27FC236}">
                <a16:creationId xmlns:a16="http://schemas.microsoft.com/office/drawing/2014/main" id="{82EEBF18-D1C4-499D-9BE1-F047FC0976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050" y="1276430"/>
            <a:ext cx="959172" cy="917727"/>
          </a:xfrm>
          <a:prstGeom prst="rect">
            <a:avLst/>
          </a:prstGeom>
        </p:spPr>
      </p:pic>
      <p:sp>
        <p:nvSpPr>
          <p:cNvPr id="12" name="TextBox 11">
            <a:extLst>
              <a:ext uri="{FF2B5EF4-FFF2-40B4-BE49-F238E27FC236}">
                <a16:creationId xmlns:a16="http://schemas.microsoft.com/office/drawing/2014/main" id="{BEFA5B38-850C-4FC9-B2DD-842D8B320207}"/>
              </a:ext>
            </a:extLst>
          </p:cNvPr>
          <p:cNvSpPr txBox="1"/>
          <p:nvPr/>
        </p:nvSpPr>
        <p:spPr>
          <a:xfrm>
            <a:off x="327726" y="2314064"/>
            <a:ext cx="2043820" cy="646331"/>
          </a:xfrm>
          <a:prstGeom prst="rect">
            <a:avLst/>
          </a:prstGeom>
          <a:noFill/>
        </p:spPr>
        <p:txBody>
          <a:bodyPr wrap="square">
            <a:spAutoFit/>
          </a:bodyPr>
          <a:lstStyle/>
          <a:p>
            <a:pPr marR="0" lvl="0" algn="ctr" defTabSz="60957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schemeClr val="tx2"/>
                </a:solidFill>
                <a:effectLst/>
                <a:uLnTx/>
                <a:uFillTx/>
                <a:latin typeface="Arial"/>
                <a:ea typeface="+mn-ea"/>
                <a:cs typeface="Arial"/>
              </a:rPr>
              <a:t>North Sea, East Irish Sea </a:t>
            </a:r>
          </a:p>
          <a:p>
            <a:pPr marR="0" lvl="0" algn="ctr" defTabSz="60957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schemeClr val="tx2"/>
                </a:solidFill>
                <a:effectLst/>
                <a:uLnTx/>
                <a:uFillTx/>
                <a:latin typeface="Arial"/>
                <a:ea typeface="+mn-ea"/>
                <a:cs typeface="Arial"/>
              </a:rPr>
              <a:t>becoming a crowded space for energy</a:t>
            </a:r>
          </a:p>
        </p:txBody>
      </p:sp>
      <p:pic>
        <p:nvPicPr>
          <p:cNvPr id="13" name="Graphic 12">
            <a:extLst>
              <a:ext uri="{FF2B5EF4-FFF2-40B4-BE49-F238E27FC236}">
                <a16:creationId xmlns:a16="http://schemas.microsoft.com/office/drawing/2014/main" id="{D7A93D2C-ED50-48D1-AA0A-46295C1C36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6471" y="3185325"/>
            <a:ext cx="646331" cy="646331"/>
          </a:xfrm>
          <a:prstGeom prst="rect">
            <a:avLst/>
          </a:prstGeom>
        </p:spPr>
      </p:pic>
      <p:sp>
        <p:nvSpPr>
          <p:cNvPr id="21" name="TextBox 20">
            <a:extLst>
              <a:ext uri="{FF2B5EF4-FFF2-40B4-BE49-F238E27FC236}">
                <a16:creationId xmlns:a16="http://schemas.microsoft.com/office/drawing/2014/main" id="{0961D2C4-CE3C-4F3B-9CF0-E1093F38847A}"/>
              </a:ext>
            </a:extLst>
          </p:cNvPr>
          <p:cNvSpPr txBox="1"/>
          <p:nvPr/>
        </p:nvSpPr>
        <p:spPr>
          <a:xfrm>
            <a:off x="240125" y="3883154"/>
            <a:ext cx="2219022" cy="646331"/>
          </a:xfrm>
          <a:prstGeom prst="rect">
            <a:avLst/>
          </a:prstGeom>
          <a:noFill/>
        </p:spPr>
        <p:txBody>
          <a:bodyPr wrap="square">
            <a:spAutoFit/>
          </a:bodyPr>
          <a:lstStyle/>
          <a:p>
            <a:pPr marR="0" lvl="0" algn="ctr" defTabSz="60957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schemeClr val="tx2"/>
                </a:solidFill>
                <a:effectLst/>
                <a:uLnTx/>
                <a:uFillTx/>
                <a:latin typeface="Arial"/>
                <a:ea typeface="+mn-ea"/>
                <a:cs typeface="+mn-cs"/>
              </a:rPr>
              <a:t>Spatial planning for energy integration is critical</a:t>
            </a:r>
            <a:endParaRPr kumimoji="0" lang="en-US" sz="1200" b="1" i="0" u="none" strike="noStrike" kern="1200" cap="none" spc="0" normalizeH="0" baseline="0" noProof="0" dirty="0">
              <a:ln>
                <a:noFill/>
              </a:ln>
              <a:solidFill>
                <a:schemeClr val="tx2"/>
              </a:solidFill>
              <a:effectLst/>
              <a:uLnTx/>
              <a:uFillTx/>
              <a:latin typeface="Arial"/>
              <a:ea typeface="+mn-ea"/>
              <a:cs typeface="Arial"/>
            </a:endParaRPr>
          </a:p>
          <a:p>
            <a:pPr marR="0" lvl="0" algn="ctr" defTabSz="609570" rtl="0" eaLnBrk="1" fontAlgn="auto" latinLnBrk="0" hangingPunct="1">
              <a:lnSpc>
                <a:spcPct val="100000"/>
              </a:lnSpc>
              <a:spcBef>
                <a:spcPts val="0"/>
              </a:spcBef>
              <a:spcAft>
                <a:spcPts val="0"/>
              </a:spcAft>
              <a:buClrTx/>
              <a:buSzTx/>
              <a:tabLst/>
              <a:defRPr/>
            </a:pPr>
            <a:endParaRPr kumimoji="0" lang="en-GB" sz="1200" b="1" i="0" u="none" strike="noStrike" kern="1200" cap="none" spc="0" normalizeH="0" baseline="0" noProof="0" dirty="0">
              <a:ln>
                <a:noFill/>
              </a:ln>
              <a:solidFill>
                <a:schemeClr val="tx2"/>
              </a:solidFill>
              <a:effectLst/>
              <a:uLnTx/>
              <a:uFillTx/>
              <a:latin typeface="Arial"/>
              <a:ea typeface="+mn-ea"/>
              <a:cs typeface="Arial"/>
            </a:endParaRPr>
          </a:p>
        </p:txBody>
      </p:sp>
      <p:pic>
        <p:nvPicPr>
          <p:cNvPr id="23" name="Graphic 22">
            <a:extLst>
              <a:ext uri="{FF2B5EF4-FFF2-40B4-BE49-F238E27FC236}">
                <a16:creationId xmlns:a16="http://schemas.microsoft.com/office/drawing/2014/main" id="{21AD8728-AF80-4DB8-B989-47BEE17F1C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1996" y="4638121"/>
            <a:ext cx="795281" cy="922188"/>
          </a:xfrm>
          <a:prstGeom prst="rect">
            <a:avLst/>
          </a:prstGeom>
        </p:spPr>
      </p:pic>
    </p:spTree>
    <p:extLst>
      <p:ext uri="{BB962C8B-B14F-4D97-AF65-F5344CB8AC3E}">
        <p14:creationId xmlns:p14="http://schemas.microsoft.com/office/powerpoint/2010/main" val="172934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037165"/>
      </p:ext>
    </p:extLst>
  </p:cSld>
  <p:clrMapOvr>
    <a:masterClrMapping/>
  </p:clrMapOvr>
</p:sld>
</file>

<file path=ppt/theme/theme1.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F966C81A54E74EA524D0012E88F4DD" ma:contentTypeVersion="11" ma:contentTypeDescription="Create a new document." ma:contentTypeScope="" ma:versionID="2d0aa505aa868d46edef3873fa04fe95">
  <xsd:schema xmlns:xsd="http://www.w3.org/2001/XMLSchema" xmlns:xs="http://www.w3.org/2001/XMLSchema" xmlns:p="http://schemas.microsoft.com/office/2006/metadata/properties" xmlns:ns2="f8d514c3-8d26-4f7a-8920-f8d079c4d98c" xmlns:ns3="d18ada8a-8810-4ee4-b772-92a78d4b82a1" targetNamespace="http://schemas.microsoft.com/office/2006/metadata/properties" ma:root="true" ma:fieldsID="a23eafeb1a0592267b0dcecccd5658cc" ns2:_="" ns3:_="">
    <xsd:import namespace="f8d514c3-8d26-4f7a-8920-f8d079c4d98c"/>
    <xsd:import namespace="d18ada8a-8810-4ee4-b772-92a78d4b82a1"/>
    <xsd:element name="properties">
      <xsd:complexType>
        <xsd:sequence>
          <xsd:element name="documentManagement">
            <xsd:complexType>
              <xsd:all>
                <xsd:element ref="ns2:ac268990767b4bae842b7eda6eb6ec14" minOccurs="0"/>
                <xsd:element ref="ns3:TaxCatchAll" minOccurs="0"/>
                <xsd:element ref="ns2:k3b0c2cef0df49c5bf656bd6ab884df1"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514c3-8d26-4f7a-8920-f8d079c4d98c" elementFormDefault="qualified">
    <xsd:import namespace="http://schemas.microsoft.com/office/2006/documentManagement/types"/>
    <xsd:import namespace="http://schemas.microsoft.com/office/infopath/2007/PartnerControls"/>
    <xsd:element name="ac268990767b4bae842b7eda6eb6ec14" ma:index="9" nillable="true" ma:taxonomy="true" ma:internalName="ac268990767b4bae842b7eda6eb6ec14" ma:taxonomyFieldName="Category" ma:displayName="Category" ma:default="" ma:fieldId="{ac268990-767b-4bae-842b-7eda6eb6ec14}" ma:sspId="3110710f-af1f-4457-9596-69bff0e43749" ma:termSetId="01d215f4-ee1d-4e87-b3b9-994b5cc526f9" ma:anchorId="00000000-0000-0000-0000-000000000000" ma:open="true" ma:isKeyword="false">
      <xsd:complexType>
        <xsd:sequence>
          <xsd:element ref="pc:Terms" minOccurs="0" maxOccurs="1"/>
        </xsd:sequence>
      </xsd:complexType>
    </xsd:element>
    <xsd:element name="k3b0c2cef0df49c5bf656bd6ab884df1" ma:index="12" nillable="true" ma:taxonomy="true" ma:internalName="k3b0c2cef0df49c5bf656bd6ab884df1" ma:taxonomyFieldName="Sub_x0020_Category" ma:displayName="Sub Category" ma:default="" ma:fieldId="{43b0c2ce-f0df-49c5-bf65-6bd6ab884df1}" ma:sspId="3110710f-af1f-4457-9596-69bff0e43749" ma:termSetId="9c06a7a4-2bf6-476e-9026-dac9f557a6b8" ma:anchorId="00000000-0000-0000-0000-000000000000"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8ada8a-8810-4ee4-b772-92a78d4b82a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41339cd-24eb-4e77-a985-5a8ac55d2aea}" ma:internalName="TaxCatchAll" ma:showField="CatchAllData" ma:web="d18ada8a-8810-4ee4-b772-92a78d4b82a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18ada8a-8810-4ee4-b772-92a78d4b82a1">
      <UserInfo>
        <DisplayName>Internal Team: PPR Members</DisplayName>
        <AccountId>285</AccountId>
        <AccountType/>
      </UserInfo>
      <UserInfo>
        <DisplayName>Isabella Gerber (Oil &amp; Gas Authority)</DisplayName>
        <AccountId>93</AccountId>
        <AccountType/>
      </UserInfo>
      <UserInfo>
        <DisplayName>Jamie Vince (Oil &amp; Gas Authority)</DisplayName>
        <AccountId>13</AccountId>
        <AccountType/>
      </UserInfo>
      <UserInfo>
        <DisplayName>Loraine Pace (Oil &amp; Gas Authority)</DisplayName>
        <AccountId>37</AccountId>
        <AccountType/>
      </UserInfo>
      <UserInfo>
        <DisplayName>Jenni Keith (Oil &amp; Gas Authority)</DisplayName>
        <AccountId>14</AccountId>
        <AccountType/>
      </UserInfo>
      <UserInfo>
        <DisplayName>Lucas Prado (Oil &amp; Gas Authority)</DisplayName>
        <AccountId>223</AccountId>
        <AccountType/>
      </UserInfo>
      <UserInfo>
        <DisplayName>Felix Daboner (Oil &amp; Gas Authority)</DisplayName>
        <AccountId>250</AccountId>
        <AccountType/>
      </UserInfo>
      <UserInfo>
        <DisplayName>Fiona Mackay (Oil &amp; Gas Authority)</DisplayName>
        <AccountId>136</AccountId>
        <AccountType/>
      </UserInfo>
      <UserInfo>
        <DisplayName>Lewis Evans (Oil &amp; Gas Authority)</DisplayName>
        <AccountId>51</AccountId>
        <AccountType/>
      </UserInfo>
      <UserInfo>
        <DisplayName>Alistair Swan (Oil &amp; Gas Authority)</DisplayName>
        <AccountId>224</AccountId>
        <AccountType/>
      </UserInfo>
      <UserInfo>
        <DisplayName>Stuart Payne (Oil &amp; Gas Authority)</DisplayName>
        <AccountId>16</AccountId>
        <AccountType/>
      </UserInfo>
    </SharedWithUsers>
    <ac268990767b4bae842b7eda6eb6ec14 xmlns="f8d514c3-8d26-4f7a-8920-f8d079c4d98c">
      <Terms xmlns="http://schemas.microsoft.com/office/infopath/2007/PartnerControls">
        <TermInfo xmlns="http://schemas.microsoft.com/office/infopath/2007/PartnerControls">
          <TermName xmlns="http://schemas.microsoft.com/office/infopath/2007/PartnerControls">External Conference Materials</TermName>
          <TermId xmlns="http://schemas.microsoft.com/office/infopath/2007/PartnerControls">cb9d9f35-be31-40c6-9c84-628534921bd7</TermId>
        </TermInfo>
      </Terms>
    </ac268990767b4bae842b7eda6eb6ec14>
    <TaxCatchAll xmlns="d18ada8a-8810-4ee4-b772-92a78d4b82a1">
      <Value>475</Value>
      <Value>255</Value>
    </TaxCatchAll>
    <k3b0c2cef0df49c5bf656bd6ab884df1 xmlns="f8d514c3-8d26-4f7a-8920-f8d079c4d98c">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d608d3a1-a722-4082-93d4-0bbc9e44f295</TermId>
        </TermInfo>
      </Terms>
    </k3b0c2cef0df49c5bf656bd6ab884df1>
  </documentManagement>
</p:properties>
</file>

<file path=customXml/itemProps1.xml><?xml version="1.0" encoding="utf-8"?>
<ds:datastoreItem xmlns:ds="http://schemas.openxmlformats.org/officeDocument/2006/customXml" ds:itemID="{4449AB55-4621-4131-9FF2-BD1D66E924C2}">
  <ds:schemaRefs>
    <ds:schemaRef ds:uri="d18ada8a-8810-4ee4-b772-92a78d4b82a1"/>
    <ds:schemaRef ds:uri="f8d514c3-8d26-4f7a-8920-f8d079c4d9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F38FF8-A9D9-484C-AF4C-9F76ACA449FC}">
  <ds:schemaRefs>
    <ds:schemaRef ds:uri="http://schemas.microsoft.com/sharepoint/v3/contenttype/forms"/>
  </ds:schemaRefs>
</ds:datastoreItem>
</file>

<file path=customXml/itemProps3.xml><?xml version="1.0" encoding="utf-8"?>
<ds:datastoreItem xmlns:ds="http://schemas.openxmlformats.org/officeDocument/2006/customXml" ds:itemID="{F7F37655-D062-4C28-936D-15121D0744BD}">
  <ds:schemaRefs>
    <ds:schemaRef ds:uri="d18ada8a-8810-4ee4-b772-92a78d4b82a1"/>
    <ds:schemaRef ds:uri="f8d514c3-8d26-4f7a-8920-f8d079c4d9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644</Words>
  <Application>Microsoft Office PowerPoint</Application>
  <PresentationFormat>Widescreen</PresentationFormat>
  <Paragraphs>170</Paragraphs>
  <Slides>8</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8</vt:i4>
      </vt:variant>
    </vt:vector>
  </HeadingPairs>
  <TitlesOfParts>
    <vt:vector size="20" baseType="lpstr">
      <vt:lpstr>Arial</vt:lpstr>
      <vt:lpstr>Arial Black</vt:lpstr>
      <vt:lpstr>Calibri</vt:lpstr>
      <vt:lpstr>Helvetica 45 Light</vt:lpstr>
      <vt:lpstr>Symbol</vt:lpstr>
      <vt:lpstr>OGA_Master_template_16:9</vt:lpstr>
      <vt:lpstr>OGA_Master_template_16:9</vt:lpstr>
      <vt:lpstr>Custom Design</vt:lpstr>
      <vt:lpstr>1_OGA_Master_template_16:9</vt:lpstr>
      <vt:lpstr>3_OGA_Master_template_16:9</vt:lpstr>
      <vt:lpstr>2_OGA_Master_template_16:9</vt:lpstr>
      <vt:lpstr>4_Custom Design</vt:lpstr>
      <vt:lpstr>PowerPoint Presentation</vt:lpstr>
      <vt:lpstr>Oil and gas under the spotlight</vt:lpstr>
      <vt:lpstr>PowerPoint Presentation</vt:lpstr>
      <vt:lpstr>PowerPoint Presentation</vt:lpstr>
      <vt:lpstr>Electrification is crucial</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Scott Robertson (Oil &amp; Gas Authority)</cp:lastModifiedBy>
  <cp:revision>3</cp:revision>
  <cp:lastPrinted>2021-04-18T16:39:28Z</cp:lastPrinted>
  <dcterms:created xsi:type="dcterms:W3CDTF">2016-10-17T11:59:42Z</dcterms:created>
  <dcterms:modified xsi:type="dcterms:W3CDTF">2021-10-01T09:47:57Z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0x010100A6F966C81A54E74EA524D0012E88F4DD</vt:lpwstr>
  </property>
  <property fmtid="{D5CDD505-2E9C-101B-9397-08002B2CF9AE}" pid="6" name="Category">
    <vt:lpwstr>475;#External Conference Materials|cb9d9f35-be31-40c6-9c84-628534921bd7</vt:lpwstr>
  </property>
  <property fmtid="{D5CDD505-2E9C-101B-9397-08002B2CF9AE}" pid="7" name="Year">
    <vt:lpwstr>58;#2021|d63b899d-d06e-43fe-af71-5ccd63cade36</vt:lpwstr>
  </property>
  <property fmtid="{D5CDD505-2E9C-101B-9397-08002B2CF9AE}" pid="8" name="Status">
    <vt:lpwstr/>
  </property>
  <property fmtid="{D5CDD505-2E9C-101B-9397-08002B2CF9AE}" pid="9" name="Sub_x0020_Category">
    <vt:lpwstr/>
  </property>
  <property fmtid="{D5CDD505-2E9C-101B-9397-08002B2CF9AE}" pid="10" name="Sub Category">
    <vt:lpwstr>255;#2021|d608d3a1-a722-4082-93d4-0bbc9e44f295</vt:lpwstr>
  </property>
</Properties>
</file>